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67" r:id="rId5"/>
    <p:sldId id="259" r:id="rId6"/>
    <p:sldId id="260" r:id="rId7"/>
    <p:sldId id="261" r:id="rId8"/>
    <p:sldId id="262" r:id="rId9"/>
    <p:sldId id="269" r:id="rId10"/>
    <p:sldId id="270" r:id="rId11"/>
    <p:sldId id="265" r:id="rId12"/>
    <p:sldId id="272" r:id="rId13"/>
    <p:sldId id="271" r:id="rId14"/>
    <p:sldId id="263" r:id="rId15"/>
    <p:sldId id="266" r:id="rId1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72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E672D-C467-4BAD-995F-BDCD2D73820A}" type="datetimeFigureOut">
              <a:rPr lang="hu-HU" smtClean="0"/>
              <a:t>2018.04.23.</a:t>
            </a:fld>
            <a:endParaRPr lang="hu-H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D16A-4327-487B-A17A-CC265D85670A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E672D-C467-4BAD-995F-BDCD2D73820A}" type="datetimeFigureOut">
              <a:rPr lang="hu-HU" smtClean="0"/>
              <a:t>2018.04.23.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D16A-4327-487B-A17A-CC265D85670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E672D-C467-4BAD-995F-BDCD2D73820A}" type="datetimeFigureOut">
              <a:rPr lang="hu-HU" smtClean="0"/>
              <a:t>2018.04.23.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D16A-4327-487B-A17A-CC265D85670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E672D-C467-4BAD-995F-BDCD2D73820A}" type="datetimeFigureOut">
              <a:rPr lang="hu-HU" smtClean="0"/>
              <a:t>2018.04.23.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D16A-4327-487B-A17A-CC265D85670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E672D-C467-4BAD-995F-BDCD2D73820A}" type="datetimeFigureOut">
              <a:rPr lang="hu-HU" smtClean="0"/>
              <a:t>2018.04.23.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D16A-4327-487B-A17A-CC265D85670A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E672D-C467-4BAD-995F-BDCD2D73820A}" type="datetimeFigureOut">
              <a:rPr lang="hu-HU" smtClean="0"/>
              <a:t>2018.04.23.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D16A-4327-487B-A17A-CC265D85670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E672D-C467-4BAD-995F-BDCD2D73820A}" type="datetimeFigureOut">
              <a:rPr lang="hu-HU" smtClean="0"/>
              <a:t>2018.04.23.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D16A-4327-487B-A17A-CC265D85670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E672D-C467-4BAD-995F-BDCD2D73820A}" type="datetimeFigureOut">
              <a:rPr lang="hu-HU" smtClean="0"/>
              <a:t>2018.04.23.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D16A-4327-487B-A17A-CC265D85670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E672D-C467-4BAD-995F-BDCD2D73820A}" type="datetimeFigureOut">
              <a:rPr lang="hu-HU" smtClean="0"/>
              <a:t>2018.04.23.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D16A-4327-487B-A17A-CC265D85670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E672D-C467-4BAD-995F-BDCD2D73820A}" type="datetimeFigureOut">
              <a:rPr lang="hu-HU" smtClean="0"/>
              <a:t>2018.04.23.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1D16A-4327-487B-A17A-CC265D85670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E672D-C467-4BAD-995F-BDCD2D73820A}" type="datetimeFigureOut">
              <a:rPr lang="hu-HU" smtClean="0"/>
              <a:t>2018.04.23.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771D16A-4327-487B-A17A-CC265D85670A}" type="slidenum">
              <a:rPr lang="hu-HU" smtClean="0"/>
              <a:t>‹#›</a:t>
            </a:fld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4E672D-C467-4BAD-995F-BDCD2D73820A}" type="datetimeFigureOut">
              <a:rPr lang="hu-HU" smtClean="0"/>
              <a:t>2018.04.23.</a:t>
            </a:fld>
            <a:endParaRPr lang="hu-H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771D16A-4327-487B-A17A-CC265D85670A}" type="slidenum">
              <a:rPr lang="hu-HU" smtClean="0"/>
              <a:t>‹#›</a:t>
            </a:fld>
            <a:endParaRPr lang="hu-H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GDPR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általános adatvédelmi </a:t>
            </a:r>
            <a:r>
              <a:rPr lang="hu-HU" dirty="0" smtClean="0"/>
              <a:t>rendelet</a:t>
            </a:r>
          </a:p>
          <a:p>
            <a:endParaRPr lang="hu-HU" dirty="0" smtClean="0"/>
          </a:p>
          <a:p>
            <a:r>
              <a:rPr lang="hu-HU" sz="3200" dirty="0" smtClean="0"/>
              <a:t>Oláh Norbert, PhD hallgató</a:t>
            </a: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4231880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Fejlesztőknek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/>
              <a:t>Az </a:t>
            </a:r>
            <a:r>
              <a:rPr lang="hu-HU" dirty="0" smtClean="0"/>
              <a:t>elfogadásnak(hozzájárulásnak) </a:t>
            </a:r>
            <a:r>
              <a:rPr lang="hu-HU" dirty="0"/>
              <a:t>kifejezettnek kell lennie. A vélelmezett elfogadás nem állja meg a helyét. </a:t>
            </a:r>
            <a:r>
              <a:rPr lang="hu-HU" dirty="0" smtClean="0"/>
              <a:t>( </a:t>
            </a:r>
            <a:r>
              <a:rPr lang="hu-HU" dirty="0" err="1" smtClean="0"/>
              <a:t>pl</a:t>
            </a:r>
            <a:r>
              <a:rPr lang="hu-HU" dirty="0" smtClean="0"/>
              <a:t> ha a látogató az oldalon legörget minimum 20%-ot)</a:t>
            </a:r>
          </a:p>
          <a:p>
            <a:r>
              <a:rPr lang="hu-HU" dirty="0"/>
              <a:t>A jogi kérdés, hogy kinek a felelőssége a programozás-technikai megoldás. </a:t>
            </a:r>
            <a:endParaRPr lang="hu-HU" dirty="0" smtClean="0"/>
          </a:p>
          <a:p>
            <a:r>
              <a:rPr lang="hu-HU" dirty="0" smtClean="0"/>
              <a:t>Célszerű </a:t>
            </a:r>
            <a:r>
              <a:rPr lang="hu-HU" dirty="0"/>
              <a:t>a weboldal készítését megelőzően a készítővel olyan szerződést kötni, amely tartalmazza, hogy a készítő vállalja a felelősséget a weboldal </a:t>
            </a:r>
            <a:r>
              <a:rPr lang="hu-HU" dirty="0" err="1"/>
              <a:t>GDPR-megfelelésére</a:t>
            </a:r>
            <a:r>
              <a:rPr lang="hu-HU" dirty="0"/>
              <a:t>. (</a:t>
            </a:r>
            <a:r>
              <a:rPr lang="hu-HU" dirty="0" err="1"/>
              <a:t>pl</a:t>
            </a:r>
            <a:r>
              <a:rPr lang="hu-HU" dirty="0"/>
              <a:t> </a:t>
            </a:r>
            <a:r>
              <a:rPr lang="hu-HU" dirty="0" smtClean="0"/>
              <a:t>az alsó </a:t>
            </a:r>
            <a:r>
              <a:rPr lang="hu-HU" dirty="0" err="1" smtClean="0"/>
              <a:t>cookie</a:t>
            </a:r>
            <a:r>
              <a:rPr lang="hu-HU" dirty="0" smtClean="0"/>
              <a:t> sáv elfogadásáig az </a:t>
            </a:r>
            <a:r>
              <a:rPr lang="hu-HU" dirty="0" err="1" smtClean="0"/>
              <a:t>analytics</a:t>
            </a:r>
            <a:r>
              <a:rPr lang="hu-HU" dirty="0" smtClean="0"/>
              <a:t> kód nem is töltődhetne be, ha mégis akkor büntethető lesz az oldal tulajdonosa)</a:t>
            </a:r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90868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Ügyfelek jogai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Tájékoztatáshoz való jog, </a:t>
            </a:r>
            <a:endParaRPr lang="hu-HU" dirty="0" smtClean="0"/>
          </a:p>
          <a:p>
            <a:r>
              <a:rPr lang="hu-HU" dirty="0" smtClean="0"/>
              <a:t>Hozzáféréshez </a:t>
            </a:r>
            <a:r>
              <a:rPr lang="hu-HU" dirty="0"/>
              <a:t>való jog, </a:t>
            </a:r>
            <a:endParaRPr lang="hu-HU" dirty="0" smtClean="0"/>
          </a:p>
          <a:p>
            <a:r>
              <a:rPr lang="hu-HU" dirty="0" smtClean="0"/>
              <a:t>Adatok </a:t>
            </a:r>
            <a:r>
              <a:rPr lang="hu-HU" dirty="0"/>
              <a:t>helyesbítésének kérése, </a:t>
            </a:r>
            <a:endParaRPr lang="hu-HU" dirty="0" smtClean="0"/>
          </a:p>
          <a:p>
            <a:r>
              <a:rPr lang="hu-HU" dirty="0" smtClean="0"/>
              <a:t>Törléshez </a:t>
            </a:r>
            <a:r>
              <a:rPr lang="hu-HU" dirty="0"/>
              <a:t>való jog, </a:t>
            </a:r>
            <a:endParaRPr lang="hu-HU" dirty="0" smtClean="0"/>
          </a:p>
          <a:p>
            <a:r>
              <a:rPr lang="hu-HU" dirty="0" smtClean="0"/>
              <a:t>Az </a:t>
            </a:r>
            <a:r>
              <a:rPr lang="hu-HU" dirty="0"/>
              <a:t>adatkezelés korlátozásához való </a:t>
            </a:r>
            <a:r>
              <a:rPr lang="hu-HU" dirty="0" smtClean="0"/>
              <a:t>jog,</a:t>
            </a:r>
          </a:p>
          <a:p>
            <a:r>
              <a:rPr lang="hu-HU" dirty="0" smtClean="0"/>
              <a:t>Adathordozhatósághoz </a:t>
            </a:r>
            <a:r>
              <a:rPr lang="hu-HU" dirty="0"/>
              <a:t>való jog: az érintett kérheti, hogy a rá vonatkozóan kezelt adatokat tagolt, széles körben használt, géppel olvasható formátumban (pl. .</a:t>
            </a:r>
            <a:r>
              <a:rPr lang="hu-HU" dirty="0" err="1"/>
              <a:t>doc</a:t>
            </a:r>
            <a:r>
              <a:rPr lang="hu-HU" dirty="0"/>
              <a:t>, .</a:t>
            </a:r>
            <a:r>
              <a:rPr lang="hu-HU" dirty="0" err="1"/>
              <a:t>pdf</a:t>
            </a:r>
            <a:r>
              <a:rPr lang="hu-HU" dirty="0"/>
              <a:t> stb.) megkapja, </a:t>
            </a:r>
            <a:endParaRPr lang="hu-HU" dirty="0" smtClean="0"/>
          </a:p>
          <a:p>
            <a:r>
              <a:rPr lang="hu-HU" dirty="0" smtClean="0"/>
              <a:t>Tiltakozáshoz </a:t>
            </a:r>
            <a:r>
              <a:rPr lang="hu-HU" dirty="0"/>
              <a:t>való jog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69655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Adatvédelmi tisztviselő feladata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T</a:t>
            </a:r>
            <a:r>
              <a:rPr lang="hu-HU" dirty="0" smtClean="0"/>
              <a:t>ájékoztat </a:t>
            </a:r>
            <a:r>
              <a:rPr lang="hu-HU" dirty="0"/>
              <a:t>és szakmai tanácsot ad az adatkezelő vagy az adatfeldolgozó kötelezettségeikkel kapcsolatban</a:t>
            </a:r>
            <a:r>
              <a:rPr lang="hu-HU" dirty="0" smtClean="0"/>
              <a:t>;</a:t>
            </a:r>
          </a:p>
          <a:p>
            <a:r>
              <a:rPr lang="hu-HU" dirty="0" smtClean="0"/>
              <a:t>Ellenőrzi a rendeletnek </a:t>
            </a:r>
            <a:r>
              <a:rPr lang="hu-HU" dirty="0"/>
              <a:t>való </a:t>
            </a:r>
            <a:r>
              <a:rPr lang="hu-HU" dirty="0" smtClean="0"/>
              <a:t>megfelelést a személyes </a:t>
            </a:r>
            <a:r>
              <a:rPr lang="hu-HU" dirty="0"/>
              <a:t>adatok védelmével kapcsolatos belső </a:t>
            </a:r>
            <a:r>
              <a:rPr lang="hu-HU" dirty="0" smtClean="0"/>
              <a:t>szabályoknál</a:t>
            </a:r>
          </a:p>
          <a:p>
            <a:r>
              <a:rPr lang="hu-HU" dirty="0"/>
              <a:t>szakmai tanácsot ad az adatvédelmi hatásvizsgálatra </a:t>
            </a:r>
            <a:r>
              <a:rPr lang="hu-HU" dirty="0" smtClean="0"/>
              <a:t>vonatkozóan</a:t>
            </a:r>
          </a:p>
          <a:p>
            <a:r>
              <a:rPr lang="hu-HU" dirty="0"/>
              <a:t>együttműködik </a:t>
            </a:r>
            <a:r>
              <a:rPr lang="hu-HU" dirty="0" smtClean="0"/>
              <a:t>és </a:t>
            </a:r>
            <a:r>
              <a:rPr lang="hu-HU" dirty="0"/>
              <a:t>kapcsolattartó pontként szolgál </a:t>
            </a:r>
            <a:r>
              <a:rPr lang="hu-HU" dirty="0" smtClean="0"/>
              <a:t>a </a:t>
            </a:r>
            <a:r>
              <a:rPr lang="hu-HU" dirty="0"/>
              <a:t>felügyeleti </a:t>
            </a:r>
            <a:r>
              <a:rPr lang="hu-HU" dirty="0" smtClean="0"/>
              <a:t>hatósággal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03819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A</a:t>
            </a:r>
            <a:r>
              <a:rPr lang="hu-HU" dirty="0" smtClean="0"/>
              <a:t>datvédelmi tisztviselő szükséges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Közhatalmi szerveknél, </a:t>
            </a:r>
            <a:endParaRPr lang="hu-HU" dirty="0" smtClean="0"/>
          </a:p>
          <a:p>
            <a:r>
              <a:rPr lang="hu-HU" dirty="0" smtClean="0"/>
              <a:t>az </a:t>
            </a:r>
            <a:r>
              <a:rPr lang="hu-HU" dirty="0"/>
              <a:t>adatalanyok nagymértékű megfigyelése esetén (pl. vagyonvédelem), </a:t>
            </a:r>
            <a:endParaRPr lang="hu-HU" dirty="0" smtClean="0"/>
          </a:p>
          <a:p>
            <a:r>
              <a:rPr lang="hu-HU" dirty="0" smtClean="0"/>
              <a:t>illetve </a:t>
            </a:r>
            <a:r>
              <a:rPr lang="hu-HU" dirty="0"/>
              <a:t>különleges személyes adatok megfigyelése esetén (pl. kórház).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68685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Magyar vonatkozás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/>
              <a:t>Magyarországon a NAIH felel majd a GDPR betartatásáért, ellenőrzéseket folytathat le, az adatvédelmi szabályok megsértőit szankcionálhatja</a:t>
            </a:r>
            <a:r>
              <a:rPr lang="hu-HU" dirty="0" smtClean="0"/>
              <a:t>.</a:t>
            </a:r>
          </a:p>
          <a:p>
            <a:r>
              <a:rPr lang="hu-HU" dirty="0"/>
              <a:t>Adatkezelési tájékoztatót vagy adatvédelmi szabályzatot egyedileg kell elkészíttetni, mert nincs két egyforma adatkezelő.</a:t>
            </a:r>
          </a:p>
          <a:p>
            <a:r>
              <a:rPr lang="hu-HU" dirty="0"/>
              <a:t>Adatvédelmi tájékoztatónak tartalmaznia kell a kompetens bíróság és a NAIH elérhetőségét valamint annak részletezését, hogy milyen jogsértés esetén melyikhez lehet fordulni</a:t>
            </a:r>
          </a:p>
          <a:p>
            <a:r>
              <a:rPr lang="hu-HU" dirty="0"/>
              <a:t>Az adatvédelmi bejelentés :</a:t>
            </a:r>
            <a:r>
              <a:rPr lang="hu-HU" dirty="0" err="1"/>
              <a:t>https</a:t>
            </a:r>
            <a:r>
              <a:rPr lang="hu-HU" dirty="0"/>
              <a:t>://</a:t>
            </a:r>
            <a:r>
              <a:rPr lang="hu-HU" dirty="0" err="1"/>
              <a:t>www.naih.hu</a:t>
            </a:r>
            <a:r>
              <a:rPr lang="hu-HU" dirty="0"/>
              <a:t>/</a:t>
            </a:r>
            <a:r>
              <a:rPr lang="hu-HU" dirty="0" err="1"/>
              <a:t>bejelentkezes.html</a:t>
            </a:r>
            <a:endParaRPr lang="hu-HU" dirty="0"/>
          </a:p>
          <a:p>
            <a:r>
              <a:rPr lang="hu-HU" dirty="0"/>
              <a:t>2018. május 25. napjától nem szükséges már az adatvédelmi nyilvántartásba történő bejelentkezés. Jelenleg ugye kategóriánként kell NAIH számot kérni.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86264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Érdekességek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GDPR szerint a süti-azonosítók alkalmasak a természetes személyek azonosítására, így kiterjed rájuk a GDPR hatálya.</a:t>
            </a:r>
          </a:p>
          <a:p>
            <a:r>
              <a:rPr lang="hu-HU" dirty="0"/>
              <a:t>A bírság maximális mértéke 20 millió euró vagy az előző év világpiaci árbevételének 4 %-a</a:t>
            </a:r>
            <a:r>
              <a:rPr lang="hu-HU" dirty="0" smtClean="0"/>
              <a:t>.</a:t>
            </a:r>
          </a:p>
          <a:p>
            <a:r>
              <a:rPr lang="hu-HU" dirty="0"/>
              <a:t>Az adatbázissal kereskedni, azt értékesíteni nem lehet, így nem lehet pl. egy cipő-webshop adatbázisát az akár azonos tulajdonosi körrel rendelkező pl. utazási iroda céljaira felhasználni.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70734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 a célja, mikor érvényes?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rendelet a személyes adatok kezelésének védelmére és a személyes adatok szabad áramlására szabályokat állapít meg. A személyes adatok Unión belüli szabad áramlása nem korlátozható vagy tiltható meg.</a:t>
            </a:r>
          </a:p>
          <a:p>
            <a:r>
              <a:rPr lang="hu-HU" dirty="0" smtClean="0"/>
              <a:t>Érvényes ha a személyes adatokat </a:t>
            </a:r>
            <a:r>
              <a:rPr lang="hu-HU" dirty="0"/>
              <a:t>automatizált vagy nem automatizált módon </a:t>
            </a:r>
            <a:r>
              <a:rPr lang="hu-HU" dirty="0" smtClean="0"/>
              <a:t>kezelik és ha </a:t>
            </a:r>
            <a:r>
              <a:rPr lang="hu-HU" dirty="0"/>
              <a:t>az </a:t>
            </a:r>
            <a:r>
              <a:rPr lang="hu-HU" dirty="0" smtClean="0"/>
              <a:t>egy nyilvántartási </a:t>
            </a:r>
            <a:r>
              <a:rPr lang="hu-HU" dirty="0"/>
              <a:t>rendszer részét képezi vagy szeretnék, hogy részét képezze.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92251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GDPR alóli kivételek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uniós jog hatályán kívül eső tevékenységek; </a:t>
            </a:r>
          </a:p>
          <a:p>
            <a:r>
              <a:rPr lang="hu-HU" dirty="0"/>
              <a:t>az EUSZ V. címe 2. fejezetének hatálya alá tartozó tevékenységek; </a:t>
            </a:r>
          </a:p>
          <a:p>
            <a:r>
              <a:rPr lang="hu-HU" dirty="0" smtClean="0"/>
              <a:t>A </a:t>
            </a:r>
            <a:r>
              <a:rPr lang="hu-HU" dirty="0"/>
              <a:t>személyes vagy otthoni tevékenységek;</a:t>
            </a:r>
          </a:p>
          <a:p>
            <a:r>
              <a:rPr lang="hu-HU" dirty="0" smtClean="0"/>
              <a:t>A bűncselekmények megelőzésére, nyomozására, felderítésére stb. vonatkozó adatok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0811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Fogalmak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/>
              <a:t>személyes adat: azonosított </a:t>
            </a:r>
            <a:r>
              <a:rPr lang="hu-HU" dirty="0"/>
              <a:t>vagy azonosítható természetes </a:t>
            </a:r>
            <a:r>
              <a:rPr lang="hu-HU" dirty="0" smtClean="0"/>
              <a:t>személyre vonatkozó </a:t>
            </a:r>
            <a:r>
              <a:rPr lang="hu-HU" dirty="0"/>
              <a:t>bármely </a:t>
            </a:r>
            <a:r>
              <a:rPr lang="hu-HU" dirty="0" smtClean="0"/>
              <a:t>információ; </a:t>
            </a:r>
            <a:endParaRPr lang="hu-HU" dirty="0"/>
          </a:p>
          <a:p>
            <a:r>
              <a:rPr lang="hu-HU" dirty="0" smtClean="0"/>
              <a:t>adatkezelés: a </a:t>
            </a:r>
            <a:r>
              <a:rPr lang="hu-HU" dirty="0"/>
              <a:t>személyes </a:t>
            </a:r>
            <a:r>
              <a:rPr lang="hu-HU" dirty="0" smtClean="0"/>
              <a:t>adatokon végzett </a:t>
            </a:r>
            <a:r>
              <a:rPr lang="hu-HU" dirty="0"/>
              <a:t>bármely </a:t>
            </a:r>
            <a:r>
              <a:rPr lang="hu-HU" dirty="0" smtClean="0"/>
              <a:t>művelet(</a:t>
            </a:r>
            <a:r>
              <a:rPr lang="hu-HU" dirty="0" err="1" smtClean="0"/>
              <a:t>pl</a:t>
            </a:r>
            <a:r>
              <a:rPr lang="hu-HU" dirty="0" smtClean="0"/>
              <a:t> </a:t>
            </a:r>
            <a:r>
              <a:rPr lang="hu-HU" dirty="0"/>
              <a:t>a gyűjtés, rögzítés, rendszerezés, tagolás, tárolás, </a:t>
            </a:r>
            <a:r>
              <a:rPr lang="hu-HU" dirty="0" smtClean="0"/>
              <a:t>megváltoztatás, lekérdezés</a:t>
            </a:r>
            <a:r>
              <a:rPr lang="hu-HU" dirty="0"/>
              <a:t>, </a:t>
            </a:r>
            <a:r>
              <a:rPr lang="hu-HU" dirty="0" smtClean="0"/>
              <a:t>törlés</a:t>
            </a:r>
            <a:r>
              <a:rPr lang="hu-HU" dirty="0"/>
              <a:t>, </a:t>
            </a:r>
            <a:r>
              <a:rPr lang="hu-HU" dirty="0" err="1" smtClean="0"/>
              <a:t>stb</a:t>
            </a:r>
            <a:r>
              <a:rPr lang="hu-HU" dirty="0" smtClean="0"/>
              <a:t>).</a:t>
            </a:r>
          </a:p>
          <a:p>
            <a:r>
              <a:rPr lang="hu-HU" dirty="0" smtClean="0"/>
              <a:t>adatkezelő: az </a:t>
            </a:r>
            <a:r>
              <a:rPr lang="hu-HU" dirty="0"/>
              <a:t>a természetes vagy jogi személy, közhatalmi szerv, </a:t>
            </a:r>
            <a:r>
              <a:rPr lang="hu-HU" dirty="0" smtClean="0"/>
              <a:t>amely </a:t>
            </a:r>
            <a:r>
              <a:rPr lang="hu-HU" dirty="0"/>
              <a:t>a személyes adatok kezelésének céljait és eszközeit önállóan vagy másokkal együtt meghatározza</a:t>
            </a:r>
            <a:r>
              <a:rPr lang="hu-HU" dirty="0" smtClean="0"/>
              <a:t>;</a:t>
            </a:r>
          </a:p>
          <a:p>
            <a:r>
              <a:rPr lang="hu-HU" dirty="0" smtClean="0"/>
              <a:t>adatfeldolgozó: az </a:t>
            </a:r>
            <a:r>
              <a:rPr lang="hu-HU" dirty="0"/>
              <a:t>a természetes vagy jogi személy, </a:t>
            </a:r>
            <a:r>
              <a:rPr lang="hu-HU" dirty="0" smtClean="0"/>
              <a:t>vagy szerv</a:t>
            </a:r>
            <a:r>
              <a:rPr lang="hu-HU" dirty="0"/>
              <a:t>, </a:t>
            </a:r>
            <a:r>
              <a:rPr lang="hu-HU" dirty="0" smtClean="0"/>
              <a:t>amely </a:t>
            </a:r>
            <a:r>
              <a:rPr lang="hu-HU" dirty="0"/>
              <a:t>az adatkezelő nevében személyes adatokat kezel; </a:t>
            </a:r>
          </a:p>
        </p:txBody>
      </p:sp>
    </p:spTree>
    <p:extLst>
      <p:ext uri="{BB962C8B-B14F-4D97-AF65-F5344CB8AC3E}">
        <p14:creationId xmlns:p14="http://schemas.microsoft.com/office/powerpoint/2010/main" val="2480140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Érintett hozzájárulása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Fontos az érintett hozzájárulása mivel csak ekkor lehet a személyes adatokat kezelni.</a:t>
            </a:r>
          </a:p>
          <a:p>
            <a:r>
              <a:rPr lang="hu-HU" dirty="0" smtClean="0"/>
              <a:t>Definíció: ”az </a:t>
            </a:r>
            <a:r>
              <a:rPr lang="hu-HU" dirty="0"/>
              <a:t>érintett akaratának önkéntes, konkrét és megfelelő tájékoztatáson alapuló és egyértelmű kinyilvánítása, amellyel az érintett nyilatkozat vagy a megerősítést félreérthetetlenül kifejező cselekedet útján jelzi, hogy beleegyezését adja az őt érintő személyes adatok </a:t>
            </a:r>
            <a:r>
              <a:rPr lang="hu-HU" dirty="0" smtClean="0"/>
              <a:t>kezeléséhez”</a:t>
            </a:r>
          </a:p>
          <a:p>
            <a:r>
              <a:rPr lang="hu-HU" dirty="0"/>
              <a:t>Javasolt a weblapon elhelyezni egy a weblapra, hírlevélre, illetve e-mailre vonatkozó adatkezelési tájékoztatóra mutató </a:t>
            </a:r>
            <a:r>
              <a:rPr lang="hu-HU" dirty="0" smtClean="0"/>
              <a:t>linket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4519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Érintett hozzájárulása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Magyarul a feliratkozó személy maga pipálja ki a bejelölő négyzetet, mert így kizárt annak lehetősége, hogy a feliratkozó tekintete véletlenül átsiklik egy már bejelölt négyzet </a:t>
            </a:r>
            <a:r>
              <a:rPr lang="hu-HU" dirty="0" smtClean="0"/>
              <a:t>felett.</a:t>
            </a:r>
          </a:p>
          <a:p>
            <a:r>
              <a:rPr lang="hu-HU" dirty="0" smtClean="0"/>
              <a:t>Hasonló </a:t>
            </a:r>
            <a:r>
              <a:rPr lang="hu-HU" dirty="0"/>
              <a:t>módon egy bejelölő </a:t>
            </a:r>
            <a:r>
              <a:rPr lang="hu-HU" dirty="0" smtClean="0"/>
              <a:t>négyzetet kell elhelyezni a weblapon, </a:t>
            </a:r>
            <a:r>
              <a:rPr lang="hu-HU" dirty="0"/>
              <a:t>amelyben a feliratkozó nyilatkozik, hogy a tájékoztatást megismerte. Fontos, hogy e nélkül ne lehessen az e-mailre feliratkozni.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37442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Személyes adatok kezelése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</a:t>
            </a:r>
            <a:r>
              <a:rPr lang="hu-HU" dirty="0" smtClean="0"/>
              <a:t>ülönösen fontos a </a:t>
            </a:r>
            <a:r>
              <a:rPr lang="hu-HU" dirty="0" err="1"/>
              <a:t>webáruház</a:t>
            </a:r>
            <a:r>
              <a:rPr lang="hu-HU" dirty="0"/>
              <a:t> adatbázisában szereplő adatokat nem szabad az adott ügylet befejezése után kezelni, </a:t>
            </a:r>
            <a:r>
              <a:rPr lang="hu-HU" dirty="0" smtClean="0"/>
              <a:t>azokat törölni kell az ügylet végeztével. </a:t>
            </a:r>
          </a:p>
          <a:p>
            <a:r>
              <a:rPr lang="hu-HU" dirty="0"/>
              <a:t>Ha hírleveleket is akarnak </a:t>
            </a:r>
            <a:r>
              <a:rPr lang="hu-HU" dirty="0" smtClean="0"/>
              <a:t>küldeni -&gt; külön </a:t>
            </a:r>
            <a:r>
              <a:rPr lang="hu-HU" dirty="0"/>
              <a:t>hozzájárulás is szükséges. </a:t>
            </a:r>
            <a:endParaRPr lang="hu-HU" dirty="0" smtClean="0"/>
          </a:p>
          <a:p>
            <a:r>
              <a:rPr lang="hu-HU" dirty="0" smtClean="0"/>
              <a:t>Az </a:t>
            </a:r>
            <a:r>
              <a:rPr lang="hu-HU" dirty="0"/>
              <a:t>adatbázisban tárolt adatokat nem lehet felhasználni a gyűjtésük céljától (vásárláshoz szükséges adatok) eltérő </a:t>
            </a:r>
            <a:r>
              <a:rPr lang="hu-HU" dirty="0" smtClean="0"/>
              <a:t>célokra.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17130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 Személyes adatok kezelése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Ha </a:t>
            </a:r>
            <a:r>
              <a:rPr lang="hu-HU" dirty="0"/>
              <a:t>az érintett személy kifejezett hozzájárulását adja személyes adatai más célú további tárolásához is. </a:t>
            </a:r>
            <a:endParaRPr lang="hu-HU" dirty="0" smtClean="0"/>
          </a:p>
          <a:p>
            <a:r>
              <a:rPr lang="hu-HU" dirty="0" smtClean="0"/>
              <a:t>Jelenleg </a:t>
            </a:r>
            <a:r>
              <a:rPr lang="hu-HU" dirty="0"/>
              <a:t>a leggyakrabban alkalmazott szabadforrású rendszerek a következőkre biztosítanak </a:t>
            </a:r>
            <a:r>
              <a:rPr lang="hu-HU" dirty="0" smtClean="0"/>
              <a:t>lehetőséget:</a:t>
            </a:r>
          </a:p>
          <a:p>
            <a:pPr lvl="1"/>
            <a:r>
              <a:rPr lang="hu-HU" dirty="0" smtClean="0"/>
              <a:t>rendelés </a:t>
            </a:r>
            <a:r>
              <a:rPr lang="hu-HU" dirty="0"/>
              <a:t>követése, </a:t>
            </a:r>
            <a:endParaRPr lang="hu-HU" dirty="0" smtClean="0"/>
          </a:p>
          <a:p>
            <a:pPr lvl="1"/>
            <a:r>
              <a:rPr lang="hu-HU" dirty="0" smtClean="0"/>
              <a:t>korábban </a:t>
            </a:r>
            <a:r>
              <a:rPr lang="hu-HU" dirty="0"/>
              <a:t>megrendelt áruk újrarendelése, </a:t>
            </a:r>
            <a:endParaRPr lang="hu-HU" dirty="0" smtClean="0"/>
          </a:p>
          <a:p>
            <a:pPr lvl="1"/>
            <a:r>
              <a:rPr lang="hu-HU" dirty="0" smtClean="0"/>
              <a:t>korábbi </a:t>
            </a:r>
            <a:r>
              <a:rPr lang="hu-HU" dirty="0"/>
              <a:t>rendelések megtekintése. </a:t>
            </a:r>
            <a:endParaRPr lang="hu-HU" dirty="0" smtClean="0"/>
          </a:p>
          <a:p>
            <a:r>
              <a:rPr lang="hu-HU" dirty="0" smtClean="0"/>
              <a:t>Na </a:t>
            </a:r>
            <a:r>
              <a:rPr lang="hu-HU" dirty="0"/>
              <a:t>most ha ezeket kitöröljük, akkor ezek a maguktól értetődő, egyértelmű funkciók elvesznek. Az ügylet végeztét ezért definiálni kell.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09488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Adatok kezelésével kapcsolatos tudnivalók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A látogatói tevékenységre vonatkozó információk személyes adatnak minősülnek, amennyiben azok az érintett személlyel összefüggésbe hozhatóak. Így erre egy külön adatvédelmi tájékoztatóban fel kell hívni a figyelmet és hozzájárulást kell kérni az ilyen adatok tárolásához. </a:t>
            </a:r>
            <a:r>
              <a:rPr lang="hu-HU" dirty="0" smtClean="0"/>
              <a:t>Egy űrlapon </a:t>
            </a:r>
            <a:r>
              <a:rPr lang="hu-HU" dirty="0"/>
              <a:t>lévő </a:t>
            </a:r>
            <a:r>
              <a:rPr lang="hu-HU" dirty="0" smtClean="0"/>
              <a:t>adatokat tárolása is csak </a:t>
            </a:r>
            <a:r>
              <a:rPr lang="hu-HU" dirty="0"/>
              <a:t>a felhasználó </a:t>
            </a:r>
            <a:r>
              <a:rPr lang="hu-HU" dirty="0" smtClean="0"/>
              <a:t>beleegyezése után lehetséges.</a:t>
            </a:r>
          </a:p>
          <a:p>
            <a:r>
              <a:rPr lang="hu-HU" dirty="0"/>
              <a:t>A tárolt adatokat titkosítással kell védeni, amennyiben a tárolásra megengedett idő lejárt. Ebben az esetben gondoskodni kell arról, hogy a személyes adatokat ne lehessen az érintettel többé kapcsolatba hozni.</a:t>
            </a:r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63547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</TotalTime>
  <Words>916</Words>
  <Application>Microsoft Office PowerPoint</Application>
  <PresentationFormat>Diavetítés a képernyőre (4:3 oldalarány)</PresentationFormat>
  <Paragraphs>69</Paragraphs>
  <Slides>15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9" baseType="lpstr">
      <vt:lpstr>Calibri</vt:lpstr>
      <vt:lpstr>Constantia</vt:lpstr>
      <vt:lpstr>Wingdings 2</vt:lpstr>
      <vt:lpstr>Áramlás</vt:lpstr>
      <vt:lpstr>GDPR</vt:lpstr>
      <vt:lpstr>Mi a célja, mikor érvényes?</vt:lpstr>
      <vt:lpstr>GDPR alóli kivételek</vt:lpstr>
      <vt:lpstr>Fogalmak</vt:lpstr>
      <vt:lpstr>Érintett hozzájárulása</vt:lpstr>
      <vt:lpstr>Érintett hozzájárulása</vt:lpstr>
      <vt:lpstr>Személyes adatok kezelése</vt:lpstr>
      <vt:lpstr> Személyes adatok kezelése</vt:lpstr>
      <vt:lpstr>Adatok kezelésével kapcsolatos tudnivalók </vt:lpstr>
      <vt:lpstr>Fejlesztőknek</vt:lpstr>
      <vt:lpstr>Ügyfelek jogai</vt:lpstr>
      <vt:lpstr>Adatvédelmi tisztviselő feladata</vt:lpstr>
      <vt:lpstr>Adatvédelmi tisztviselő szükséges</vt:lpstr>
      <vt:lpstr>Magyar vonatkozás</vt:lpstr>
      <vt:lpstr>Érdekességek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GDPR</dc:title>
  <dc:creator>Norbi</dc:creator>
  <cp:lastModifiedBy>user</cp:lastModifiedBy>
  <cp:revision>23</cp:revision>
  <dcterms:created xsi:type="dcterms:W3CDTF">2018-02-17T17:19:45Z</dcterms:created>
  <dcterms:modified xsi:type="dcterms:W3CDTF">2018-04-23T11:04:06Z</dcterms:modified>
</cp:coreProperties>
</file>