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4T11:52:46.185" idx="1">
    <p:pos x="10" y="10"/>
    <p:text>Köszönet Kádek Tamásnak!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80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54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35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1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52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599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7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60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53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1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11680-3C2E-4378-B8EA-B05CA6779956}" type="datetimeFigureOut">
              <a:rPr lang="hu-HU" smtClean="0"/>
              <a:t>2016.11.07.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BFE3-72A8-4B8D-AE85-3452B89DD6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81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un.com/951201/feature1/photos/diffie.50R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marconifoundation.org/images/fellows/hellman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97736"/>
            <a:ext cx="6795370" cy="1210613"/>
          </a:xfrm>
        </p:spPr>
        <p:txBody>
          <a:bodyPr>
            <a:normAutofit/>
          </a:bodyPr>
          <a:lstStyle/>
          <a:p>
            <a:r>
              <a:rPr lang="hu-HU" sz="3750" dirty="0"/>
              <a:t>Miért biztonságos az Internet?</a:t>
            </a:r>
            <a:br>
              <a:rPr lang="hu-HU" sz="3750" dirty="0"/>
            </a:br>
            <a:r>
              <a:rPr lang="hu-HU" sz="3750" dirty="0"/>
              <a:t>40 éves a nyílt kulcsú kriptográfia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078051"/>
            <a:ext cx="6983261" cy="2614411"/>
          </a:xfrm>
        </p:spPr>
        <p:txBody>
          <a:bodyPr>
            <a:normAutofit/>
          </a:bodyPr>
          <a:lstStyle/>
          <a:p>
            <a:r>
              <a:rPr lang="hu-HU" sz="3200" dirty="0"/>
              <a:t>Pethő Attila</a:t>
            </a:r>
          </a:p>
          <a:p>
            <a:r>
              <a:rPr lang="hu-HU" dirty="0" smtClean="0"/>
              <a:t>Egyetemi tanár, Debreceni Egyetem</a:t>
            </a:r>
          </a:p>
          <a:p>
            <a:r>
              <a:rPr lang="hu-HU" dirty="0"/>
              <a:t>3. Magyar Jövő Internet </a:t>
            </a:r>
            <a:r>
              <a:rPr lang="hu-HU" dirty="0" smtClean="0"/>
              <a:t>Konferencia</a:t>
            </a:r>
          </a:p>
          <a:p>
            <a:r>
              <a:rPr lang="hu-HU" i="1" dirty="0"/>
              <a:t>Jövő internet trendek: </a:t>
            </a:r>
            <a:r>
              <a:rPr lang="hu-HU" i="1" dirty="0" err="1"/>
              <a:t>Smart</a:t>
            </a:r>
            <a:r>
              <a:rPr lang="hu-HU" i="1" dirty="0"/>
              <a:t> City a </a:t>
            </a:r>
            <a:r>
              <a:rPr lang="hu-HU" i="1" dirty="0" smtClean="0"/>
              <a:t>célkeresztben</a:t>
            </a:r>
          </a:p>
          <a:p>
            <a:r>
              <a:rPr lang="hu-HU" dirty="0" smtClean="0"/>
              <a:t>Budapest, 2016. november 10.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2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523" y="365125"/>
            <a:ext cx="7886700" cy="798657"/>
          </a:xfrm>
        </p:spPr>
        <p:txBody>
          <a:bodyPr/>
          <a:lstStyle/>
          <a:p>
            <a:pPr algn="ctr"/>
            <a:r>
              <a:rPr lang="hu-HU" dirty="0"/>
              <a:t>Frissítés </a:t>
            </a:r>
            <a:r>
              <a:rPr lang="hu-HU" dirty="0" smtClean="0"/>
              <a:t>4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 rotWithShape="1">
          <a:blip r:embed="rId2"/>
          <a:srcRect l="30092" t="17637" r="40642" b="21810"/>
          <a:stretch/>
        </p:blipFill>
        <p:spPr bwMode="auto">
          <a:xfrm>
            <a:off x="1267692" y="1330036"/>
            <a:ext cx="4675908" cy="524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523" y="365125"/>
            <a:ext cx="7886700" cy="798657"/>
          </a:xfrm>
        </p:spPr>
        <p:txBody>
          <a:bodyPr/>
          <a:lstStyle/>
          <a:p>
            <a:pPr algn="ctr"/>
            <a:r>
              <a:rPr lang="hu-HU" dirty="0"/>
              <a:t>Frissítés </a:t>
            </a:r>
            <a:r>
              <a:rPr lang="hu-HU" dirty="0" smtClean="0"/>
              <a:t>4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idx="1"/>
          </p:nvPr>
        </p:nvPicPr>
        <p:blipFill rotWithShape="1">
          <a:blip r:embed="rId2"/>
          <a:srcRect l="30092" t="17637" r="40642" b="21810"/>
          <a:stretch/>
        </p:blipFill>
        <p:spPr bwMode="auto">
          <a:xfrm>
            <a:off x="1267692" y="1330036"/>
            <a:ext cx="4675908" cy="5247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369627" y="1943100"/>
            <a:ext cx="228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2048 bit kulcsméret ajánlás 20 éves!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mérnökök pesszimistábbak voltak, mint a matematikusok.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legnagyobb </a:t>
            </a:r>
            <a:r>
              <a:rPr lang="hu-HU" dirty="0" err="1" smtClean="0"/>
              <a:t>faktorizált</a:t>
            </a:r>
            <a:r>
              <a:rPr lang="hu-HU" dirty="0" smtClean="0"/>
              <a:t> számok:</a:t>
            </a:r>
          </a:p>
          <a:p>
            <a:pPr lvl="1"/>
            <a:r>
              <a:rPr lang="hu-HU" dirty="0" smtClean="0"/>
              <a:t>1994: 256 bit</a:t>
            </a:r>
          </a:p>
          <a:p>
            <a:pPr lvl="1"/>
            <a:r>
              <a:rPr lang="hu-HU" dirty="0" smtClean="0"/>
              <a:t>1999: 512 bit</a:t>
            </a:r>
          </a:p>
          <a:p>
            <a:pPr lvl="1"/>
            <a:r>
              <a:rPr lang="hu-HU" dirty="0" smtClean="0"/>
              <a:t>2009: 768 bit </a:t>
            </a:r>
          </a:p>
          <a:p>
            <a:pPr lvl="1"/>
            <a:r>
              <a:rPr lang="hu-HU" dirty="0" smtClean="0"/>
              <a:t>2016: változatlan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6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2565"/>
          </a:xfrm>
        </p:spPr>
        <p:txBody>
          <a:bodyPr/>
          <a:lstStyle/>
          <a:p>
            <a:pPr algn="ctr"/>
            <a:r>
              <a:rPr lang="hu-HU" dirty="0" smtClean="0"/>
              <a:t>Miért kell ez a cécó?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Mert pl. egy egyszerű kóddal le lehet törölni a lemezek tartalmát! </a:t>
            </a:r>
          </a:p>
          <a:p>
            <a:pPr marL="0" indent="0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393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399246"/>
            <a:ext cx="7886700" cy="618185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System;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System.Collections.Generic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System.Linq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System.Text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err="1"/>
              <a:t>namespace</a:t>
            </a:r>
            <a:r>
              <a:rPr lang="hu-HU" dirty="0"/>
              <a:t> </a:t>
            </a:r>
            <a:r>
              <a:rPr lang="hu-HU" dirty="0" err="1"/>
              <a:t>ImportantUpdate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{   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Run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smtClean="0"/>
              <a:t>{    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Main(</a:t>
            </a:r>
            <a:r>
              <a:rPr lang="hu-HU" dirty="0" err="1"/>
              <a:t>String</a:t>
            </a:r>
            <a:r>
              <a:rPr lang="hu-HU" dirty="0"/>
              <a:t>[]</a:t>
            </a:r>
            <a:r>
              <a:rPr lang="hu-HU" dirty="0" err="1"/>
              <a:t>args</a:t>
            </a:r>
            <a:r>
              <a:rPr lang="hu-HU" dirty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FormatDrive</a:t>
            </a:r>
            <a:r>
              <a:rPr lang="hu-HU" dirty="0"/>
              <a:t>('E');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static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FormatDrive</a:t>
            </a:r>
            <a:r>
              <a:rPr lang="hu-HU" dirty="0"/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char</a:t>
            </a:r>
            <a:r>
              <a:rPr lang="hu-HU" dirty="0"/>
              <a:t> </a:t>
            </a:r>
            <a:r>
              <a:rPr lang="hu-HU" dirty="0" err="1"/>
              <a:t>driveLetter</a:t>
            </a:r>
            <a:r>
              <a:rPr lang="hu-HU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string</a:t>
            </a:r>
            <a:r>
              <a:rPr lang="hu-HU" dirty="0"/>
              <a:t> </a:t>
            </a:r>
            <a:r>
              <a:rPr lang="hu-HU" dirty="0" err="1"/>
              <a:t>fileSystem</a:t>
            </a:r>
            <a:r>
              <a:rPr lang="hu-HU" dirty="0"/>
              <a:t> = "NTFS",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    </a:t>
            </a:r>
            <a:r>
              <a:rPr lang="hu-HU" dirty="0" err="1"/>
              <a:t>bool</a:t>
            </a:r>
            <a:r>
              <a:rPr lang="hu-HU" dirty="0"/>
              <a:t> </a:t>
            </a:r>
            <a:r>
              <a:rPr lang="hu-HU" dirty="0" err="1"/>
              <a:t>quickFormat</a:t>
            </a:r>
            <a:r>
              <a:rPr lang="hu-HU" dirty="0"/>
              <a:t> = </a:t>
            </a:r>
            <a:r>
              <a:rPr lang="hu-HU" dirty="0" err="1"/>
              <a:t>true</a:t>
            </a:r>
            <a:r>
              <a:rPr lang="hu-HU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string</a:t>
            </a:r>
            <a:r>
              <a:rPr lang="hu-HU" dirty="0"/>
              <a:t> drive = </a:t>
            </a:r>
            <a:r>
              <a:rPr lang="hu-HU" dirty="0" err="1"/>
              <a:t>driveLetter</a:t>
            </a:r>
            <a:r>
              <a:rPr lang="hu-HU" dirty="0"/>
              <a:t> + ":";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di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System.IO.DriveInfo</a:t>
            </a:r>
            <a:r>
              <a:rPr lang="hu-HU" dirty="0"/>
              <a:t>(drive);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</a:t>
            </a:r>
            <a:r>
              <a:rPr lang="hu-HU" dirty="0" err="1"/>
              <a:t>process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System.Diagnostics.ProcessStartInfo</a:t>
            </a:r>
            <a:r>
              <a:rPr lang="hu-HU" dirty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process.FileName</a:t>
            </a:r>
            <a:r>
              <a:rPr lang="hu-HU" dirty="0"/>
              <a:t> = "</a:t>
            </a:r>
            <a:r>
              <a:rPr lang="hu-HU" dirty="0" err="1"/>
              <a:t>format.com</a:t>
            </a:r>
            <a:r>
              <a:rPr lang="hu-HU" dirty="0"/>
              <a:t>";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process.WorkingDirectory</a:t>
            </a:r>
            <a:r>
              <a:rPr lang="hu-HU" dirty="0"/>
              <a:t> = </a:t>
            </a:r>
            <a:r>
              <a:rPr lang="hu-HU" dirty="0" err="1"/>
              <a:t>Environment.SystemDirectory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process.Arguments</a:t>
            </a:r>
            <a:r>
              <a:rPr lang="hu-HU" dirty="0"/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		"/FS:" + </a:t>
            </a:r>
            <a:r>
              <a:rPr lang="hu-HU" dirty="0" err="1"/>
              <a:t>fileSystem</a:t>
            </a:r>
            <a:r>
              <a:rPr lang="hu-HU" dirty="0"/>
              <a:t> + " /Y" +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		(</a:t>
            </a:r>
            <a:r>
              <a:rPr lang="hu-HU" dirty="0" err="1"/>
              <a:t>quickFormat</a:t>
            </a:r>
            <a:r>
              <a:rPr lang="hu-HU" dirty="0"/>
              <a:t> ? " /Q" : "") + " " + drive;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process.UseShellExecute</a:t>
            </a:r>
            <a:r>
              <a:rPr lang="hu-HU" dirty="0"/>
              <a:t> = </a:t>
            </a:r>
            <a:r>
              <a:rPr lang="hu-HU" dirty="0" err="1"/>
              <a:t>false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process.CreateNoWindow</a:t>
            </a:r>
            <a:r>
              <a:rPr lang="hu-HU" dirty="0"/>
              <a:t> = </a:t>
            </a:r>
            <a:r>
              <a:rPr lang="hu-HU" dirty="0" err="1"/>
              <a:t>true</a:t>
            </a:r>
            <a:r>
              <a:rPr lang="hu-HU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    var </a:t>
            </a:r>
            <a:r>
              <a:rPr lang="hu-HU" dirty="0" err="1"/>
              <a:t>formatProcess</a:t>
            </a:r>
            <a:r>
              <a:rPr lang="hu-HU" dirty="0"/>
              <a:t> = </a:t>
            </a:r>
            <a:r>
              <a:rPr lang="hu-HU" dirty="0" err="1"/>
              <a:t>System.Diagnostics.Process.Start</a:t>
            </a:r>
            <a:r>
              <a:rPr lang="hu-HU" dirty="0"/>
              <a:t>(</a:t>
            </a:r>
            <a:r>
              <a:rPr lang="hu-HU" dirty="0" err="1"/>
              <a:t>process</a:t>
            </a:r>
            <a:r>
              <a:rPr lang="hu-HU" dirty="0" smtClean="0"/>
              <a:t>);          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smtClean="0"/>
              <a:t>}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smtClean="0"/>
              <a:t>}</a:t>
            </a:r>
            <a:r>
              <a:rPr lang="hu-HU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}</a:t>
            </a: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Titkosítás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/>
              <a:t>Látszólag sose használjuk.</a:t>
            </a:r>
          </a:p>
          <a:p>
            <a:r>
              <a:rPr lang="hu-HU" sz="3200" dirty="0" smtClean="0"/>
              <a:t>Gyakran folytatunk bizalmas üzenetváltást:</a:t>
            </a:r>
          </a:p>
          <a:p>
            <a:pPr lvl="1"/>
            <a:r>
              <a:rPr lang="hu-HU" sz="3200" dirty="0" smtClean="0"/>
              <a:t>Banki tranzakciók</a:t>
            </a:r>
          </a:p>
          <a:p>
            <a:pPr lvl="1"/>
            <a:r>
              <a:rPr lang="hu-HU" sz="3200" dirty="0" smtClean="0"/>
              <a:t>Egészségi állapotra vonatkozó adatok</a:t>
            </a:r>
          </a:p>
          <a:p>
            <a:pPr lvl="1"/>
            <a:r>
              <a:rPr lang="hu-HU" sz="3200" dirty="0" smtClean="0"/>
              <a:t>Számlák, adóbevallás, stb.</a:t>
            </a:r>
          </a:p>
          <a:p>
            <a:r>
              <a:rPr lang="hu-HU" sz="3200" dirty="0" smtClean="0"/>
              <a:t>A titkosítás a háttérben történik.</a:t>
            </a:r>
          </a:p>
          <a:p>
            <a:r>
              <a:rPr lang="hu-HU" sz="3200" dirty="0" smtClean="0"/>
              <a:t>Veszélyes eszköz pl. a terroristák kezében.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48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Merre fejlődik a kriptográfia?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Nagyon rossz tapasztalatok az oktatásban</a:t>
            </a:r>
            <a:r>
              <a:rPr lang="hu-HU" dirty="0" smtClean="0">
                <a:solidFill>
                  <a:srgbClr val="FF0000"/>
                </a:solidFill>
              </a:rPr>
              <a:t>!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ma használt nyílt kulcsú kriptográfiai algoritmusok – RSA, ECC – feltörhetőek kvantumalgoritmussal (</a:t>
            </a:r>
            <a:r>
              <a:rPr lang="hu-HU" dirty="0" err="1" smtClean="0"/>
              <a:t>Shor</a:t>
            </a:r>
            <a:r>
              <a:rPr lang="hu-HU" dirty="0" smtClean="0"/>
              <a:t>, 1994). </a:t>
            </a:r>
          </a:p>
          <a:p>
            <a:r>
              <a:rPr lang="hu-HU" dirty="0" smtClean="0"/>
              <a:t>A legnagyobb </a:t>
            </a:r>
            <a:r>
              <a:rPr lang="hu-HU" dirty="0" err="1" smtClean="0"/>
              <a:t>Shor</a:t>
            </a:r>
            <a:r>
              <a:rPr lang="hu-HU" dirty="0" smtClean="0"/>
              <a:t> algoritmussal tényezőkre bontott szám: 15.</a:t>
            </a:r>
          </a:p>
          <a:p>
            <a:r>
              <a:rPr lang="hu-HU" dirty="0" smtClean="0"/>
              <a:t>Léteznek kvantum-rezisztens nyílt kulcsú </a:t>
            </a:r>
            <a:r>
              <a:rPr lang="hu-HU" dirty="0"/>
              <a:t>kriptográfiai </a:t>
            </a:r>
            <a:r>
              <a:rPr lang="hu-HU" dirty="0" smtClean="0"/>
              <a:t>algoritmusok, de a kulcsaik és erőforrás igényük is nagyok.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IoT</a:t>
            </a:r>
            <a:r>
              <a:rPr lang="hu-HU" dirty="0" smtClean="0"/>
              <a:t> pehelykönnyű algoritmusokat is igényel</a:t>
            </a:r>
            <a:r>
              <a:rPr lang="hu-HU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86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914" y="2612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altLang="hu-HU" sz="4000" dirty="0"/>
              <a:t>A nyilvános kulcsú titkosítás felfedezői</a:t>
            </a:r>
          </a:p>
        </p:txBody>
      </p:sp>
      <p:pic>
        <p:nvPicPr>
          <p:cNvPr id="3076" name="Picture 4" descr="diffi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0627" y="1984407"/>
            <a:ext cx="1805410" cy="262352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98319" y="3590925"/>
            <a:ext cx="1458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pic>
        <p:nvPicPr>
          <p:cNvPr id="3078" name="Picture 6" descr="hellm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21" y="1977664"/>
            <a:ext cx="1962953" cy="26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060009" y="4918084"/>
            <a:ext cx="13797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350" dirty="0" err="1"/>
              <a:t>Whitfield</a:t>
            </a:r>
            <a:r>
              <a:rPr lang="hu-HU" altLang="hu-HU" sz="1350" dirty="0"/>
              <a:t> </a:t>
            </a:r>
            <a:r>
              <a:rPr lang="hu-HU" altLang="hu-HU" sz="1350" dirty="0" err="1"/>
              <a:t>Diffie</a:t>
            </a:r>
            <a:endParaRPr lang="hu-HU" sz="135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598319" y="4797783"/>
            <a:ext cx="18519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350" dirty="0" smtClean="0"/>
              <a:t>      Martin </a:t>
            </a:r>
            <a:r>
              <a:rPr lang="hu-HU" altLang="hu-HU" sz="1350" dirty="0"/>
              <a:t>E. </a:t>
            </a:r>
            <a:r>
              <a:rPr lang="hu-HU" altLang="hu-HU" sz="1350" dirty="0" err="1"/>
              <a:t>Hellman</a:t>
            </a:r>
            <a:endParaRPr lang="hu-HU" sz="135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28651" y="5488749"/>
            <a:ext cx="7986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i="1" dirty="0"/>
              <a:t>New </a:t>
            </a:r>
            <a:r>
              <a:rPr lang="hu-HU" sz="1350" i="1" dirty="0" err="1"/>
              <a:t>Directions</a:t>
            </a:r>
            <a:r>
              <a:rPr lang="hu-HU" sz="1350" i="1" dirty="0"/>
              <a:t> </a:t>
            </a:r>
            <a:r>
              <a:rPr lang="hu-HU" sz="1350" i="1" dirty="0" err="1"/>
              <a:t>in</a:t>
            </a:r>
            <a:r>
              <a:rPr lang="hu-HU" sz="1350" i="1" dirty="0"/>
              <a:t> </a:t>
            </a:r>
            <a:r>
              <a:rPr lang="hu-HU" sz="1350" i="1" dirty="0" err="1"/>
              <a:t>Cryptography</a:t>
            </a:r>
            <a:r>
              <a:rPr lang="hu-HU" sz="1350" dirty="0"/>
              <a:t>, IEEE </a:t>
            </a:r>
            <a:r>
              <a:rPr lang="hu-HU" sz="1350" dirty="0" err="1"/>
              <a:t>Trans</a:t>
            </a:r>
            <a:r>
              <a:rPr lang="hu-HU" sz="1350" dirty="0"/>
              <a:t> </a:t>
            </a:r>
            <a:r>
              <a:rPr lang="hu-HU" sz="1350" dirty="0" err="1"/>
              <a:t>on</a:t>
            </a:r>
            <a:r>
              <a:rPr lang="hu-HU" sz="1350" dirty="0"/>
              <a:t> </a:t>
            </a:r>
            <a:r>
              <a:rPr lang="hu-HU" sz="1350" dirty="0" err="1"/>
              <a:t>Inform</a:t>
            </a:r>
            <a:r>
              <a:rPr lang="hu-HU" sz="1350" dirty="0"/>
              <a:t>. </a:t>
            </a:r>
            <a:r>
              <a:rPr lang="hu-HU" sz="1350" dirty="0" err="1"/>
              <a:t>Theory</a:t>
            </a:r>
            <a:r>
              <a:rPr lang="hu-HU" sz="1350" dirty="0"/>
              <a:t>, November 1976</a:t>
            </a:r>
          </a:p>
        </p:txBody>
      </p:sp>
    </p:spTree>
    <p:extLst>
      <p:ext uri="{BB962C8B-B14F-4D97-AF65-F5344CB8AC3E}">
        <p14:creationId xmlns:p14="http://schemas.microsoft.com/office/powerpoint/2010/main" val="277745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40 évvel ezelőtt írták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[…] </a:t>
            </a:r>
            <a:r>
              <a:rPr lang="hu-HU" dirty="0" err="1"/>
              <a:t>applications</a:t>
            </a:r>
            <a:r>
              <a:rPr lang="hu-HU" dirty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need for new types of cryptographic systems </a:t>
            </a:r>
            <a:r>
              <a:rPr lang="en-US" dirty="0" smtClean="0"/>
              <a:t>which</a:t>
            </a:r>
            <a:r>
              <a:rPr lang="hu-HU" dirty="0" smtClean="0"/>
              <a:t> </a:t>
            </a:r>
            <a:r>
              <a:rPr lang="en-US" dirty="0" smtClean="0"/>
              <a:t>minimize </a:t>
            </a:r>
            <a:r>
              <a:rPr lang="en-US" dirty="0"/>
              <a:t>the necessity of secure key distribution </a:t>
            </a:r>
            <a:r>
              <a:rPr lang="en-US" dirty="0" smtClean="0"/>
              <a:t>channels</a:t>
            </a:r>
            <a:r>
              <a:rPr lang="hu-H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supply the equivalent of a written signature. </a:t>
            </a:r>
            <a:endParaRPr lang="hu-HU" dirty="0" smtClean="0"/>
          </a:p>
          <a:p>
            <a:r>
              <a:rPr lang="en-US" dirty="0"/>
              <a:t>The development of computer controlled </a:t>
            </a:r>
            <a:r>
              <a:rPr lang="en-US" dirty="0" smtClean="0"/>
              <a:t>communication</a:t>
            </a:r>
            <a:r>
              <a:rPr lang="hu-HU" dirty="0" smtClean="0"/>
              <a:t> </a:t>
            </a:r>
            <a:r>
              <a:rPr lang="en-US" dirty="0" smtClean="0"/>
              <a:t>networks pro</a:t>
            </a:r>
            <a:r>
              <a:rPr lang="hu-HU" dirty="0" smtClean="0"/>
              <a:t>mi</a:t>
            </a:r>
            <a:r>
              <a:rPr lang="en-US" dirty="0" smtClean="0"/>
              <a:t>se </a:t>
            </a:r>
            <a:r>
              <a:rPr lang="en-US" dirty="0"/>
              <a:t>effortless and inexpensive </a:t>
            </a:r>
            <a:r>
              <a:rPr lang="en-US" dirty="0" smtClean="0"/>
              <a:t>contact</a:t>
            </a:r>
            <a:r>
              <a:rPr lang="hu-HU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people or computers on opposite sides of </a:t>
            </a:r>
            <a:r>
              <a:rPr lang="en-US" dirty="0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world</a:t>
            </a:r>
            <a:r>
              <a:rPr lang="en-US" dirty="0"/>
              <a:t>, replacing most mail and many excursions </a:t>
            </a:r>
            <a:r>
              <a:rPr lang="en-US" dirty="0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telecommunications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>
                <a:solidFill>
                  <a:schemeClr val="accent1"/>
                </a:solidFill>
              </a:rPr>
              <a:t>Mára ez megvalósult</a:t>
            </a:r>
            <a:r>
              <a:rPr lang="hu-HU" dirty="0" smtClean="0">
                <a:solidFill>
                  <a:schemeClr val="accent1"/>
                </a:solidFill>
              </a:rPr>
              <a:t>! Kialakult és hatékonyan működik a globális nyílt kulcsú infrastruktúra.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Biztonsági paradoxon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</a:t>
            </a:r>
            <a:r>
              <a:rPr lang="hu-HU" sz="3200" dirty="0"/>
              <a:t>Internet egy óriási </a:t>
            </a:r>
            <a:r>
              <a:rPr lang="hu-HU" sz="3200" dirty="0">
                <a:solidFill>
                  <a:srgbClr val="FF0000"/>
                </a:solidFill>
              </a:rPr>
              <a:t>nyilvános</a:t>
            </a:r>
            <a:r>
              <a:rPr lang="hu-HU" sz="3200" dirty="0"/>
              <a:t> hálózat, amelyhez mindenki csatlakozhat.</a:t>
            </a:r>
          </a:p>
          <a:p>
            <a:r>
              <a:rPr lang="hu-HU" sz="3200" dirty="0"/>
              <a:t>Meg kell oldani a</a:t>
            </a:r>
          </a:p>
          <a:p>
            <a:pPr lvl="1"/>
            <a:r>
              <a:rPr lang="hu-HU" sz="3200" dirty="0"/>
              <a:t>Felhasználók </a:t>
            </a:r>
            <a:r>
              <a:rPr lang="hu-HU" sz="3200" dirty="0">
                <a:solidFill>
                  <a:srgbClr val="FF0000"/>
                </a:solidFill>
              </a:rPr>
              <a:t>azonosítás</a:t>
            </a:r>
            <a:r>
              <a:rPr lang="hu-HU" sz="3200" dirty="0"/>
              <a:t>át,</a:t>
            </a:r>
          </a:p>
          <a:p>
            <a:pPr lvl="1"/>
            <a:r>
              <a:rPr lang="hu-HU" sz="3200" dirty="0"/>
              <a:t>A dokumentumok </a:t>
            </a:r>
            <a:r>
              <a:rPr lang="hu-HU" sz="3200" dirty="0">
                <a:solidFill>
                  <a:srgbClr val="FF0000"/>
                </a:solidFill>
              </a:rPr>
              <a:t>hitelesség</a:t>
            </a:r>
            <a:r>
              <a:rPr lang="hu-HU" sz="3200" dirty="0"/>
              <a:t>ének az ellenőrzését,</a:t>
            </a:r>
          </a:p>
          <a:p>
            <a:pPr lvl="1"/>
            <a:r>
              <a:rPr lang="hu-HU" sz="3200" dirty="0" smtClean="0">
                <a:solidFill>
                  <a:srgbClr val="FF0000"/>
                </a:solidFill>
              </a:rPr>
              <a:t>Kulcscserét</a:t>
            </a:r>
            <a:r>
              <a:rPr lang="hu-HU" sz="3200" dirty="0" smtClean="0"/>
              <a:t> </a:t>
            </a:r>
            <a:r>
              <a:rPr lang="hu-HU" sz="3200" dirty="0" smtClean="0"/>
              <a:t>és a</a:t>
            </a:r>
            <a:r>
              <a:rPr lang="hu-HU" sz="3200" dirty="0" smtClean="0"/>
              <a:t> </a:t>
            </a:r>
            <a:r>
              <a:rPr lang="hu-HU" sz="3200" dirty="0" smtClean="0"/>
              <a:t>bizalmas </a:t>
            </a:r>
            <a:r>
              <a:rPr lang="hu-HU" sz="3200" dirty="0"/>
              <a:t>dokumentumok </a:t>
            </a:r>
            <a:r>
              <a:rPr lang="hu-HU" sz="3200" dirty="0">
                <a:solidFill>
                  <a:srgbClr val="FF0000"/>
                </a:solidFill>
              </a:rPr>
              <a:t>titkosítás</a:t>
            </a:r>
            <a:r>
              <a:rPr lang="hu-HU" sz="3200" dirty="0"/>
              <a:t>át.</a:t>
            </a:r>
          </a:p>
        </p:txBody>
      </p:sp>
    </p:spTree>
    <p:extLst>
      <p:ext uri="{BB962C8B-B14F-4D97-AF65-F5344CB8AC3E}">
        <p14:creationId xmlns:p14="http://schemas.microsoft.com/office/powerpoint/2010/main" val="38631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Azonosítás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Annak bizonyítása, hogy a felhasználó az, akinek mondja magát.</a:t>
            </a:r>
          </a:p>
          <a:p>
            <a:r>
              <a:rPr lang="hu-HU" sz="2700" dirty="0"/>
              <a:t>Bizonyíték = azonosító: egyedi, </a:t>
            </a:r>
            <a:r>
              <a:rPr lang="hu-HU" sz="2700" dirty="0">
                <a:solidFill>
                  <a:srgbClr val="FF0000"/>
                </a:solidFill>
              </a:rPr>
              <a:t>bizalmas adat</a:t>
            </a:r>
            <a:r>
              <a:rPr lang="hu-HU" sz="2700" dirty="0"/>
              <a:t>, de a nyilvános Interneten küldjük.</a:t>
            </a:r>
          </a:p>
          <a:p>
            <a:r>
              <a:rPr lang="hu-HU" sz="2700" dirty="0"/>
              <a:t>Embereknél lehetséges a </a:t>
            </a:r>
            <a:r>
              <a:rPr lang="hu-HU" sz="2700" dirty="0" err="1"/>
              <a:t>biometrikus</a:t>
            </a:r>
            <a:r>
              <a:rPr lang="hu-HU" sz="2700" dirty="0"/>
              <a:t> azonosítás.</a:t>
            </a:r>
          </a:p>
          <a:p>
            <a:r>
              <a:rPr lang="hu-HU" sz="2700" dirty="0"/>
              <a:t>Szoftvereknél, kütyüknél, </a:t>
            </a:r>
            <a:r>
              <a:rPr lang="hu-HU" sz="2700" dirty="0" err="1"/>
              <a:t>dnónoknál</a:t>
            </a:r>
            <a:r>
              <a:rPr lang="hu-HU" sz="2700" dirty="0"/>
              <a:t> csak jelszó</a:t>
            </a:r>
            <a:r>
              <a:rPr lang="hu-HU" sz="2700" dirty="0" smtClean="0"/>
              <a:t>!?</a:t>
            </a:r>
          </a:p>
          <a:p>
            <a:r>
              <a:rPr lang="hu-HU" sz="2700" dirty="0" smtClean="0"/>
              <a:t>Hogyan azonosítják majd magukat a </a:t>
            </a:r>
            <a:r>
              <a:rPr lang="hu-HU" sz="2700" dirty="0" err="1" smtClean="0"/>
              <a:t>nanoérzékelők</a:t>
            </a:r>
            <a:r>
              <a:rPr lang="hu-HU" sz="2700" dirty="0" smtClean="0"/>
              <a:t> és </a:t>
            </a:r>
            <a:r>
              <a:rPr lang="hu-HU" sz="2700" dirty="0" err="1" smtClean="0"/>
              <a:t>nanorobotok</a:t>
            </a:r>
            <a:r>
              <a:rPr lang="hu-HU" sz="2700" dirty="0" smtClean="0"/>
              <a:t>?</a:t>
            </a:r>
            <a:endParaRPr lang="hu-HU" sz="2700" dirty="0"/>
          </a:p>
          <a:p>
            <a:r>
              <a:rPr lang="hu-HU" sz="2700" dirty="0"/>
              <a:t>Rendelhet-e hűtőszekrény parizert Pethő úrnak?</a:t>
            </a:r>
          </a:p>
        </p:txBody>
      </p:sp>
    </p:spTree>
    <p:extLst>
      <p:ext uri="{BB962C8B-B14F-4D97-AF65-F5344CB8AC3E}">
        <p14:creationId xmlns:p14="http://schemas.microsoft.com/office/powerpoint/2010/main" val="17814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Hitelesség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A dokumentum nem változott/változtatták meg az átvitel során.</a:t>
            </a:r>
          </a:p>
          <a:p>
            <a:r>
              <a:rPr lang="hu-HU" sz="2700" dirty="0"/>
              <a:t>Az Internet fejlődése szempontjából kulcsfontosságú, hogy az új szoftvereket és szoftverfrissítéseket hitelesen juttassák el a felhasználóknak</a:t>
            </a:r>
            <a:r>
              <a:rPr lang="hu-HU" sz="2700" dirty="0" smtClean="0"/>
              <a:t>. </a:t>
            </a:r>
            <a:r>
              <a:rPr lang="hu-HU" sz="2700" dirty="0" smtClean="0">
                <a:solidFill>
                  <a:srgbClr val="FF0000"/>
                </a:solidFill>
              </a:rPr>
              <a:t>Pozitív visszacsatolás.</a:t>
            </a:r>
            <a:endParaRPr lang="hu-HU" sz="2700" dirty="0">
              <a:solidFill>
                <a:srgbClr val="FF0000"/>
              </a:solidFill>
            </a:endParaRPr>
          </a:p>
          <a:p>
            <a:r>
              <a:rPr lang="hu-HU" sz="2700" dirty="0"/>
              <a:t>Járművek szoftverfrissítése </a:t>
            </a:r>
            <a:r>
              <a:rPr lang="hu-HU" sz="2700" dirty="0">
                <a:sym typeface="Wingdings" panose="05000000000000000000" pitchFamily="2" charset="2"/>
              </a:rPr>
              <a:t> műhelyekben</a:t>
            </a:r>
            <a:r>
              <a:rPr lang="hu-HU" sz="2700" dirty="0" smtClean="0">
                <a:sym typeface="Wingdings" panose="05000000000000000000" pitchFamily="2" charset="2"/>
              </a:rPr>
              <a:t>. Lassú </a:t>
            </a:r>
            <a:r>
              <a:rPr lang="hu-HU" sz="2700" smtClean="0">
                <a:sym typeface="Wingdings" panose="05000000000000000000" pitchFamily="2" charset="2"/>
              </a:rPr>
              <a:t>és költséges.</a:t>
            </a:r>
            <a:endParaRPr lang="hu-HU" sz="27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sz="2700" dirty="0"/>
          </a:p>
        </p:txBody>
      </p:sp>
    </p:spTree>
    <p:extLst>
      <p:ext uri="{BB962C8B-B14F-4D97-AF65-F5344CB8AC3E}">
        <p14:creationId xmlns:p14="http://schemas.microsoft.com/office/powerpoint/2010/main" val="11932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8429"/>
          </a:xfrm>
        </p:spPr>
        <p:txBody>
          <a:bodyPr/>
          <a:lstStyle/>
          <a:p>
            <a:pPr algn="ctr"/>
            <a:r>
              <a:rPr lang="hu-HU" dirty="0" smtClean="0"/>
              <a:t>Frissítés 1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30086" t="18120" r="41289" b="47112"/>
          <a:stretch/>
        </p:blipFill>
        <p:spPr bwMode="auto">
          <a:xfrm>
            <a:off x="1184563" y="1724891"/>
            <a:ext cx="6754091" cy="4831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Frissítés </a:t>
            </a:r>
            <a:r>
              <a:rPr lang="hu-HU" dirty="0" smtClean="0"/>
              <a:t>2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7943" t="15873" r="38161" b="39448"/>
          <a:stretch/>
        </p:blipFill>
        <p:spPr bwMode="auto">
          <a:xfrm>
            <a:off x="1637627" y="1825625"/>
            <a:ext cx="586874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1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3738"/>
          </a:xfrm>
        </p:spPr>
        <p:txBody>
          <a:bodyPr/>
          <a:lstStyle/>
          <a:p>
            <a:pPr algn="ctr"/>
            <a:r>
              <a:rPr lang="hu-HU" dirty="0"/>
              <a:t>Frissítés </a:t>
            </a:r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28040" t="18620" r="39527" b="21621"/>
          <a:stretch/>
        </p:blipFill>
        <p:spPr bwMode="auto">
          <a:xfrm>
            <a:off x="2472799" y="1298865"/>
            <a:ext cx="4198402" cy="5226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20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447</Words>
  <Application>Microsoft Office PowerPoint</Application>
  <PresentationFormat>Diavetítés a képernyőre (4:3 oldalarány)</PresentationFormat>
  <Paragraphs>91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Office-téma</vt:lpstr>
      <vt:lpstr>Miért biztonságos az Internet? 40 éves a nyílt kulcsú kriptográfia </vt:lpstr>
      <vt:lpstr>A nyilvános kulcsú titkosítás felfedezői</vt:lpstr>
      <vt:lpstr>40 évvel ezelőtt írták</vt:lpstr>
      <vt:lpstr>Biztonsági paradoxon</vt:lpstr>
      <vt:lpstr>Azonosítás</vt:lpstr>
      <vt:lpstr>Hitelesség</vt:lpstr>
      <vt:lpstr>Frissítés 1</vt:lpstr>
      <vt:lpstr>Frissítés 2</vt:lpstr>
      <vt:lpstr>Frissítés 3</vt:lpstr>
      <vt:lpstr>Frissítés 4</vt:lpstr>
      <vt:lpstr>Frissítés 4</vt:lpstr>
      <vt:lpstr>Miért kell ez a cécó? </vt:lpstr>
      <vt:lpstr>PowerPoint bemutató</vt:lpstr>
      <vt:lpstr>Titkosítás</vt:lpstr>
      <vt:lpstr>Merre fejlődik a kriptográfia?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biztonságos az Internet? 40 éves a nyílt kulcsú kriptográfia </dc:title>
  <dc:creator>User</dc:creator>
  <cp:lastModifiedBy>User</cp:lastModifiedBy>
  <cp:revision>30</cp:revision>
  <dcterms:created xsi:type="dcterms:W3CDTF">2016-11-03T09:29:39Z</dcterms:created>
  <dcterms:modified xsi:type="dcterms:W3CDTF">2016-11-07T08:39:54Z</dcterms:modified>
</cp:coreProperties>
</file>