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8" r:id="rId4"/>
    <p:sldId id="279" r:id="rId5"/>
    <p:sldId id="281" r:id="rId6"/>
    <p:sldId id="284" r:id="rId7"/>
    <p:sldId id="283" r:id="rId8"/>
    <p:sldId id="268" r:id="rId9"/>
    <p:sldId id="269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7" r:id="rId18"/>
    <p:sldId id="265" r:id="rId19"/>
    <p:sldId id="266" r:id="rId20"/>
    <p:sldId id="270" r:id="rId21"/>
    <p:sldId id="271" r:id="rId22"/>
    <p:sldId id="286" r:id="rId23"/>
  </p:sldIdLst>
  <p:sldSz cx="9144000" cy="6858000" type="screen4x3"/>
  <p:notesSz cx="9872663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4T11:52:46.185" idx="1">
    <p:pos x="10" y="10"/>
    <p:text>Köszönet Kádek Tamásnak!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01F2-65F5-435C-B4B0-21C4D9382960}" type="datetimeFigureOut">
              <a:rPr lang="hu-HU" smtClean="0"/>
              <a:t>2018.01.31.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8-EE7F-4CC2-BE2D-E9E81F9681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98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B0F8-02ED-40BD-90BE-669B85A979B9}" type="datetimeFigureOut">
              <a:rPr lang="hu-HU" smtClean="0"/>
              <a:t>2018.01.31.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35D05-18AA-4CD1-A6CC-8F61B89251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51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35D05-18AA-4CD1-A6CC-8F61B892510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3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35D05-18AA-4CD1-A6CC-8F61B892510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74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35D05-18AA-4CD1-A6CC-8F61B892510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42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8B39-93CB-4642-A9C4-47C4C5386FE5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80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42FB-6179-4E11-9265-C41B311FB882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54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8945-96ED-4FA6-BEC3-E70E5B4B4EF6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35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7EE-00DA-494D-A867-798C0F63AFB0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1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87CE-8170-4BE0-B211-BBC752205DC4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52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EF64-C9A4-4606-B533-ACDFEB7F66B7}" type="datetime1">
              <a:rPr lang="hu-HU" smtClean="0"/>
              <a:t>2018.01.31.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E324-CCFB-443C-B62D-E85E702C8B27}" type="datetime1">
              <a:rPr lang="hu-HU" smtClean="0"/>
              <a:t>2018.01.31.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99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003-054E-40BC-A881-0CA55EE5C1CF}" type="datetime1">
              <a:rPr lang="hu-HU" smtClean="0"/>
              <a:t>2018.01.31.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7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DE7E-0B4B-43B3-B6D3-9F373624A7C8}" type="datetime1">
              <a:rPr lang="hu-HU" smtClean="0"/>
              <a:t>2018.01.31.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6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EF92-54BD-4630-8B3A-18D5FC7001C8}" type="datetime1">
              <a:rPr lang="hu-HU" smtClean="0"/>
              <a:t>2018.01.31.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5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C77C-4D03-4F98-B732-23ABC23F9DD8}" type="datetime1">
              <a:rPr lang="hu-HU" smtClean="0"/>
              <a:t>2018.01.31.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1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BE2A-4702-45FC-8B46-15CB161D3E5D}" type="datetime1">
              <a:rPr lang="hu-HU" smtClean="0"/>
              <a:t>2018.01.31.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work/publication is supported by the EFOP-3.6.1-16-2016-00022 project. The project is co-financed by the European Union and the European Social Fund.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81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n.com/951201/feature1/photos/diffie.50R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marconifoundation.org/images/fellows/hellma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97736"/>
            <a:ext cx="6795370" cy="1210613"/>
          </a:xfrm>
        </p:spPr>
        <p:txBody>
          <a:bodyPr>
            <a:normAutofit/>
          </a:bodyPr>
          <a:lstStyle/>
          <a:p>
            <a:r>
              <a:rPr lang="en-US" sz="4000" dirty="0"/>
              <a:t>Data protection in the cyber space</a:t>
            </a:r>
            <a:endParaRPr lang="hu-HU" sz="375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078051"/>
            <a:ext cx="6983261" cy="2614411"/>
          </a:xfrm>
        </p:spPr>
        <p:txBody>
          <a:bodyPr>
            <a:normAutofit/>
          </a:bodyPr>
          <a:lstStyle/>
          <a:p>
            <a:r>
              <a:rPr lang="hu-HU" sz="3200" dirty="0"/>
              <a:t>Attila </a:t>
            </a:r>
            <a:r>
              <a:rPr lang="hu-HU" sz="3200" dirty="0" smtClean="0"/>
              <a:t>Pethő</a:t>
            </a:r>
            <a:endParaRPr lang="hu-HU" sz="3200" dirty="0"/>
          </a:p>
          <a:p>
            <a:r>
              <a:rPr lang="hu-HU" dirty="0" smtClean="0"/>
              <a:t>University of Debrecen</a:t>
            </a:r>
          </a:p>
          <a:p>
            <a:r>
              <a:rPr lang="hu-HU" dirty="0" smtClean="0"/>
              <a:t>8th International </a:t>
            </a:r>
            <a:r>
              <a:rPr lang="hu-HU" dirty="0" err="1" smtClean="0"/>
              <a:t>Conference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Cognitive</a:t>
            </a:r>
            <a:r>
              <a:rPr lang="hu-HU" dirty="0" smtClean="0"/>
              <a:t> </a:t>
            </a:r>
            <a:r>
              <a:rPr lang="hu-HU" dirty="0" err="1" smtClean="0"/>
              <a:t>Infocommunication</a:t>
            </a:r>
            <a:r>
              <a:rPr lang="hu-HU" dirty="0" smtClean="0"/>
              <a:t> </a:t>
            </a:r>
            <a:endParaRPr lang="hu-HU" i="1" dirty="0" smtClean="0"/>
          </a:p>
          <a:p>
            <a:r>
              <a:rPr lang="hu-HU" dirty="0" smtClean="0"/>
              <a:t>Debrecen, </a:t>
            </a:r>
            <a:r>
              <a:rPr lang="hu-HU" dirty="0" err="1" smtClean="0"/>
              <a:t>September</a:t>
            </a:r>
            <a:r>
              <a:rPr lang="hu-HU" smtClean="0"/>
              <a:t> 11-14, 2017.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143000" y="6114246"/>
            <a:ext cx="6754091" cy="495836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en-US" dirty="0"/>
              <a:t>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2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Security</a:t>
            </a:r>
            <a:r>
              <a:rPr lang="hu-HU" dirty="0" smtClean="0"/>
              <a:t> paradox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The Internet is a </a:t>
            </a:r>
            <a:r>
              <a:rPr lang="hu-HU" sz="3200" dirty="0" err="1" smtClean="0"/>
              <a:t>huge</a:t>
            </a:r>
            <a:r>
              <a:rPr lang="hu-HU" sz="3200" dirty="0" smtClean="0"/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public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/>
              <a:t>network</a:t>
            </a:r>
            <a:r>
              <a:rPr lang="hu-HU" sz="3200" dirty="0" smtClean="0"/>
              <a:t>, </a:t>
            </a:r>
            <a:r>
              <a:rPr lang="hu-HU" sz="3200" dirty="0" err="1" smtClean="0"/>
              <a:t>everybody</a:t>
            </a:r>
            <a:r>
              <a:rPr lang="hu-HU" sz="3200" dirty="0" smtClean="0"/>
              <a:t> </a:t>
            </a:r>
            <a:r>
              <a:rPr lang="hu-HU" sz="3200" dirty="0" err="1" smtClean="0"/>
              <a:t>may</a:t>
            </a:r>
            <a:r>
              <a:rPr lang="hu-HU" sz="3200" dirty="0" smtClean="0"/>
              <a:t> </a:t>
            </a:r>
            <a:r>
              <a:rPr lang="hu-HU" sz="3200" dirty="0" err="1" smtClean="0"/>
              <a:t>join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. </a:t>
            </a:r>
            <a:endParaRPr lang="hu-HU" sz="3200" dirty="0"/>
          </a:p>
          <a:p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solve</a:t>
            </a:r>
            <a:endParaRPr lang="hu-HU" sz="3200" dirty="0"/>
          </a:p>
          <a:p>
            <a:pPr lvl="1"/>
            <a:r>
              <a:rPr lang="hu-HU" sz="3200" dirty="0" err="1" smtClean="0">
                <a:solidFill>
                  <a:srgbClr val="FF0000"/>
                </a:solidFill>
              </a:rPr>
              <a:t>authentication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/>
              <a:t>of </a:t>
            </a:r>
            <a:r>
              <a:rPr lang="hu-HU" sz="3200" dirty="0" err="1" smtClean="0"/>
              <a:t>users</a:t>
            </a:r>
            <a:r>
              <a:rPr lang="hu-HU" sz="3200" dirty="0" smtClean="0"/>
              <a:t>,</a:t>
            </a:r>
            <a:endParaRPr lang="hu-HU" sz="3200" dirty="0"/>
          </a:p>
          <a:p>
            <a:pPr lvl="1"/>
            <a:r>
              <a:rPr lang="hu-HU" sz="3200" dirty="0" err="1"/>
              <a:t>C</a:t>
            </a:r>
            <a:r>
              <a:rPr lang="hu-HU" sz="3200" dirty="0" err="1" smtClean="0"/>
              <a:t>ontrol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altLang="hu-HU" sz="3200" dirty="0" err="1" smtClean="0">
                <a:solidFill>
                  <a:srgbClr val="FF0000"/>
                </a:solidFill>
              </a:rPr>
              <a:t>integrity</a:t>
            </a:r>
            <a:r>
              <a:rPr lang="hu-HU" altLang="hu-HU" sz="3200" dirty="0" smtClean="0">
                <a:solidFill>
                  <a:srgbClr val="FF0000"/>
                </a:solidFill>
              </a:rPr>
              <a:t> and  </a:t>
            </a:r>
            <a:r>
              <a:rPr lang="hu-HU" altLang="hu-HU" sz="3200" dirty="0" err="1">
                <a:solidFill>
                  <a:srgbClr val="FF0000"/>
                </a:solidFill>
              </a:rPr>
              <a:t>authenticity</a:t>
            </a:r>
            <a:r>
              <a:rPr lang="hu-HU" altLang="hu-HU" sz="3200" dirty="0"/>
              <a:t> </a:t>
            </a:r>
            <a:r>
              <a:rPr lang="hu-HU" sz="3200" dirty="0" smtClean="0"/>
              <a:t>of </a:t>
            </a:r>
            <a:r>
              <a:rPr lang="hu-HU" sz="3200" dirty="0" err="1" smtClean="0"/>
              <a:t>documents</a:t>
            </a:r>
            <a:r>
              <a:rPr lang="hu-HU" sz="3200" dirty="0" smtClean="0"/>
              <a:t>,</a:t>
            </a:r>
            <a:endParaRPr lang="hu-HU" sz="3200" dirty="0"/>
          </a:p>
          <a:p>
            <a:pPr lvl="1"/>
            <a:r>
              <a:rPr lang="hu-HU" sz="3200" dirty="0" smtClean="0">
                <a:solidFill>
                  <a:srgbClr val="FF0000"/>
                </a:solidFill>
              </a:rPr>
              <a:t>Key </a:t>
            </a:r>
            <a:r>
              <a:rPr lang="hu-HU" sz="3200" dirty="0" err="1" smtClean="0">
                <a:solidFill>
                  <a:srgbClr val="FF0000"/>
                </a:solidFill>
              </a:rPr>
              <a:t>exchange</a:t>
            </a:r>
            <a:r>
              <a:rPr lang="hu-HU" sz="3200" dirty="0" smtClean="0">
                <a:solidFill>
                  <a:srgbClr val="FF0000"/>
                </a:solidFill>
              </a:rPr>
              <a:t>,</a:t>
            </a:r>
          </a:p>
          <a:p>
            <a:pPr lvl="1"/>
            <a:r>
              <a:rPr lang="hu-HU" sz="3200" dirty="0" err="1" smtClean="0">
                <a:solidFill>
                  <a:srgbClr val="FF0000"/>
                </a:solidFill>
              </a:rPr>
              <a:t>Encryption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/>
              <a:t>of </a:t>
            </a:r>
            <a:r>
              <a:rPr lang="hu-HU" sz="3200" dirty="0" err="1" smtClean="0"/>
              <a:t>confidential</a:t>
            </a:r>
            <a:r>
              <a:rPr lang="hu-HU" sz="3200" dirty="0" smtClean="0"/>
              <a:t> </a:t>
            </a:r>
            <a:r>
              <a:rPr lang="hu-HU" sz="3200" dirty="0" err="1" smtClean="0"/>
              <a:t>documents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79317" y="6356351"/>
            <a:ext cx="7055427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31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Authentication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users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en-US" dirty="0" smtClean="0"/>
              <a:t>process </a:t>
            </a:r>
            <a:r>
              <a:rPr lang="en-US" dirty="0"/>
              <a:t>where the confidence for user identities is established and presented via electronic methods to an information </a:t>
            </a:r>
            <a:r>
              <a:rPr lang="en-US" dirty="0" smtClean="0"/>
              <a:t>system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proof</a:t>
            </a:r>
            <a:r>
              <a:rPr lang="hu-HU" dirty="0" smtClean="0"/>
              <a:t> is a </a:t>
            </a:r>
            <a:r>
              <a:rPr lang="hu-HU" dirty="0" err="1" smtClean="0"/>
              <a:t>unique</a:t>
            </a:r>
            <a:r>
              <a:rPr lang="hu-HU" dirty="0" smtClean="0"/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confidental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data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is </a:t>
            </a:r>
            <a:r>
              <a:rPr lang="hu-HU" dirty="0" err="1" smtClean="0"/>
              <a:t>sending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Internet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err="1" smtClean="0"/>
              <a:t>Humans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biometric</a:t>
            </a:r>
            <a:r>
              <a:rPr lang="hu-HU" dirty="0" smtClean="0"/>
              <a:t> </a:t>
            </a:r>
            <a:r>
              <a:rPr lang="hu-HU" dirty="0" err="1" smtClean="0"/>
              <a:t>identifiers</a:t>
            </a:r>
            <a:r>
              <a:rPr lang="hu-HU" dirty="0" smtClean="0"/>
              <a:t>. </a:t>
            </a:r>
            <a:endParaRPr lang="hu-HU" dirty="0"/>
          </a:p>
          <a:p>
            <a:r>
              <a:rPr lang="hu-HU" dirty="0" err="1" smtClean="0"/>
              <a:t>Softwares</a:t>
            </a:r>
            <a:r>
              <a:rPr lang="hu-HU" dirty="0" smtClean="0"/>
              <a:t>, </a:t>
            </a:r>
            <a:r>
              <a:rPr lang="hu-HU" dirty="0" err="1" smtClean="0"/>
              <a:t>drones</a:t>
            </a:r>
            <a:r>
              <a:rPr lang="hu-HU" dirty="0" smtClean="0"/>
              <a:t>, </a:t>
            </a:r>
            <a:r>
              <a:rPr lang="hu-HU" dirty="0" err="1" smtClean="0"/>
              <a:t>gadgets</a:t>
            </a:r>
            <a:r>
              <a:rPr lang="hu-HU" dirty="0" smtClean="0"/>
              <a:t>, etc.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password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identifiers</a:t>
            </a:r>
            <a:r>
              <a:rPr lang="hu-HU" dirty="0" smtClean="0"/>
              <a:t>!?</a:t>
            </a:r>
          </a:p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identify</a:t>
            </a:r>
            <a:r>
              <a:rPr lang="hu-HU" dirty="0" smtClean="0"/>
              <a:t> </a:t>
            </a:r>
            <a:r>
              <a:rPr lang="hu-HU" dirty="0" err="1" smtClean="0"/>
              <a:t>theirself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nanorobots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37755" y="6356351"/>
            <a:ext cx="7471063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4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/>
              <a:t>Integrity</a:t>
            </a:r>
            <a:r>
              <a:rPr lang="hu-HU" altLang="hu-HU" dirty="0" smtClean="0"/>
              <a:t> </a:t>
            </a:r>
            <a:r>
              <a:rPr lang="hu-HU" altLang="hu-HU" dirty="0"/>
              <a:t>and  </a:t>
            </a:r>
            <a:r>
              <a:rPr lang="hu-HU" altLang="hu-HU" dirty="0" err="1"/>
              <a:t>authenticity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700" dirty="0" smtClean="0"/>
              <a:t>The </a:t>
            </a:r>
            <a:r>
              <a:rPr lang="hu-HU" sz="2700" dirty="0" err="1" smtClean="0"/>
              <a:t>document</a:t>
            </a:r>
            <a:r>
              <a:rPr lang="hu-HU" sz="2700" dirty="0" smtClean="0"/>
              <a:t> </a:t>
            </a:r>
            <a:r>
              <a:rPr lang="hu-HU" sz="2700" dirty="0" err="1" smtClean="0"/>
              <a:t>did</a:t>
            </a:r>
            <a:r>
              <a:rPr lang="hu-HU" sz="2700" dirty="0" smtClean="0"/>
              <a:t> </a:t>
            </a:r>
            <a:r>
              <a:rPr lang="hu-HU" sz="2700" dirty="0" err="1" smtClean="0"/>
              <a:t>not</a:t>
            </a:r>
            <a:r>
              <a:rPr lang="hu-HU" sz="2700" dirty="0" smtClean="0"/>
              <a:t> </a:t>
            </a:r>
            <a:r>
              <a:rPr lang="hu-HU" sz="2700" dirty="0" err="1" smtClean="0"/>
              <a:t>changed</a:t>
            </a:r>
            <a:r>
              <a:rPr lang="hu-HU" sz="2700" dirty="0" smtClean="0"/>
              <a:t> </a:t>
            </a:r>
            <a:r>
              <a:rPr lang="hu-HU" sz="2700" dirty="0" err="1" smtClean="0"/>
              <a:t>during</a:t>
            </a:r>
            <a:r>
              <a:rPr lang="hu-HU" sz="2700" dirty="0" smtClean="0"/>
              <a:t> </a:t>
            </a:r>
            <a:r>
              <a:rPr lang="hu-HU" sz="2700" dirty="0" err="1" smtClean="0"/>
              <a:t>the</a:t>
            </a:r>
            <a:r>
              <a:rPr lang="hu-HU" sz="2700" dirty="0" smtClean="0"/>
              <a:t> </a:t>
            </a:r>
            <a:r>
              <a:rPr lang="hu-HU" sz="2700" dirty="0" err="1" smtClean="0"/>
              <a:t>transmission</a:t>
            </a:r>
            <a:r>
              <a:rPr lang="hu-HU" sz="2700" dirty="0" smtClean="0"/>
              <a:t>, and </a:t>
            </a:r>
            <a:r>
              <a:rPr lang="hu-HU" sz="2700" dirty="0" err="1" smtClean="0"/>
              <a:t>the</a:t>
            </a:r>
            <a:r>
              <a:rPr lang="hu-HU" sz="2700" dirty="0" smtClean="0"/>
              <a:t> </a:t>
            </a:r>
            <a:r>
              <a:rPr lang="hu-HU" sz="2700" dirty="0" err="1" smtClean="0"/>
              <a:t>source</a:t>
            </a:r>
            <a:r>
              <a:rPr lang="hu-HU" sz="2700" dirty="0" smtClean="0"/>
              <a:t> is </a:t>
            </a:r>
            <a:r>
              <a:rPr lang="hu-HU" sz="2700" dirty="0" err="1" smtClean="0"/>
              <a:t>authentic</a:t>
            </a:r>
            <a:r>
              <a:rPr lang="hu-HU" sz="2700" dirty="0" smtClean="0"/>
              <a:t>.</a:t>
            </a:r>
          </a:p>
          <a:p>
            <a:r>
              <a:rPr lang="hu-HU" sz="2700" dirty="0" err="1" smtClean="0"/>
              <a:t>It</a:t>
            </a:r>
            <a:r>
              <a:rPr lang="hu-HU" sz="2700" dirty="0" smtClean="0"/>
              <a:t> </a:t>
            </a:r>
            <a:r>
              <a:rPr lang="hu-HU" sz="2700" dirty="0" err="1" smtClean="0"/>
              <a:t>was</a:t>
            </a:r>
            <a:r>
              <a:rPr lang="hu-HU" sz="2700" dirty="0" smtClean="0"/>
              <a:t>, and is </a:t>
            </a:r>
            <a:r>
              <a:rPr lang="hu-HU" sz="2700" dirty="0" err="1" smtClean="0">
                <a:solidFill>
                  <a:srgbClr val="FF0000"/>
                </a:solidFill>
              </a:rPr>
              <a:t>vital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/>
              <a:t>for</a:t>
            </a:r>
            <a:r>
              <a:rPr lang="hu-HU" sz="2700" dirty="0" smtClean="0"/>
              <a:t> </a:t>
            </a:r>
            <a:r>
              <a:rPr lang="hu-HU" sz="2700" dirty="0" err="1" smtClean="0"/>
              <a:t>the</a:t>
            </a:r>
            <a:r>
              <a:rPr lang="hu-HU" sz="2700" dirty="0" smtClean="0"/>
              <a:t> </a:t>
            </a:r>
            <a:r>
              <a:rPr lang="hu-HU" sz="2700" dirty="0" err="1" smtClean="0"/>
              <a:t>development</a:t>
            </a:r>
            <a:r>
              <a:rPr lang="hu-HU" sz="2700" dirty="0" smtClean="0"/>
              <a:t> of Internet </a:t>
            </a:r>
            <a:r>
              <a:rPr lang="hu-HU" sz="2700" dirty="0" err="1" smtClean="0"/>
              <a:t>that</a:t>
            </a:r>
            <a:r>
              <a:rPr lang="hu-HU" sz="2700" dirty="0" smtClean="0"/>
              <a:t> </a:t>
            </a:r>
            <a:r>
              <a:rPr lang="hu-HU" sz="2700" dirty="0" err="1" smtClean="0"/>
              <a:t>the</a:t>
            </a:r>
            <a:r>
              <a:rPr lang="hu-HU" sz="2700" dirty="0" smtClean="0"/>
              <a:t> </a:t>
            </a:r>
            <a:r>
              <a:rPr lang="hu-HU" sz="2700" dirty="0" err="1" smtClean="0"/>
              <a:t>users</a:t>
            </a:r>
            <a:r>
              <a:rPr lang="hu-HU" sz="2700" dirty="0" smtClean="0"/>
              <a:t> </a:t>
            </a:r>
            <a:r>
              <a:rPr lang="hu-HU" sz="2700" dirty="0" err="1" smtClean="0"/>
              <a:t>receive</a:t>
            </a:r>
            <a:r>
              <a:rPr lang="hu-HU" sz="2700" dirty="0" smtClean="0"/>
              <a:t> </a:t>
            </a:r>
            <a:r>
              <a:rPr lang="hu-HU" sz="2700" dirty="0" err="1" smtClean="0"/>
              <a:t>the</a:t>
            </a:r>
            <a:r>
              <a:rPr lang="hu-HU" sz="2700" dirty="0" smtClean="0"/>
              <a:t> </a:t>
            </a:r>
            <a:r>
              <a:rPr lang="hu-HU" sz="2700" dirty="0" err="1" smtClean="0"/>
              <a:t>new</a:t>
            </a:r>
            <a:r>
              <a:rPr lang="hu-HU" sz="2700" dirty="0" smtClean="0"/>
              <a:t> </a:t>
            </a:r>
            <a:r>
              <a:rPr lang="hu-HU" sz="2700" dirty="0" err="1" smtClean="0"/>
              <a:t>softwares</a:t>
            </a:r>
            <a:r>
              <a:rPr lang="hu-HU" sz="2700" dirty="0" smtClean="0"/>
              <a:t> and </a:t>
            </a:r>
            <a:r>
              <a:rPr lang="hu-HU" sz="2700" dirty="0" err="1" smtClean="0"/>
              <a:t>their</a:t>
            </a:r>
            <a:r>
              <a:rPr lang="hu-HU" sz="2700" dirty="0" smtClean="0"/>
              <a:t> </a:t>
            </a:r>
            <a:r>
              <a:rPr lang="hu-HU" sz="2700" dirty="0" err="1" smtClean="0"/>
              <a:t>latest</a:t>
            </a:r>
            <a:r>
              <a:rPr lang="hu-HU" sz="2700" dirty="0" smtClean="0"/>
              <a:t> </a:t>
            </a:r>
            <a:r>
              <a:rPr lang="hu-HU" sz="2700" dirty="0" err="1" smtClean="0"/>
              <a:t>versions</a:t>
            </a:r>
            <a:r>
              <a:rPr lang="hu-HU" sz="2700" dirty="0" smtClean="0"/>
              <a:t> </a:t>
            </a:r>
            <a:r>
              <a:rPr lang="hu-HU" sz="2700" dirty="0" err="1" smtClean="0"/>
              <a:t>authentic</a:t>
            </a:r>
            <a:r>
              <a:rPr lang="hu-HU" sz="2700" dirty="0" smtClean="0"/>
              <a:t>. </a:t>
            </a:r>
            <a:r>
              <a:rPr lang="hu-HU" sz="2700" dirty="0" err="1" smtClean="0">
                <a:solidFill>
                  <a:srgbClr val="FF0000"/>
                </a:solidFill>
              </a:rPr>
              <a:t>Pozitive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feedback</a:t>
            </a:r>
            <a:r>
              <a:rPr lang="hu-HU" sz="2700" dirty="0" smtClean="0">
                <a:solidFill>
                  <a:srgbClr val="FF0000"/>
                </a:solidFill>
              </a:rPr>
              <a:t>. </a:t>
            </a:r>
            <a:endParaRPr lang="hu-HU" sz="2700" dirty="0">
              <a:solidFill>
                <a:srgbClr val="FF0000"/>
              </a:solidFill>
            </a:endParaRPr>
          </a:p>
          <a:p>
            <a:r>
              <a:rPr lang="hu-HU" sz="2700" dirty="0" err="1" smtClean="0"/>
              <a:t>Refreshing</a:t>
            </a:r>
            <a:r>
              <a:rPr lang="hu-HU" sz="2700" dirty="0" smtClean="0"/>
              <a:t> of </a:t>
            </a:r>
            <a:r>
              <a:rPr lang="hu-HU" sz="2700" dirty="0" err="1" smtClean="0"/>
              <a:t>softwares</a:t>
            </a:r>
            <a:r>
              <a:rPr lang="hu-HU" sz="2700" dirty="0" smtClean="0"/>
              <a:t> </a:t>
            </a:r>
            <a:r>
              <a:rPr lang="hu-HU" sz="2700" dirty="0" err="1" smtClean="0"/>
              <a:t>of</a:t>
            </a:r>
            <a:r>
              <a:rPr lang="hu-HU" sz="2700" dirty="0" smtClean="0"/>
              <a:t> </a:t>
            </a:r>
            <a:r>
              <a:rPr lang="hu-HU" sz="2700" dirty="0" err="1" smtClean="0"/>
              <a:t>cars</a:t>
            </a:r>
            <a:r>
              <a:rPr lang="hu-HU" sz="2700" dirty="0" smtClean="0"/>
              <a:t> </a:t>
            </a:r>
            <a:r>
              <a:rPr lang="hu-HU" sz="2700" dirty="0" smtClean="0">
                <a:sym typeface="Wingdings" panose="05000000000000000000" pitchFamily="2" charset="2"/>
              </a:rPr>
              <a:t> </a:t>
            </a:r>
            <a:r>
              <a:rPr lang="hu-HU" sz="2700" dirty="0" err="1" smtClean="0">
                <a:sym typeface="Wingdings" panose="05000000000000000000" pitchFamily="2" charset="2"/>
              </a:rPr>
              <a:t>in</a:t>
            </a:r>
            <a:r>
              <a:rPr lang="hu-HU" sz="2700" dirty="0" smtClean="0">
                <a:sym typeface="Wingdings" panose="05000000000000000000" pitchFamily="2" charset="2"/>
              </a:rPr>
              <a:t> </a:t>
            </a:r>
            <a:r>
              <a:rPr lang="hu-HU" sz="2700" dirty="0" err="1" smtClean="0">
                <a:sym typeface="Wingdings" panose="05000000000000000000" pitchFamily="2" charset="2"/>
              </a:rPr>
              <a:t>garages</a:t>
            </a:r>
            <a:r>
              <a:rPr lang="hu-HU" sz="2700" dirty="0" smtClean="0">
                <a:sym typeface="Wingdings" panose="05000000000000000000" pitchFamily="2" charset="2"/>
              </a:rPr>
              <a:t>. </a:t>
            </a:r>
            <a:r>
              <a:rPr lang="hu-HU" sz="2700" dirty="0" err="1" smtClean="0">
                <a:sym typeface="Wingdings" panose="05000000000000000000" pitchFamily="2" charset="2"/>
              </a:rPr>
              <a:t>Slow</a:t>
            </a:r>
            <a:r>
              <a:rPr lang="hu-HU" sz="2700" dirty="0" smtClean="0">
                <a:sym typeface="Wingdings" panose="05000000000000000000" pitchFamily="2" charset="2"/>
              </a:rPr>
              <a:t> and </a:t>
            </a:r>
            <a:r>
              <a:rPr lang="hu-HU" sz="2700" dirty="0" err="1" smtClean="0">
                <a:sym typeface="Wingdings" panose="05000000000000000000" pitchFamily="2" charset="2"/>
              </a:rPr>
              <a:t>expensive</a:t>
            </a:r>
            <a:r>
              <a:rPr lang="hu-HU" sz="2700" dirty="0" smtClean="0">
                <a:sym typeface="Wingdings" panose="05000000000000000000" pitchFamily="2" charset="2"/>
              </a:rPr>
              <a:t>.</a:t>
            </a:r>
            <a:endParaRPr lang="hu-HU" sz="2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27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299614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2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429"/>
          </a:xfrm>
        </p:spPr>
        <p:txBody>
          <a:bodyPr/>
          <a:lstStyle/>
          <a:p>
            <a:pPr algn="ctr"/>
            <a:r>
              <a:rPr lang="hu-HU" dirty="0" smtClean="0"/>
              <a:t>Update 1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30086" t="18120" r="41289" b="47112"/>
          <a:stretch/>
        </p:blipFill>
        <p:spPr bwMode="auto">
          <a:xfrm>
            <a:off x="1184563" y="1724891"/>
            <a:ext cx="6754091" cy="4831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111827" y="6356351"/>
            <a:ext cx="7055428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0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Update 2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7943" t="15873" r="38161" b="39448"/>
          <a:stretch/>
        </p:blipFill>
        <p:spPr bwMode="auto">
          <a:xfrm>
            <a:off x="1637627" y="1825625"/>
            <a:ext cx="586874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444336" y="6356351"/>
            <a:ext cx="6307282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81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3738"/>
          </a:xfrm>
        </p:spPr>
        <p:txBody>
          <a:bodyPr/>
          <a:lstStyle/>
          <a:p>
            <a:pPr algn="ctr"/>
            <a:r>
              <a:rPr lang="hu-HU" dirty="0"/>
              <a:t>Update 3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8040" t="18620" r="39527" b="21621"/>
          <a:stretch/>
        </p:blipFill>
        <p:spPr bwMode="auto">
          <a:xfrm>
            <a:off x="2472799" y="1298865"/>
            <a:ext cx="4198402" cy="5226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153391" y="6356351"/>
            <a:ext cx="6754091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20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523" y="365125"/>
            <a:ext cx="7886700" cy="798657"/>
          </a:xfrm>
        </p:spPr>
        <p:txBody>
          <a:bodyPr/>
          <a:lstStyle/>
          <a:p>
            <a:pPr algn="ctr"/>
            <a:r>
              <a:rPr lang="hu-HU" dirty="0"/>
              <a:t>Update 4</a:t>
            </a:r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 rotWithShape="1">
          <a:blip r:embed="rId2"/>
          <a:srcRect l="30092" t="17637" r="40642" b="21810"/>
          <a:stretch/>
        </p:blipFill>
        <p:spPr bwMode="auto">
          <a:xfrm>
            <a:off x="1267692" y="1330036"/>
            <a:ext cx="4675908" cy="524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862445" y="6356351"/>
            <a:ext cx="7190510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523" y="365125"/>
            <a:ext cx="7886700" cy="798657"/>
          </a:xfrm>
        </p:spPr>
        <p:txBody>
          <a:bodyPr/>
          <a:lstStyle/>
          <a:p>
            <a:pPr algn="ctr"/>
            <a:r>
              <a:rPr lang="hu-HU" dirty="0"/>
              <a:t>Frissítés </a:t>
            </a:r>
            <a:r>
              <a:rPr lang="hu-HU" dirty="0" smtClean="0"/>
              <a:t>4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 rotWithShape="1">
          <a:blip r:embed="rId2"/>
          <a:srcRect l="30092" t="17637" r="40642" b="21810"/>
          <a:stretch/>
        </p:blipFill>
        <p:spPr bwMode="auto">
          <a:xfrm>
            <a:off x="1267692" y="1330036"/>
            <a:ext cx="4675908" cy="524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431973" y="1553083"/>
            <a:ext cx="228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recommendation</a:t>
            </a:r>
            <a:r>
              <a:rPr lang="hu-HU" dirty="0" smtClean="0"/>
              <a:t> of 2048 bit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 is 20 </a:t>
            </a:r>
            <a:r>
              <a:rPr lang="hu-HU" dirty="0" err="1" smtClean="0"/>
              <a:t>years</a:t>
            </a:r>
            <a:r>
              <a:rPr lang="hu-HU" dirty="0" smtClean="0"/>
              <a:t> old!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engineers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more </a:t>
            </a:r>
            <a:r>
              <a:rPr lang="hu-HU" dirty="0" err="1" smtClean="0"/>
              <a:t>pessimistic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mathematicians</a:t>
            </a:r>
            <a:r>
              <a:rPr lang="hu-HU" dirty="0" smtClean="0"/>
              <a:t>.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largest</a:t>
            </a:r>
            <a:r>
              <a:rPr lang="hu-HU" dirty="0" smtClean="0"/>
              <a:t> </a:t>
            </a:r>
            <a:r>
              <a:rPr lang="hu-HU" dirty="0" err="1" smtClean="0"/>
              <a:t>factorized</a:t>
            </a:r>
            <a:r>
              <a:rPr lang="hu-HU" dirty="0" smtClean="0"/>
              <a:t> RSA </a:t>
            </a:r>
            <a:r>
              <a:rPr lang="hu-HU" dirty="0" err="1" smtClean="0"/>
              <a:t>numbers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1994: 256 bit</a:t>
            </a:r>
          </a:p>
          <a:p>
            <a:pPr lvl="1"/>
            <a:r>
              <a:rPr lang="hu-HU" dirty="0" smtClean="0"/>
              <a:t>1999: 512 bit</a:t>
            </a:r>
          </a:p>
          <a:p>
            <a:pPr lvl="1"/>
            <a:r>
              <a:rPr lang="hu-HU" dirty="0" smtClean="0"/>
              <a:t>2009: 768 bit </a:t>
            </a:r>
          </a:p>
          <a:p>
            <a:pPr lvl="1"/>
            <a:r>
              <a:rPr lang="hu-HU" dirty="0" smtClean="0"/>
              <a:t>2016: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45523" y="6356351"/>
            <a:ext cx="7886700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6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70156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complicated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err="1" smtClean="0"/>
              <a:t>Because</a:t>
            </a:r>
            <a:r>
              <a:rPr lang="hu-HU" sz="3600" dirty="0" smtClean="0"/>
              <a:t> </a:t>
            </a:r>
            <a:r>
              <a:rPr lang="hu-HU" sz="3600" dirty="0" err="1" smtClean="0"/>
              <a:t>one</a:t>
            </a:r>
            <a:r>
              <a:rPr lang="hu-HU" sz="3600" dirty="0" smtClean="0"/>
              <a:t> </a:t>
            </a:r>
            <a:r>
              <a:rPr lang="hu-HU" sz="3600" dirty="0" err="1" smtClean="0"/>
              <a:t>can</a:t>
            </a:r>
            <a:r>
              <a:rPr lang="hu-HU" sz="3600" dirty="0" smtClean="0"/>
              <a:t> </a:t>
            </a:r>
            <a:r>
              <a:rPr lang="hu-HU" sz="3600" dirty="0" err="1" smtClean="0"/>
              <a:t>erase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discs</a:t>
            </a:r>
            <a:r>
              <a:rPr lang="hu-HU" sz="3600" dirty="0" smtClean="0"/>
              <a:t> </a:t>
            </a:r>
            <a:r>
              <a:rPr lang="hu-HU" sz="3600" dirty="0" err="1" smtClean="0"/>
              <a:t>with</a:t>
            </a:r>
            <a:r>
              <a:rPr lang="hu-HU" sz="3600" dirty="0" smtClean="0"/>
              <a:t> a </a:t>
            </a:r>
            <a:r>
              <a:rPr lang="hu-HU" sz="3600" dirty="0" err="1" smtClean="0"/>
              <a:t>simple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! </a:t>
            </a:r>
          </a:p>
          <a:p>
            <a:pPr marL="0" indent="0">
              <a:buNone/>
            </a:pP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9936" y="6356351"/>
            <a:ext cx="7699664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3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399246"/>
            <a:ext cx="7886700" cy="618185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System;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System.Collections.Generic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System.Linq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System.Text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namespace</a:t>
            </a:r>
            <a:r>
              <a:rPr lang="hu-HU" dirty="0"/>
              <a:t> </a:t>
            </a:r>
            <a:r>
              <a:rPr lang="hu-HU" dirty="0" err="1"/>
              <a:t>ImportantUpdate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{   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Run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smtClean="0"/>
              <a:t>{    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Main(</a:t>
            </a:r>
            <a:r>
              <a:rPr lang="hu-HU" dirty="0" err="1"/>
              <a:t>String</a:t>
            </a:r>
            <a:r>
              <a:rPr lang="hu-HU" dirty="0"/>
              <a:t>[]</a:t>
            </a:r>
            <a:r>
              <a:rPr lang="hu-HU" dirty="0" err="1"/>
              <a:t>args</a:t>
            </a:r>
            <a:r>
              <a:rPr lang="hu-HU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FormatDrive</a:t>
            </a:r>
            <a:r>
              <a:rPr lang="hu-HU" dirty="0"/>
              <a:t>('E');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FormatDrive</a:t>
            </a:r>
            <a:r>
              <a:rPr lang="hu-HU" dirty="0"/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char</a:t>
            </a:r>
            <a:r>
              <a:rPr lang="hu-HU" dirty="0"/>
              <a:t> </a:t>
            </a:r>
            <a:r>
              <a:rPr lang="hu-HU" dirty="0" err="1"/>
              <a:t>driveLetter</a:t>
            </a:r>
            <a:r>
              <a:rPr lang="hu-HU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string</a:t>
            </a:r>
            <a:r>
              <a:rPr lang="hu-HU" dirty="0"/>
              <a:t> </a:t>
            </a:r>
            <a:r>
              <a:rPr lang="hu-HU" dirty="0" err="1"/>
              <a:t>fileSystem</a:t>
            </a:r>
            <a:r>
              <a:rPr lang="hu-HU" dirty="0"/>
              <a:t> = "NTFS",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bool</a:t>
            </a:r>
            <a:r>
              <a:rPr lang="hu-HU" dirty="0"/>
              <a:t> </a:t>
            </a:r>
            <a:r>
              <a:rPr lang="hu-HU" dirty="0" err="1"/>
              <a:t>quickFormat</a:t>
            </a:r>
            <a:r>
              <a:rPr lang="hu-HU" dirty="0"/>
              <a:t> = </a:t>
            </a:r>
            <a:r>
              <a:rPr lang="hu-HU" dirty="0" err="1"/>
              <a:t>true</a:t>
            </a:r>
            <a:r>
              <a:rPr lang="hu-HU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string</a:t>
            </a:r>
            <a:r>
              <a:rPr lang="hu-HU" dirty="0"/>
              <a:t> drive = </a:t>
            </a:r>
            <a:r>
              <a:rPr lang="hu-HU" dirty="0" err="1"/>
              <a:t>driveLetter</a:t>
            </a:r>
            <a:r>
              <a:rPr lang="hu-HU" dirty="0"/>
              <a:t> + ":";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di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System.IO.DriveInfo</a:t>
            </a:r>
            <a:r>
              <a:rPr lang="hu-HU" dirty="0"/>
              <a:t>(drive);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</a:t>
            </a:r>
            <a:r>
              <a:rPr lang="hu-HU" dirty="0" err="1"/>
              <a:t>process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System.Diagnostics.ProcessStartInfo</a:t>
            </a:r>
            <a:r>
              <a:rPr lang="hu-HU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process.FileName</a:t>
            </a:r>
            <a:r>
              <a:rPr lang="hu-HU" dirty="0"/>
              <a:t> = "</a:t>
            </a:r>
            <a:r>
              <a:rPr lang="hu-HU" dirty="0" err="1"/>
              <a:t>format.com</a:t>
            </a:r>
            <a:r>
              <a:rPr lang="hu-HU" dirty="0"/>
              <a:t>";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process.WorkingDirectory</a:t>
            </a:r>
            <a:r>
              <a:rPr lang="hu-HU" dirty="0"/>
              <a:t> = </a:t>
            </a:r>
            <a:r>
              <a:rPr lang="hu-HU" dirty="0" err="1"/>
              <a:t>Environment.SystemDirectory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process.Arguments</a:t>
            </a:r>
            <a:r>
              <a:rPr lang="hu-HU" dirty="0"/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		"/FS:" + </a:t>
            </a:r>
            <a:r>
              <a:rPr lang="hu-HU" dirty="0" err="1"/>
              <a:t>fileSystem</a:t>
            </a:r>
            <a:r>
              <a:rPr lang="hu-HU" dirty="0"/>
              <a:t> + " /Y" +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		(</a:t>
            </a:r>
            <a:r>
              <a:rPr lang="hu-HU" dirty="0" err="1"/>
              <a:t>quickFormat</a:t>
            </a:r>
            <a:r>
              <a:rPr lang="hu-HU" dirty="0"/>
              <a:t> ? " /Q" : "") + " " + drive;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process.UseShellExecute</a:t>
            </a:r>
            <a:r>
              <a:rPr lang="hu-HU" dirty="0"/>
              <a:t> = </a:t>
            </a:r>
            <a:r>
              <a:rPr lang="hu-HU" dirty="0" err="1"/>
              <a:t>false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process.CreateNoWindow</a:t>
            </a:r>
            <a:r>
              <a:rPr lang="hu-HU" dirty="0"/>
              <a:t> = </a:t>
            </a:r>
            <a:r>
              <a:rPr lang="hu-HU" dirty="0" err="1"/>
              <a:t>true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</a:t>
            </a:r>
            <a:r>
              <a:rPr lang="hu-HU" dirty="0" err="1"/>
              <a:t>formatProcess</a:t>
            </a:r>
            <a:r>
              <a:rPr lang="hu-HU" dirty="0"/>
              <a:t> = </a:t>
            </a:r>
            <a:r>
              <a:rPr lang="hu-HU" dirty="0" err="1"/>
              <a:t>System.Diagnostics.Process.Start</a:t>
            </a:r>
            <a:r>
              <a:rPr lang="hu-HU" dirty="0"/>
              <a:t>(</a:t>
            </a:r>
            <a:r>
              <a:rPr lang="hu-HU" dirty="0" err="1"/>
              <a:t>process</a:t>
            </a:r>
            <a:r>
              <a:rPr lang="hu-HU" dirty="0" smtClean="0"/>
              <a:t>);          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smtClean="0"/>
              <a:t>}</a:t>
            </a: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}</a:t>
            </a:r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>
          <a:xfrm>
            <a:off x="550717" y="6356351"/>
            <a:ext cx="7554191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world’s</a:t>
            </a:r>
            <a:r>
              <a:rPr lang="hu-HU" dirty="0" smtClean="0"/>
              <a:t> </a:t>
            </a:r>
            <a:r>
              <a:rPr lang="hu-HU" dirty="0" err="1" smtClean="0"/>
              <a:t>technological</a:t>
            </a:r>
            <a:r>
              <a:rPr lang="hu-HU" dirty="0" smtClean="0"/>
              <a:t> </a:t>
            </a:r>
            <a:r>
              <a:rPr lang="hu-HU" dirty="0" err="1" smtClean="0"/>
              <a:t>capacity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store</a:t>
            </a:r>
            <a:endParaRPr lang="hu-HU" dirty="0" smtClean="0"/>
          </a:p>
          <a:p>
            <a:r>
              <a:rPr lang="hu-HU" dirty="0" err="1"/>
              <a:t>c</a:t>
            </a:r>
            <a:r>
              <a:rPr lang="hu-HU" dirty="0" err="1" smtClean="0"/>
              <a:t>ommunicate</a:t>
            </a:r>
            <a:endParaRPr lang="hu-HU" dirty="0" smtClean="0"/>
          </a:p>
          <a:p>
            <a:r>
              <a:rPr lang="hu-HU" dirty="0" err="1"/>
              <a:t>c</a:t>
            </a:r>
            <a:r>
              <a:rPr lang="hu-HU" dirty="0" err="1" smtClean="0"/>
              <a:t>ompute</a:t>
            </a:r>
            <a:endParaRPr lang="hu-HU" dirty="0" smtClean="0"/>
          </a:p>
          <a:p>
            <a:pPr marL="0" indent="0">
              <a:buNone/>
            </a:pPr>
            <a:r>
              <a:rPr lang="hu-HU" dirty="0" err="1"/>
              <a:t>i</a:t>
            </a:r>
            <a:r>
              <a:rPr lang="hu-HU" dirty="0" err="1" smtClean="0"/>
              <a:t>nformation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en-US" sz="1600" b="1" dirty="0"/>
              <a:t>The World's Technological Capacity to Store, Communicate, and Compute Information</a:t>
            </a:r>
            <a:r>
              <a:rPr lang="hu-HU" sz="1600" b="1" dirty="0"/>
              <a:t>, </a:t>
            </a:r>
            <a:r>
              <a:rPr lang="en-US" sz="1600" dirty="0"/>
              <a:t>Martin Hilbert and Priscila </a:t>
            </a:r>
            <a:r>
              <a:rPr lang="en-US" sz="1600" dirty="0" err="1" smtClean="0"/>
              <a:t>López</a:t>
            </a:r>
            <a:r>
              <a:rPr lang="hu-HU" sz="1600" dirty="0" smtClean="0"/>
              <a:t>, 2011</a:t>
            </a:r>
            <a:endParaRPr lang="hu-HU" sz="1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52055" y="6356351"/>
            <a:ext cx="7045036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43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Encryption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Seemingly</a:t>
            </a:r>
            <a:r>
              <a:rPr lang="hu-HU" sz="3200" dirty="0" smtClean="0"/>
              <a:t> </a:t>
            </a:r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never</a:t>
            </a:r>
            <a:r>
              <a:rPr lang="hu-HU" sz="3200" dirty="0" smtClean="0"/>
              <a:t> </a:t>
            </a:r>
            <a:r>
              <a:rPr lang="hu-HU" sz="3200" dirty="0" err="1" smtClean="0"/>
              <a:t>use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.</a:t>
            </a:r>
          </a:p>
          <a:p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often</a:t>
            </a:r>
            <a:r>
              <a:rPr lang="hu-HU" sz="3200" dirty="0" smtClean="0"/>
              <a:t> </a:t>
            </a:r>
            <a:r>
              <a:rPr lang="hu-HU" sz="3200" dirty="0" err="1" smtClean="0"/>
              <a:t>transmit</a:t>
            </a:r>
            <a:r>
              <a:rPr lang="hu-HU" sz="3200" dirty="0" smtClean="0"/>
              <a:t> </a:t>
            </a:r>
            <a:r>
              <a:rPr lang="hu-HU" sz="3200" dirty="0" err="1" smtClean="0"/>
              <a:t>confidential</a:t>
            </a:r>
            <a:r>
              <a:rPr lang="hu-HU" sz="3200" dirty="0" smtClean="0"/>
              <a:t> </a:t>
            </a:r>
            <a:r>
              <a:rPr lang="hu-HU" sz="3200" dirty="0" err="1" smtClean="0"/>
              <a:t>information</a:t>
            </a:r>
            <a:r>
              <a:rPr lang="hu-HU" sz="3200" dirty="0" smtClean="0"/>
              <a:t>:</a:t>
            </a:r>
          </a:p>
          <a:p>
            <a:pPr lvl="1"/>
            <a:r>
              <a:rPr lang="hu-HU" sz="3200" dirty="0" smtClean="0"/>
              <a:t>Bank </a:t>
            </a:r>
            <a:r>
              <a:rPr lang="hu-HU" sz="3200" dirty="0" err="1" smtClean="0"/>
              <a:t>transfer</a:t>
            </a:r>
            <a:endParaRPr lang="hu-HU" sz="3200" dirty="0" smtClean="0"/>
          </a:p>
          <a:p>
            <a:pPr lvl="1"/>
            <a:r>
              <a:rPr lang="hu-HU" sz="3200" dirty="0" smtClean="0"/>
              <a:t>Data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our</a:t>
            </a:r>
            <a:r>
              <a:rPr lang="hu-HU" sz="3200" dirty="0" smtClean="0"/>
              <a:t> </a:t>
            </a:r>
            <a:r>
              <a:rPr lang="hu-HU" sz="3200" dirty="0" err="1" smtClean="0"/>
              <a:t>helth</a:t>
            </a:r>
            <a:r>
              <a:rPr lang="hu-HU" sz="3200" dirty="0" smtClean="0"/>
              <a:t> </a:t>
            </a:r>
          </a:p>
          <a:p>
            <a:pPr lvl="1"/>
            <a:r>
              <a:rPr lang="hu-HU" sz="3200" dirty="0" err="1" smtClean="0"/>
              <a:t>Invoice</a:t>
            </a:r>
            <a:r>
              <a:rPr lang="hu-HU" sz="3200" dirty="0" smtClean="0"/>
              <a:t>, </a:t>
            </a:r>
            <a:r>
              <a:rPr lang="hu-HU" sz="3200" dirty="0" err="1" smtClean="0"/>
              <a:t>tax</a:t>
            </a:r>
            <a:r>
              <a:rPr lang="hu-HU" sz="3200" dirty="0" smtClean="0"/>
              <a:t> </a:t>
            </a:r>
            <a:r>
              <a:rPr lang="hu-HU" sz="3200" dirty="0" err="1" smtClean="0"/>
              <a:t>declaration</a:t>
            </a:r>
            <a:r>
              <a:rPr lang="hu-HU" sz="3200" dirty="0" smtClean="0"/>
              <a:t>, etc.</a:t>
            </a:r>
          </a:p>
          <a:p>
            <a:r>
              <a:rPr lang="hu-HU" sz="3200" dirty="0" err="1" smtClean="0"/>
              <a:t>Encryption</a:t>
            </a:r>
            <a:r>
              <a:rPr lang="hu-HU" sz="3200" dirty="0" smtClean="0"/>
              <a:t> </a:t>
            </a:r>
            <a:r>
              <a:rPr lang="hu-HU" sz="3200" dirty="0" err="1" smtClean="0"/>
              <a:t>happen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background</a:t>
            </a:r>
            <a:r>
              <a:rPr lang="hu-HU" sz="3200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48145" y="6356351"/>
            <a:ext cx="7523019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8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Post </a:t>
            </a:r>
            <a:r>
              <a:rPr lang="hu-HU" dirty="0" err="1" smtClean="0"/>
              <a:t>quantum</a:t>
            </a:r>
            <a:r>
              <a:rPr lang="hu-HU" dirty="0" smtClean="0"/>
              <a:t> </a:t>
            </a:r>
            <a:r>
              <a:rPr lang="hu-HU" dirty="0" err="1" smtClean="0"/>
              <a:t>cryptography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cryptographic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r>
              <a:rPr lang="hu-HU" dirty="0" smtClean="0"/>
              <a:t> – RSA, ECC, etc. –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broken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quantum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Shor</a:t>
            </a:r>
            <a:r>
              <a:rPr lang="hu-HU" dirty="0" smtClean="0"/>
              <a:t>, 1994). </a:t>
            </a:r>
          </a:p>
          <a:p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Shor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r>
              <a:rPr lang="hu-HU" dirty="0" smtClean="0"/>
              <a:t> </a:t>
            </a:r>
            <a:r>
              <a:rPr lang="hu-HU" dirty="0" err="1" smtClean="0"/>
              <a:t>factorized</a:t>
            </a:r>
            <a:r>
              <a:rPr lang="hu-HU" dirty="0" smtClean="0"/>
              <a:t> </a:t>
            </a:r>
            <a:r>
              <a:rPr lang="hu-HU" dirty="0" err="1" smtClean="0"/>
              <a:t>largest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is: 15.</a:t>
            </a:r>
          </a:p>
          <a:p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exist</a:t>
            </a:r>
            <a:r>
              <a:rPr lang="hu-HU" dirty="0" smtClean="0"/>
              <a:t> </a:t>
            </a:r>
            <a:r>
              <a:rPr lang="hu-HU" dirty="0" err="1" smtClean="0"/>
              <a:t>quantum</a:t>
            </a:r>
            <a:r>
              <a:rPr lang="hu-HU" dirty="0" smtClean="0"/>
              <a:t> </a:t>
            </a:r>
            <a:r>
              <a:rPr lang="hu-HU" dirty="0" err="1" smtClean="0"/>
              <a:t>resistent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key</a:t>
            </a:r>
            <a:r>
              <a:rPr lang="hu-HU" dirty="0"/>
              <a:t> </a:t>
            </a:r>
            <a:r>
              <a:rPr lang="hu-HU" dirty="0" err="1"/>
              <a:t>cryptographic</a:t>
            </a:r>
            <a:r>
              <a:rPr lang="hu-HU" dirty="0"/>
              <a:t> </a:t>
            </a:r>
            <a:r>
              <a:rPr lang="hu-HU" dirty="0" err="1" smtClean="0"/>
              <a:t>algorithms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 and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powerfull</a:t>
            </a:r>
            <a:r>
              <a:rPr lang="hu-HU" dirty="0" smtClean="0"/>
              <a:t> </a:t>
            </a:r>
            <a:r>
              <a:rPr lang="hu-HU" dirty="0" err="1" smtClean="0"/>
              <a:t>computers</a:t>
            </a:r>
            <a:r>
              <a:rPr lang="hu-HU" dirty="0" smtClean="0"/>
              <a:t>.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IoT</a:t>
            </a:r>
            <a:r>
              <a:rPr lang="hu-HU" dirty="0" smtClean="0"/>
              <a:t> </a:t>
            </a:r>
            <a:r>
              <a:rPr lang="hu-HU" dirty="0" err="1" smtClean="0"/>
              <a:t>requires</a:t>
            </a:r>
            <a:r>
              <a:rPr lang="hu-HU" dirty="0"/>
              <a:t> </a:t>
            </a:r>
            <a:r>
              <a:rPr lang="hu-HU" dirty="0" err="1"/>
              <a:t>lightweight</a:t>
            </a:r>
            <a:r>
              <a:rPr lang="hu-HU" dirty="0"/>
              <a:t> </a:t>
            </a:r>
            <a:r>
              <a:rPr lang="hu-HU" dirty="0" err="1" smtClean="0"/>
              <a:t>cryptographic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r>
              <a:rPr lang="hu-HU" dirty="0" smtClean="0"/>
              <a:t>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632123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86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smtClean="0"/>
              <a:t>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049482" y="6356351"/>
            <a:ext cx="6930736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8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95780"/>
              </p:ext>
            </p:extLst>
          </p:nvPr>
        </p:nvGraphicFramePr>
        <p:xfrm>
          <a:off x="1028704" y="602672"/>
          <a:ext cx="7263242" cy="518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206"/>
                <a:gridCol w="1610590"/>
                <a:gridCol w="862446"/>
                <a:gridCol w="820882"/>
                <a:gridCol w="810491"/>
                <a:gridCol w="760021"/>
                <a:gridCol w="1037606"/>
              </a:tblGrid>
              <a:tr h="37115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1986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1993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2007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Annual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growth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rate</a:t>
                      </a:r>
                      <a:endParaRPr lang="hu-HU" dirty="0"/>
                    </a:p>
                  </a:txBody>
                  <a:tcPr/>
                </a:tc>
              </a:tr>
              <a:tr h="640618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Storage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Installed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capacity</a:t>
                      </a:r>
                      <a:r>
                        <a:rPr lang="hu-HU" sz="1600" dirty="0" smtClean="0"/>
                        <a:t> MB/</a:t>
                      </a:r>
                      <a:r>
                        <a:rPr lang="hu-HU" sz="1600" dirty="0" err="1" smtClean="0"/>
                        <a:t>year</a:t>
                      </a:r>
                      <a:endParaRPr lang="hu-HU" sz="1600" dirty="0" smtClean="0"/>
                    </a:p>
                    <a:p>
                      <a:r>
                        <a:rPr lang="hu-HU" sz="1600" dirty="0" smtClean="0"/>
                        <a:t>% </a:t>
                      </a:r>
                      <a:r>
                        <a:rPr lang="hu-HU" sz="1600" dirty="0" err="1" smtClean="0"/>
                        <a:t>digital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539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0.8 %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2,866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3 %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8,988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25 %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44,716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94 %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23 %</a:t>
                      </a:r>
                      <a:endParaRPr lang="hu-HU" sz="1600" dirty="0"/>
                    </a:p>
                  </a:txBody>
                  <a:tcPr/>
                </a:tc>
              </a:tr>
              <a:tr h="640618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Broadcast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Effective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capacity</a:t>
                      </a:r>
                      <a:r>
                        <a:rPr lang="hu-HU" sz="1600" dirty="0" smtClean="0"/>
                        <a:t> MB/</a:t>
                      </a:r>
                      <a:r>
                        <a:rPr lang="hu-HU" sz="1600" dirty="0" err="1" smtClean="0"/>
                        <a:t>day</a:t>
                      </a:r>
                      <a:endParaRPr lang="hu-HU" sz="1600" dirty="0" smtClean="0"/>
                    </a:p>
                    <a:p>
                      <a:r>
                        <a:rPr lang="hu-HU" sz="1600" dirty="0" smtClean="0"/>
                        <a:t>% </a:t>
                      </a:r>
                      <a:r>
                        <a:rPr lang="hu-HU" sz="1600" dirty="0" err="1" smtClean="0"/>
                        <a:t>digital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241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0.0 %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356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0.0</a:t>
                      </a:r>
                      <a:r>
                        <a:rPr lang="hu-HU" sz="1600" baseline="0" dirty="0" smtClean="0"/>
                        <a:t>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520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7.3</a:t>
                      </a:r>
                      <a:r>
                        <a:rPr lang="hu-HU" sz="1600" baseline="0" dirty="0" smtClean="0"/>
                        <a:t>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784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25 %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6 %</a:t>
                      </a:r>
                      <a:endParaRPr lang="hu-HU" sz="1600" dirty="0"/>
                    </a:p>
                  </a:txBody>
                  <a:tcPr/>
                </a:tc>
              </a:tr>
              <a:tr h="640618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Telecom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Effective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capacity</a:t>
                      </a:r>
                      <a:r>
                        <a:rPr lang="hu-HU" sz="1600" dirty="0" smtClean="0"/>
                        <a:t> MB/</a:t>
                      </a:r>
                      <a:r>
                        <a:rPr lang="hu-HU" sz="1600" dirty="0" err="1" smtClean="0"/>
                        <a:t>day</a:t>
                      </a:r>
                      <a:endParaRPr lang="hu-HU" sz="1600" dirty="0" smtClean="0"/>
                    </a:p>
                    <a:p>
                      <a:r>
                        <a:rPr lang="hu-HU" sz="1600" dirty="0" smtClean="0"/>
                        <a:t>% </a:t>
                      </a:r>
                      <a:r>
                        <a:rPr lang="hu-HU" sz="1600" dirty="0" err="1" smtClean="0"/>
                        <a:t>digitsl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0.16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19.8 %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0.23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68.5 %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1.01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97.7 %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27</a:t>
                      </a:r>
                    </a:p>
                    <a:p>
                      <a:endParaRPr lang="hu-HU" sz="1600" dirty="0" smtClean="0"/>
                    </a:p>
                    <a:p>
                      <a:r>
                        <a:rPr lang="hu-HU" sz="1600" dirty="0" smtClean="0"/>
                        <a:t>99.9 %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28 %</a:t>
                      </a:r>
                      <a:endParaRPr lang="hu-HU" sz="1600" dirty="0"/>
                    </a:p>
                  </a:txBody>
                  <a:tcPr/>
                </a:tc>
              </a:tr>
              <a:tr h="918557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General-purpose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computation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Installed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capacity</a:t>
                      </a:r>
                      <a:r>
                        <a:rPr lang="hu-HU" sz="1600" dirty="0" smtClean="0"/>
                        <a:t> MIPS/</a:t>
                      </a:r>
                      <a:r>
                        <a:rPr lang="hu-HU" sz="1600" dirty="0" err="1" smtClean="0"/>
                        <a:t>year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0.06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0.8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48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968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58 %</a:t>
                      </a:r>
                      <a:endParaRPr lang="hu-HU" sz="1600" dirty="0"/>
                    </a:p>
                  </a:txBody>
                  <a:tcPr/>
                </a:tc>
              </a:tr>
              <a:tr h="883227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Application-specific</a:t>
                      </a:r>
                      <a:r>
                        <a:rPr lang="hu-HU" sz="1600" dirty="0" smtClean="0"/>
                        <a:t> </a:t>
                      </a:r>
                      <a:r>
                        <a:rPr lang="hu-HU" sz="1600" dirty="0" err="1" smtClean="0"/>
                        <a:t>computation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Installed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aseline="0" dirty="0" err="1" smtClean="0"/>
                        <a:t>capacity</a:t>
                      </a:r>
                      <a:r>
                        <a:rPr lang="hu-HU" sz="1600" baseline="0" dirty="0" smtClean="0"/>
                        <a:t> MIPS/</a:t>
                      </a:r>
                      <a:r>
                        <a:rPr lang="hu-HU" sz="1600" baseline="0" dirty="0" err="1" smtClean="0"/>
                        <a:t>year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0.09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3.3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239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28,620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83 %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028705" y="6356351"/>
            <a:ext cx="7055422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64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089266"/>
            <a:ext cx="6915150" cy="4679468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114425" y="6356351"/>
            <a:ext cx="6915150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Digital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Easy</a:t>
            </a:r>
            <a:r>
              <a:rPr lang="hu-HU" dirty="0" smtClean="0"/>
              <a:t> and uniform </a:t>
            </a:r>
            <a:r>
              <a:rPr lang="hu-HU" dirty="0" err="1" smtClean="0"/>
              <a:t>handling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>
                <a:solidFill>
                  <a:schemeClr val="accent6"/>
                </a:solidFill>
              </a:rPr>
              <a:t>Adventage</a:t>
            </a:r>
            <a:r>
              <a:rPr lang="hu-HU" dirty="0" smtClean="0"/>
              <a:t>: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/>
              <a:t> </a:t>
            </a:r>
            <a:r>
              <a:rPr lang="hu-HU" dirty="0" smtClean="0"/>
              <a:t>(text, </a:t>
            </a:r>
            <a:r>
              <a:rPr lang="hu-HU" dirty="0" err="1" smtClean="0"/>
              <a:t>voice</a:t>
            </a:r>
            <a:r>
              <a:rPr lang="hu-HU" dirty="0" smtClean="0"/>
              <a:t>, </a:t>
            </a:r>
            <a:r>
              <a:rPr lang="hu-HU" dirty="0" err="1" smtClean="0"/>
              <a:t>photo</a:t>
            </a:r>
            <a:r>
              <a:rPr lang="hu-HU" dirty="0" smtClean="0"/>
              <a:t>, </a:t>
            </a:r>
            <a:r>
              <a:rPr lang="hu-HU" dirty="0" err="1" smtClean="0"/>
              <a:t>movie</a:t>
            </a:r>
            <a:r>
              <a:rPr lang="hu-HU" dirty="0" smtClean="0"/>
              <a:t>, etc.) </a:t>
            </a:r>
            <a:r>
              <a:rPr lang="hu-HU" dirty="0" err="1" smtClean="0"/>
              <a:t>during</a:t>
            </a:r>
            <a:endParaRPr lang="hu-HU" dirty="0" smtClean="0"/>
          </a:p>
          <a:p>
            <a:pPr lvl="1"/>
            <a:r>
              <a:rPr lang="hu-HU" dirty="0" err="1"/>
              <a:t>s</a:t>
            </a:r>
            <a:r>
              <a:rPr lang="hu-HU" dirty="0" err="1" smtClean="0"/>
              <a:t>torage</a:t>
            </a:r>
            <a:endParaRPr lang="hu-HU" dirty="0" smtClean="0"/>
          </a:p>
          <a:p>
            <a:pPr lvl="1"/>
            <a:r>
              <a:rPr lang="hu-HU" dirty="0" err="1" smtClean="0"/>
              <a:t>transmission</a:t>
            </a:r>
            <a:endParaRPr lang="hu-HU" dirty="0" smtClean="0"/>
          </a:p>
          <a:p>
            <a:pPr lvl="1"/>
            <a:r>
              <a:rPr lang="hu-HU" dirty="0" err="1" smtClean="0"/>
              <a:t>transformation</a:t>
            </a:r>
            <a:r>
              <a:rPr lang="hu-HU" dirty="0" smtClean="0"/>
              <a:t> 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Disadventage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alter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forge</a:t>
            </a:r>
            <a:r>
              <a:rPr lang="hu-HU" dirty="0" smtClean="0"/>
              <a:t>, etc.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10491" y="6356351"/>
            <a:ext cx="7190509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Protection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/>
              <a:t>p</a:t>
            </a:r>
            <a:r>
              <a:rPr lang="hu-HU" dirty="0" err="1" smtClean="0"/>
              <a:t>hysical</a:t>
            </a:r>
            <a:endParaRPr lang="hu-HU" dirty="0" smtClean="0"/>
          </a:p>
          <a:p>
            <a:r>
              <a:rPr lang="hu-HU" dirty="0" smtClean="0"/>
              <a:t>human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social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engineering</a:t>
            </a:r>
            <a:r>
              <a:rPr lang="hu-HU" dirty="0" smtClean="0">
                <a:sym typeface="Wingdings" panose="05000000000000000000" pitchFamily="2" charset="2"/>
              </a:rPr>
              <a:t> (!)</a:t>
            </a:r>
            <a:endParaRPr lang="hu-HU" dirty="0" smtClean="0"/>
          </a:p>
          <a:p>
            <a:r>
              <a:rPr lang="hu-HU" i="1" dirty="0" err="1" smtClean="0">
                <a:solidFill>
                  <a:srgbClr val="FF0000"/>
                </a:solidFill>
              </a:rPr>
              <a:t>technological</a:t>
            </a:r>
            <a:r>
              <a:rPr lang="hu-HU" i="1" dirty="0" smtClean="0">
                <a:solidFill>
                  <a:srgbClr val="FF0000"/>
                </a:solidFill>
              </a:rPr>
              <a:t> </a:t>
            </a:r>
            <a:r>
              <a:rPr lang="hu-HU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private-</a:t>
            </a:r>
            <a:r>
              <a:rPr lang="hu-HU" dirty="0" smtClean="0">
                <a:sym typeface="Wingdings" panose="05000000000000000000" pitchFamily="2" charset="2"/>
              </a:rPr>
              <a:t> and </a:t>
            </a:r>
            <a:r>
              <a:rPr lang="hu-HU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public</a:t>
            </a:r>
            <a:r>
              <a:rPr lang="hu-HU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key</a:t>
            </a:r>
            <a:r>
              <a:rPr lang="hu-HU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cryptography</a:t>
            </a:r>
            <a:endParaRPr lang="hu-HU" i="1" dirty="0" smtClean="0">
              <a:solidFill>
                <a:srgbClr val="FF0000"/>
              </a:solidFill>
            </a:endParaRPr>
          </a:p>
          <a:p>
            <a:r>
              <a:rPr lang="hu-HU" dirty="0" err="1"/>
              <a:t>a</a:t>
            </a:r>
            <a:r>
              <a:rPr lang="hu-HU" dirty="0" err="1" smtClean="0"/>
              <a:t>dministrative</a:t>
            </a:r>
            <a:endParaRPr lang="hu-HU" dirty="0" smtClean="0"/>
          </a:p>
          <a:p>
            <a:r>
              <a:rPr lang="hu-HU" dirty="0" err="1" smtClean="0"/>
              <a:t>legal</a:t>
            </a:r>
            <a:endParaRPr lang="hu-HU" dirty="0" smtClean="0"/>
          </a:p>
          <a:p>
            <a:r>
              <a:rPr lang="hu-HU" dirty="0" smtClean="0"/>
              <a:t>etc.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37755" y="6356351"/>
            <a:ext cx="7117772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15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Goals</a:t>
            </a:r>
            <a:r>
              <a:rPr lang="hu-HU" dirty="0" smtClean="0"/>
              <a:t> and </a:t>
            </a:r>
            <a:r>
              <a:rPr lang="hu-HU" dirty="0" err="1" smtClean="0"/>
              <a:t>tools</a:t>
            </a:r>
            <a:r>
              <a:rPr lang="hu-HU" dirty="0" smtClean="0"/>
              <a:t> of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hu-HU" altLang="hu-HU" dirty="0" smtClean="0"/>
          </a:p>
          <a:p>
            <a:endParaRPr lang="hu-HU" altLang="hu-HU" dirty="0"/>
          </a:p>
          <a:p>
            <a:pPr marL="0" indent="0">
              <a:buNone/>
            </a:pPr>
            <a:r>
              <a:rPr lang="hu-HU" altLang="hu-HU" dirty="0" smtClean="0"/>
              <a:t>       </a:t>
            </a:r>
            <a:r>
              <a:rPr lang="hu-HU" altLang="hu-HU" sz="3200" dirty="0" err="1"/>
              <a:t>a</a:t>
            </a:r>
            <a:r>
              <a:rPr lang="hu-HU" altLang="hu-HU" sz="3200" dirty="0" err="1" smtClean="0"/>
              <a:t>vailability</a:t>
            </a:r>
            <a:r>
              <a:rPr lang="hu-HU" altLang="hu-HU" sz="3200" dirty="0" smtClean="0"/>
              <a:t>                   </a:t>
            </a:r>
            <a:r>
              <a:rPr lang="hu-HU" altLang="hu-HU" sz="3200" dirty="0" smtClean="0">
                <a:sym typeface="Wingdings" panose="05000000000000000000" pitchFamily="2" charset="2"/>
              </a:rPr>
              <a:t>  </a:t>
            </a:r>
            <a:r>
              <a:rPr lang="hu-HU" altLang="hu-HU" sz="3200" dirty="0" err="1" smtClean="0">
                <a:solidFill>
                  <a:srgbClr val="EF2C27"/>
                </a:solidFill>
                <a:sym typeface="Wingdings" panose="05000000000000000000" pitchFamily="2" charset="2"/>
              </a:rPr>
              <a:t>authentication</a:t>
            </a:r>
            <a:r>
              <a:rPr lang="hu-HU" altLang="hu-HU" sz="3200" dirty="0" smtClean="0"/>
              <a:t>,</a:t>
            </a:r>
            <a:endParaRPr lang="hu-HU" altLang="hu-HU" sz="3200" dirty="0"/>
          </a:p>
          <a:p>
            <a:pPr marL="0" indent="0">
              <a:buNone/>
            </a:pPr>
            <a:r>
              <a:rPr lang="hu-HU" altLang="hu-HU" sz="3200" dirty="0" smtClean="0"/>
              <a:t>      </a:t>
            </a:r>
            <a:r>
              <a:rPr lang="hu-HU" altLang="hu-HU" sz="3200" dirty="0" err="1" smtClean="0"/>
              <a:t>integrity</a:t>
            </a:r>
            <a:r>
              <a:rPr lang="hu-HU" altLang="hu-HU" sz="3200" dirty="0" smtClean="0"/>
              <a:t>, </a:t>
            </a:r>
            <a:r>
              <a:rPr lang="hu-HU" altLang="hu-HU" sz="3200" dirty="0" err="1" smtClean="0"/>
              <a:t>authenticity</a:t>
            </a:r>
            <a:r>
              <a:rPr lang="hu-HU" altLang="hu-HU" sz="3200" dirty="0" smtClean="0">
                <a:sym typeface="Wingdings" panose="05000000000000000000" pitchFamily="2" charset="2"/>
              </a:rPr>
              <a:t> </a:t>
            </a:r>
            <a:r>
              <a:rPr lang="hu-HU" altLang="hu-HU" sz="3200" dirty="0" err="1" smtClean="0">
                <a:solidFill>
                  <a:srgbClr val="EF2C27"/>
                </a:solidFill>
                <a:sym typeface="Wingdings" panose="05000000000000000000" pitchFamily="2" charset="2"/>
              </a:rPr>
              <a:t>digital</a:t>
            </a:r>
            <a:r>
              <a:rPr lang="hu-HU" altLang="hu-HU" sz="3200" dirty="0" smtClean="0">
                <a:solidFill>
                  <a:srgbClr val="EF2C27"/>
                </a:solidFill>
                <a:sym typeface="Wingdings" panose="05000000000000000000" pitchFamily="2" charset="2"/>
              </a:rPr>
              <a:t> </a:t>
            </a:r>
            <a:r>
              <a:rPr lang="hu-HU" altLang="hu-HU" sz="3200" dirty="0" err="1" smtClean="0">
                <a:solidFill>
                  <a:srgbClr val="EF2C27"/>
                </a:solidFill>
                <a:sym typeface="Wingdings" panose="05000000000000000000" pitchFamily="2" charset="2"/>
              </a:rPr>
              <a:t>signature</a:t>
            </a:r>
            <a:r>
              <a:rPr lang="hu-HU" altLang="hu-HU" sz="3200" dirty="0" smtClean="0"/>
              <a:t>,</a:t>
            </a:r>
            <a:endParaRPr lang="hu-HU" altLang="hu-HU" sz="3200" dirty="0"/>
          </a:p>
          <a:p>
            <a:pPr marL="0" indent="0">
              <a:buNone/>
            </a:pPr>
            <a:r>
              <a:rPr lang="hu-HU" altLang="hu-HU" sz="3200" dirty="0" smtClean="0"/>
              <a:t>      </a:t>
            </a:r>
            <a:r>
              <a:rPr lang="hu-HU" altLang="hu-HU" sz="3200" dirty="0" err="1" smtClean="0"/>
              <a:t>confidentiality</a:t>
            </a:r>
            <a:r>
              <a:rPr lang="hu-HU" altLang="hu-HU" sz="3200" dirty="0" smtClean="0"/>
              <a:t>             </a:t>
            </a:r>
            <a:r>
              <a:rPr lang="hu-HU" altLang="hu-HU" sz="3200" dirty="0" smtClean="0">
                <a:sym typeface="Wingdings" panose="05000000000000000000" pitchFamily="2" charset="2"/>
              </a:rPr>
              <a:t> </a:t>
            </a:r>
            <a:r>
              <a:rPr lang="hu-HU" altLang="hu-HU" sz="3200" dirty="0" err="1" smtClean="0">
                <a:solidFill>
                  <a:srgbClr val="EF2C27"/>
                </a:solidFill>
                <a:sym typeface="Wingdings" panose="05000000000000000000" pitchFamily="2" charset="2"/>
              </a:rPr>
              <a:t>encryption</a:t>
            </a:r>
            <a:endParaRPr lang="hu-HU" altLang="hu-HU" sz="3200" dirty="0">
              <a:solidFill>
                <a:srgbClr val="EF2C27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841664" y="3096490"/>
            <a:ext cx="197427" cy="11326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felé nyíl 7"/>
          <p:cNvSpPr/>
          <p:nvPr/>
        </p:nvSpPr>
        <p:spPr>
          <a:xfrm>
            <a:off x="8198428" y="3096491"/>
            <a:ext cx="197427" cy="11326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41664" y="6356351"/>
            <a:ext cx="7356764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56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914" y="2612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dirty="0" err="1" smtClean="0"/>
              <a:t>Discoverer</a:t>
            </a:r>
            <a:r>
              <a:rPr lang="hu-HU" altLang="hu-HU" sz="4000" dirty="0" smtClean="0"/>
              <a:t> of </a:t>
            </a:r>
            <a:r>
              <a:rPr lang="hu-HU" altLang="hu-HU" sz="4000" dirty="0" err="1" smtClean="0"/>
              <a:t>public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key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cryptography</a:t>
            </a:r>
            <a:endParaRPr lang="hu-HU" altLang="hu-HU" sz="4000" dirty="0"/>
          </a:p>
        </p:txBody>
      </p:sp>
      <p:pic>
        <p:nvPicPr>
          <p:cNvPr id="3076" name="Picture 4" descr="diffi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0627" y="1984407"/>
            <a:ext cx="1805410" cy="262352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98319" y="3590925"/>
            <a:ext cx="1458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pic>
        <p:nvPicPr>
          <p:cNvPr id="3078" name="Picture 6" descr="hellm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21" y="1977664"/>
            <a:ext cx="1962953" cy="26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060009" y="4918084"/>
            <a:ext cx="13797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350" dirty="0" err="1"/>
              <a:t>Whitfield</a:t>
            </a:r>
            <a:r>
              <a:rPr lang="hu-HU" altLang="hu-HU" sz="1350" dirty="0"/>
              <a:t> </a:t>
            </a:r>
            <a:r>
              <a:rPr lang="hu-HU" altLang="hu-HU" sz="1350" dirty="0" err="1"/>
              <a:t>Diffie</a:t>
            </a:r>
            <a:endParaRPr lang="hu-HU" sz="135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598319" y="4797783"/>
            <a:ext cx="1851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350" dirty="0" smtClean="0"/>
              <a:t>      Martin </a:t>
            </a:r>
            <a:r>
              <a:rPr lang="hu-HU" altLang="hu-HU" sz="1350" dirty="0"/>
              <a:t>E. </a:t>
            </a:r>
            <a:r>
              <a:rPr lang="hu-HU" altLang="hu-HU" sz="1350" dirty="0" err="1"/>
              <a:t>Hellman</a:t>
            </a:r>
            <a:endParaRPr lang="hu-HU" sz="13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651" y="5488749"/>
            <a:ext cx="7986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i="1" dirty="0"/>
              <a:t>New </a:t>
            </a:r>
            <a:r>
              <a:rPr lang="hu-HU" sz="1350" i="1" dirty="0" err="1"/>
              <a:t>Directions</a:t>
            </a:r>
            <a:r>
              <a:rPr lang="hu-HU" sz="1350" i="1" dirty="0"/>
              <a:t> </a:t>
            </a:r>
            <a:r>
              <a:rPr lang="hu-HU" sz="1350" i="1" dirty="0" err="1"/>
              <a:t>in</a:t>
            </a:r>
            <a:r>
              <a:rPr lang="hu-HU" sz="1350" i="1" dirty="0"/>
              <a:t> </a:t>
            </a:r>
            <a:r>
              <a:rPr lang="hu-HU" sz="1350" i="1" dirty="0" err="1"/>
              <a:t>Cryptography</a:t>
            </a:r>
            <a:r>
              <a:rPr lang="hu-HU" sz="1350" dirty="0"/>
              <a:t>, IEEE </a:t>
            </a:r>
            <a:r>
              <a:rPr lang="hu-HU" sz="1350" dirty="0" err="1"/>
              <a:t>Trans</a:t>
            </a:r>
            <a:r>
              <a:rPr lang="hu-HU" sz="1350" dirty="0"/>
              <a:t> </a:t>
            </a:r>
            <a:r>
              <a:rPr lang="hu-HU" sz="1350" dirty="0" err="1"/>
              <a:t>on</a:t>
            </a:r>
            <a:r>
              <a:rPr lang="hu-HU" sz="1350" dirty="0"/>
              <a:t> </a:t>
            </a:r>
            <a:r>
              <a:rPr lang="hu-HU" sz="1350" dirty="0" err="1"/>
              <a:t>Inform</a:t>
            </a:r>
            <a:r>
              <a:rPr lang="hu-HU" sz="1350" dirty="0"/>
              <a:t>. </a:t>
            </a:r>
            <a:r>
              <a:rPr lang="hu-HU" sz="1350" dirty="0" err="1"/>
              <a:t>Theory</a:t>
            </a:r>
            <a:r>
              <a:rPr lang="hu-HU" sz="1350" dirty="0"/>
              <a:t>, November 1976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20882" y="6356351"/>
            <a:ext cx="7065818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745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wrote</a:t>
            </a:r>
            <a:r>
              <a:rPr lang="hu-HU" dirty="0" smtClean="0"/>
              <a:t> 41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ago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[…] </a:t>
            </a:r>
            <a:r>
              <a:rPr lang="hu-HU" dirty="0" err="1"/>
              <a:t>applications</a:t>
            </a:r>
            <a:r>
              <a:rPr lang="hu-HU" dirty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need for new types of cryptographic systems </a:t>
            </a:r>
            <a:r>
              <a:rPr lang="en-US" dirty="0" smtClean="0"/>
              <a:t>which</a:t>
            </a:r>
            <a:r>
              <a:rPr lang="hu-HU" dirty="0" smtClean="0"/>
              <a:t> </a:t>
            </a:r>
            <a:r>
              <a:rPr lang="en-US" dirty="0" smtClean="0"/>
              <a:t>minimize </a:t>
            </a:r>
            <a:r>
              <a:rPr lang="en-US" dirty="0"/>
              <a:t>the necessity of secure key distribution </a:t>
            </a:r>
            <a:r>
              <a:rPr lang="en-US" dirty="0" smtClean="0"/>
              <a:t>channels</a:t>
            </a:r>
            <a:r>
              <a:rPr lang="hu-H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supply the equivalent of a written signature. </a:t>
            </a:r>
            <a:endParaRPr lang="hu-HU" dirty="0" smtClean="0"/>
          </a:p>
          <a:p>
            <a:r>
              <a:rPr lang="en-US" dirty="0"/>
              <a:t>The development of computer controlled </a:t>
            </a:r>
            <a:r>
              <a:rPr lang="en-US" dirty="0" smtClean="0"/>
              <a:t>communication</a:t>
            </a:r>
            <a:r>
              <a:rPr lang="hu-HU" dirty="0" smtClean="0"/>
              <a:t> </a:t>
            </a:r>
            <a:r>
              <a:rPr lang="en-US" dirty="0" smtClean="0"/>
              <a:t>networks pro</a:t>
            </a:r>
            <a:r>
              <a:rPr lang="hu-HU" dirty="0" smtClean="0"/>
              <a:t>mi</a:t>
            </a:r>
            <a:r>
              <a:rPr lang="en-US" dirty="0" smtClean="0"/>
              <a:t>se </a:t>
            </a:r>
            <a:r>
              <a:rPr lang="en-US" dirty="0"/>
              <a:t>effortless and inexpensive </a:t>
            </a:r>
            <a:r>
              <a:rPr lang="en-US" dirty="0" smtClean="0"/>
              <a:t>contact</a:t>
            </a:r>
            <a:r>
              <a:rPr lang="hu-HU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people or computers on opposite sides of </a:t>
            </a:r>
            <a:r>
              <a:rPr lang="en-US" dirty="0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world</a:t>
            </a:r>
            <a:r>
              <a:rPr lang="en-US" dirty="0"/>
              <a:t>, replacing most mail and many excursions </a:t>
            </a:r>
            <a:r>
              <a:rPr lang="en-US" dirty="0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telecommunications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err="1" smtClean="0">
                <a:solidFill>
                  <a:schemeClr val="accent1"/>
                </a:solidFill>
              </a:rPr>
              <a:t>This</a:t>
            </a:r>
            <a:r>
              <a:rPr lang="hu-HU" dirty="0" smtClean="0">
                <a:solidFill>
                  <a:schemeClr val="accent1"/>
                </a:solidFill>
              </a:rPr>
              <a:t> is </a:t>
            </a:r>
            <a:r>
              <a:rPr lang="hu-HU" dirty="0" err="1" smtClean="0">
                <a:solidFill>
                  <a:schemeClr val="accent1"/>
                </a:solidFill>
              </a:rPr>
              <a:t>now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reality</a:t>
            </a:r>
            <a:r>
              <a:rPr lang="hu-HU" dirty="0" smtClean="0">
                <a:solidFill>
                  <a:schemeClr val="accent1"/>
                </a:solidFill>
              </a:rPr>
              <a:t>. </a:t>
            </a:r>
            <a:r>
              <a:rPr lang="hu-HU" dirty="0" err="1" smtClean="0">
                <a:solidFill>
                  <a:schemeClr val="accent1"/>
                </a:solidFill>
              </a:rPr>
              <a:t>We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have</a:t>
            </a:r>
            <a:r>
              <a:rPr lang="hu-HU" dirty="0" smtClean="0">
                <a:solidFill>
                  <a:schemeClr val="accent1"/>
                </a:solidFill>
              </a:rPr>
              <a:t> an </a:t>
            </a:r>
            <a:r>
              <a:rPr lang="hu-HU" dirty="0" err="1" smtClean="0">
                <a:solidFill>
                  <a:schemeClr val="accent1"/>
                </a:solidFill>
              </a:rPr>
              <a:t>efficient</a:t>
            </a:r>
            <a:r>
              <a:rPr lang="hu-HU" dirty="0" smtClean="0">
                <a:solidFill>
                  <a:schemeClr val="accent1"/>
                </a:solidFill>
              </a:rPr>
              <a:t> and </a:t>
            </a:r>
            <a:r>
              <a:rPr lang="hu-HU" dirty="0" err="1" smtClean="0">
                <a:solidFill>
                  <a:schemeClr val="accent1"/>
                </a:solidFill>
              </a:rPr>
              <a:t>global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public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key</a:t>
            </a: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err="1" smtClean="0">
                <a:solidFill>
                  <a:schemeClr val="accent1"/>
                </a:solidFill>
              </a:rPr>
              <a:t>infrastructure</a:t>
            </a:r>
            <a:r>
              <a:rPr lang="hu-HU" dirty="0" smtClean="0">
                <a:solidFill>
                  <a:schemeClr val="accent1"/>
                </a:solidFill>
              </a:rPr>
              <a:t>.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37755" y="6356351"/>
            <a:ext cx="7471063" cy="365125"/>
          </a:xfrm>
        </p:spPr>
        <p:txBody>
          <a:bodyPr/>
          <a:lstStyle/>
          <a:p>
            <a:r>
              <a:rPr lang="en-US" dirty="0" smtClean="0"/>
              <a:t>The work/publication is supported by the EFOP-3.6.1-16-2016-00022 project. The project is co-financed by the European Union and the European Social Fund.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99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4210</TotalTime>
  <Words>1199</Words>
  <Application>Microsoft Office PowerPoint</Application>
  <PresentationFormat>Diavetítés a képernyőre (4:3 oldalarány)</PresentationFormat>
  <Paragraphs>212</Paragraphs>
  <Slides>22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Office-téma</vt:lpstr>
      <vt:lpstr>Data protection in the cyber space</vt:lpstr>
      <vt:lpstr>The world’s technological capacity</vt:lpstr>
      <vt:lpstr>PowerPoint bemutató</vt:lpstr>
      <vt:lpstr>PowerPoint bemutató</vt:lpstr>
      <vt:lpstr>Digital data</vt:lpstr>
      <vt:lpstr>Protection </vt:lpstr>
      <vt:lpstr>Goals and tools of information security</vt:lpstr>
      <vt:lpstr>Discoverer of public key cryptography</vt:lpstr>
      <vt:lpstr>They wrote 41 years ago</vt:lpstr>
      <vt:lpstr>Security paradox</vt:lpstr>
      <vt:lpstr>Authentication of users</vt:lpstr>
      <vt:lpstr>Integrity and  authenticity</vt:lpstr>
      <vt:lpstr>Update 1</vt:lpstr>
      <vt:lpstr>Update 2</vt:lpstr>
      <vt:lpstr>Update 3</vt:lpstr>
      <vt:lpstr>Update 4</vt:lpstr>
      <vt:lpstr>Frissítés 4</vt:lpstr>
      <vt:lpstr>Why we need this complicated process? </vt:lpstr>
      <vt:lpstr>PowerPoint bemutató</vt:lpstr>
      <vt:lpstr>Encryption</vt:lpstr>
      <vt:lpstr>Post quantum cryptography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biztonságos az Internet? 40 éves a nyílt kulcsú kriptográfia</dc:title>
  <dc:creator>User</dc:creator>
  <cp:lastModifiedBy>User</cp:lastModifiedBy>
  <cp:revision>66</cp:revision>
  <cp:lastPrinted>2017-09-05T11:31:26Z</cp:lastPrinted>
  <dcterms:created xsi:type="dcterms:W3CDTF">2016-11-03T09:29:39Z</dcterms:created>
  <dcterms:modified xsi:type="dcterms:W3CDTF">2018-01-31T08:28:54Z</dcterms:modified>
</cp:coreProperties>
</file>