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sldIdLst>
    <p:sldId id="256" r:id="rId2"/>
    <p:sldId id="280" r:id="rId3"/>
    <p:sldId id="279" r:id="rId4"/>
    <p:sldId id="281" r:id="rId5"/>
    <p:sldId id="257" r:id="rId6"/>
    <p:sldId id="282" r:id="rId7"/>
    <p:sldId id="283" r:id="rId8"/>
    <p:sldId id="262" r:id="rId9"/>
    <p:sldId id="263" r:id="rId10"/>
    <p:sldId id="286" r:id="rId11"/>
    <p:sldId id="287" r:id="rId12"/>
    <p:sldId id="289" r:id="rId13"/>
    <p:sldId id="284" r:id="rId14"/>
    <p:sldId id="290" r:id="rId15"/>
    <p:sldId id="264" r:id="rId16"/>
    <p:sldId id="285" r:id="rId17"/>
    <p:sldId id="265" r:id="rId18"/>
    <p:sldId id="266" r:id="rId19"/>
    <p:sldId id="291" r:id="rId20"/>
    <p:sldId id="292" r:id="rId21"/>
    <p:sldId id="269" r:id="rId22"/>
    <p:sldId id="268" r:id="rId23"/>
    <p:sldId id="270" r:id="rId24"/>
    <p:sldId id="275" r:id="rId25"/>
    <p:sldId id="276" r:id="rId26"/>
    <p:sldId id="272" r:id="rId27"/>
    <p:sldId id="271" r:id="rId28"/>
    <p:sldId id="293" r:id="rId29"/>
    <p:sldId id="274" r:id="rId30"/>
    <p:sldId id="258" r:id="rId3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2" d="100"/>
          <a:sy n="72" d="100"/>
        </p:scale>
        <p:origin x="90" y="894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hu-HU" smtClean="0"/>
              <a:t>Kattintson ide az alcím mintájának szerkesztéséhez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6/10/2019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6/10/2019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6/10/2019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6/10/2019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6/10/2019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6/10/2019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6/10/2019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6/10/2019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6/10/2019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6/10/2019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u-HU" smtClean="0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6/10/2019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586B75A-687E-405C-8A0B-8D00578BA2C3}" type="datetimeFigureOut">
              <a:rPr lang="en-US" dirty="0"/>
              <a:pPr/>
              <a:t>6/10/2019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hyperlink" Target="https://youtu.be/H7hZOc2XoQs" TargetMode="Externa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hu-HU" sz="4800" dirty="0" smtClean="0"/>
              <a:t>Au</a:t>
            </a:r>
            <a:r>
              <a:rPr lang="en-US" sz="4800" dirty="0" err="1"/>
              <a:t>thentication</a:t>
            </a:r>
            <a:r>
              <a:rPr lang="en-US" sz="4800" dirty="0"/>
              <a:t> of broadcast messages with hash chains</a:t>
            </a:r>
            <a:r>
              <a:rPr lang="hu-HU" sz="4800" dirty="0"/>
              <a:t/>
            </a:r>
            <a:br>
              <a:rPr lang="hu-HU" sz="4800" dirty="0"/>
            </a:br>
            <a:r>
              <a:rPr lang="hu-HU" sz="4800" dirty="0" smtClean="0"/>
              <a:t/>
            </a:r>
            <a:br>
              <a:rPr lang="hu-HU" sz="4800" dirty="0" smtClean="0"/>
            </a:br>
            <a:r>
              <a:rPr lang="en-US" sz="3100" dirty="0" smtClean="0"/>
              <a:t>J</a:t>
            </a:r>
            <a:r>
              <a:rPr lang="hu-HU" sz="3100" dirty="0" smtClean="0"/>
              <a:t>á</a:t>
            </a:r>
            <a:r>
              <a:rPr lang="en-US" sz="3100" dirty="0" err="1" smtClean="0"/>
              <a:t>nos</a:t>
            </a:r>
            <a:r>
              <a:rPr lang="en-US" sz="3100" dirty="0" smtClean="0"/>
              <a:t> </a:t>
            </a:r>
            <a:r>
              <a:rPr lang="en-US" sz="3100" dirty="0" err="1" smtClean="0"/>
              <a:t>Foll</a:t>
            </a:r>
            <a:r>
              <a:rPr lang="hu-HU" sz="3100" dirty="0" smtClean="0"/>
              <a:t>á</a:t>
            </a:r>
            <a:r>
              <a:rPr lang="en-US" sz="3100" dirty="0" err="1" smtClean="0"/>
              <a:t>th</a:t>
            </a:r>
            <a:r>
              <a:rPr lang="en-US" sz="3100" dirty="0"/>
              <a:t>, </a:t>
            </a:r>
            <a:r>
              <a:rPr lang="en-US" sz="3100" dirty="0" smtClean="0"/>
              <a:t>Tam</a:t>
            </a:r>
            <a:r>
              <a:rPr lang="hu-HU" sz="3100" dirty="0" smtClean="0"/>
              <a:t>á</a:t>
            </a:r>
            <a:r>
              <a:rPr lang="en-US" sz="3100" dirty="0" smtClean="0"/>
              <a:t>s </a:t>
            </a:r>
            <a:r>
              <a:rPr lang="en-US" sz="3100" dirty="0" err="1"/>
              <a:t>Herendi</a:t>
            </a:r>
            <a:r>
              <a:rPr lang="en-US" sz="3100" dirty="0"/>
              <a:t>, </a:t>
            </a:r>
            <a:r>
              <a:rPr lang="en-US" sz="3100" u="sng" dirty="0"/>
              <a:t>Attila </a:t>
            </a:r>
            <a:r>
              <a:rPr lang="en-US" sz="3100" u="sng" dirty="0" err="1" smtClean="0"/>
              <a:t>Peth</a:t>
            </a:r>
            <a:r>
              <a:rPr lang="hu-HU" sz="3100" u="sng" dirty="0" smtClean="0"/>
              <a:t>ő</a:t>
            </a:r>
            <a:r>
              <a:rPr lang="en-US" sz="3100" dirty="0" smtClean="0"/>
              <a:t>, R</a:t>
            </a:r>
            <a:r>
              <a:rPr lang="hu-HU" sz="3100" dirty="0" smtClean="0"/>
              <a:t>ó</a:t>
            </a:r>
            <a:r>
              <a:rPr lang="en-US" sz="3100" dirty="0" err="1" smtClean="0"/>
              <a:t>bert</a:t>
            </a:r>
            <a:r>
              <a:rPr lang="en-US" sz="3100" dirty="0" smtClean="0"/>
              <a:t> T</a:t>
            </a:r>
            <a:r>
              <a:rPr lang="hu-HU" sz="3100" dirty="0" smtClean="0"/>
              <a:t>ó</a:t>
            </a:r>
            <a:r>
              <a:rPr lang="en-US" sz="3100" dirty="0" err="1" smtClean="0"/>
              <a:t>th</a:t>
            </a:r>
            <a:r>
              <a:rPr lang="en-US" sz="3100" dirty="0" smtClean="0"/>
              <a:t> </a:t>
            </a:r>
            <a:r>
              <a:rPr lang="en-US" sz="3100" dirty="0"/>
              <a:t>and </a:t>
            </a:r>
            <a:r>
              <a:rPr lang="en-US" sz="3100" dirty="0" smtClean="0"/>
              <a:t>D</a:t>
            </a:r>
            <a:r>
              <a:rPr lang="hu-HU" sz="3100" dirty="0" smtClean="0"/>
              <a:t>á</a:t>
            </a:r>
            <a:r>
              <a:rPr lang="en-US" sz="3100" dirty="0" smtClean="0"/>
              <a:t>vid </a:t>
            </a:r>
            <a:r>
              <a:rPr lang="en-US" sz="3100" dirty="0" err="1"/>
              <a:t>Veres</a:t>
            </a:r>
            <a:r>
              <a:rPr lang="en-US" sz="3100" dirty="0"/>
              <a:t> (University of Debrecen)</a:t>
            </a:r>
            <a:endParaRPr lang="hu-HU" sz="4800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1140894"/>
          </a:xfrm>
        </p:spPr>
        <p:txBody>
          <a:bodyPr>
            <a:normAutofit fontScale="92500" lnSpcReduction="20000"/>
          </a:bodyPr>
          <a:lstStyle/>
          <a:p>
            <a:endParaRPr lang="hu-HU" dirty="0" smtClean="0"/>
          </a:p>
          <a:p>
            <a:pPr algn="ctr"/>
            <a:r>
              <a:rPr lang="hu-HU" sz="2400" dirty="0" err="1" smtClean="0">
                <a:solidFill>
                  <a:schemeClr val="bg1"/>
                </a:solidFill>
              </a:rPr>
              <a:t>Central</a:t>
            </a:r>
            <a:r>
              <a:rPr lang="hu-HU" sz="2400" dirty="0" smtClean="0">
                <a:solidFill>
                  <a:schemeClr val="bg1"/>
                </a:solidFill>
              </a:rPr>
              <a:t> European </a:t>
            </a:r>
            <a:r>
              <a:rPr lang="hu-HU" sz="2400" dirty="0" err="1" smtClean="0">
                <a:solidFill>
                  <a:schemeClr val="bg1"/>
                </a:solidFill>
              </a:rPr>
              <a:t>Conference</a:t>
            </a:r>
            <a:r>
              <a:rPr lang="hu-HU" sz="2400" dirty="0" smtClean="0">
                <a:solidFill>
                  <a:schemeClr val="bg1"/>
                </a:solidFill>
              </a:rPr>
              <a:t> </a:t>
            </a:r>
            <a:r>
              <a:rPr lang="hu-HU" sz="2400" dirty="0" err="1" smtClean="0">
                <a:solidFill>
                  <a:schemeClr val="bg1"/>
                </a:solidFill>
              </a:rPr>
              <a:t>on</a:t>
            </a:r>
            <a:r>
              <a:rPr lang="hu-HU" sz="2400" dirty="0" smtClean="0">
                <a:solidFill>
                  <a:schemeClr val="bg1"/>
                </a:solidFill>
              </a:rPr>
              <a:t> </a:t>
            </a:r>
            <a:r>
              <a:rPr lang="hu-HU" sz="2400" dirty="0" err="1" smtClean="0">
                <a:solidFill>
                  <a:schemeClr val="bg1"/>
                </a:solidFill>
              </a:rPr>
              <a:t>Cryptography</a:t>
            </a:r>
            <a:r>
              <a:rPr lang="hu-HU" sz="2400" dirty="0" smtClean="0">
                <a:solidFill>
                  <a:schemeClr val="bg1"/>
                </a:solidFill>
              </a:rPr>
              <a:t>, </a:t>
            </a:r>
            <a:r>
              <a:rPr lang="hu-HU" sz="2400" dirty="0" err="1" smtClean="0">
                <a:solidFill>
                  <a:schemeClr val="bg1"/>
                </a:solidFill>
              </a:rPr>
              <a:t>Tel</a:t>
            </a:r>
            <a:r>
              <a:rPr lang="hu-HU" sz="2400" dirty="0" err="1" smtClean="0">
                <a:solidFill>
                  <a:schemeClr val="bg1"/>
                </a:solidFill>
                <a:latin typeface="Calibri" panose="020F0502020204030204" pitchFamily="34" charset="0"/>
              </a:rPr>
              <a:t>č</a:t>
            </a:r>
            <a:endParaRPr lang="hu-HU" sz="2400" dirty="0" smtClean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algn="ctr"/>
            <a:r>
              <a:rPr lang="hu-HU" sz="2400" dirty="0" err="1" smtClean="0">
                <a:solidFill>
                  <a:schemeClr val="bg1"/>
                </a:solidFill>
                <a:latin typeface="Calibri" panose="020F0502020204030204" pitchFamily="34" charset="0"/>
              </a:rPr>
              <a:t>June</a:t>
            </a:r>
            <a:r>
              <a:rPr lang="hu-HU" sz="2400" dirty="0" smtClean="0">
                <a:solidFill>
                  <a:schemeClr val="bg1"/>
                </a:solidFill>
                <a:latin typeface="Calibri" panose="020F0502020204030204" pitchFamily="34" charset="0"/>
              </a:rPr>
              <a:t> 12, 2019.</a:t>
            </a:r>
            <a:endParaRPr lang="hu-HU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815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 smtClean="0"/>
              <a:t>First</a:t>
            </a:r>
            <a:r>
              <a:rPr lang="hu-HU" dirty="0" smtClean="0"/>
              <a:t> </a:t>
            </a:r>
            <a:r>
              <a:rPr lang="hu-HU" dirty="0" err="1" smtClean="0"/>
              <a:t>example</a:t>
            </a:r>
            <a:r>
              <a:rPr lang="hu-HU" dirty="0" smtClean="0"/>
              <a:t>: </a:t>
            </a:r>
            <a:r>
              <a:rPr lang="hu-HU" dirty="0" err="1" smtClean="0"/>
              <a:t>the</a:t>
            </a:r>
            <a:r>
              <a:rPr lang="hu-HU" dirty="0" smtClean="0"/>
              <a:t> </a:t>
            </a:r>
            <a:r>
              <a:rPr lang="hu-HU" dirty="0" err="1" smtClean="0"/>
              <a:t>BiBa</a:t>
            </a:r>
            <a:r>
              <a:rPr lang="hu-HU" dirty="0" smtClean="0"/>
              <a:t> </a:t>
            </a:r>
            <a:r>
              <a:rPr lang="hu-HU" dirty="0" err="1" smtClean="0"/>
              <a:t>signature</a:t>
            </a:r>
            <a:r>
              <a:rPr lang="hu-HU" dirty="0" smtClean="0"/>
              <a:t> </a:t>
            </a:r>
            <a:r>
              <a:rPr lang="hu-HU" dirty="0" err="1" smtClean="0"/>
              <a:t>scheme</a:t>
            </a:r>
            <a:endParaRPr lang="hu-H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artalom helye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hu-HU" sz="2400" dirty="0" smtClean="0"/>
                  <a:t>A. </a:t>
                </a:r>
                <a:r>
                  <a:rPr lang="hu-HU" sz="2400" dirty="0" err="1" smtClean="0"/>
                  <a:t>Perrig</a:t>
                </a:r>
                <a:r>
                  <a:rPr lang="hu-HU" sz="2400" dirty="0" smtClean="0"/>
                  <a:t>, 2001: </a:t>
                </a:r>
                <a:r>
                  <a:rPr lang="en-US" sz="2400" i="1" dirty="0" err="1" smtClean="0"/>
                  <a:t>BiBa</a:t>
                </a:r>
                <a:r>
                  <a:rPr lang="en-US" sz="2400" i="1" dirty="0" smtClean="0"/>
                  <a:t> </a:t>
                </a:r>
                <a:r>
                  <a:rPr lang="en-US" sz="2400" i="1" dirty="0"/>
                  <a:t>stands for Bins and Balls signature </a:t>
                </a:r>
                <a:r>
                  <a:rPr lang="hu-HU" sz="2400" i="1" dirty="0" smtClean="0"/>
                  <a:t>-</a:t>
                </a:r>
                <a:r>
                  <a:rPr lang="en-US" sz="2400" i="1" dirty="0" smtClean="0"/>
                  <a:t> </a:t>
                </a:r>
                <a:r>
                  <a:rPr lang="en-US" sz="2400" i="1" dirty="0"/>
                  <a:t>a </a:t>
                </a:r>
                <a:r>
                  <a:rPr lang="en-US" sz="2400" i="1" dirty="0" smtClean="0"/>
                  <a:t>collision</a:t>
                </a:r>
                <a:r>
                  <a:rPr lang="hu-HU" sz="2400" i="1" dirty="0" smtClean="0"/>
                  <a:t> </a:t>
                </a:r>
                <a:r>
                  <a:rPr lang="en-US" sz="2400" i="1" dirty="0" smtClean="0"/>
                  <a:t>of </a:t>
                </a:r>
                <a:r>
                  <a:rPr lang="en-US" sz="2400" i="1" dirty="0"/>
                  <a:t>balls under a hash function in bins forms the </a:t>
                </a:r>
                <a:r>
                  <a:rPr lang="en-US" sz="2400" i="1" dirty="0" smtClean="0"/>
                  <a:t>signature</a:t>
                </a:r>
                <a:endParaRPr lang="hu-HU" sz="2400" b="1" i="1" dirty="0" smtClean="0"/>
              </a:p>
              <a:p>
                <a:r>
                  <a:rPr lang="hu-HU" sz="2400" dirty="0" err="1" smtClean="0"/>
                  <a:t>Needs</a:t>
                </a:r>
                <a:r>
                  <a:rPr lang="hu-HU" sz="2400" dirty="0" smtClean="0"/>
                  <a:t>: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hu-HU" sz="2200" i="1">
                        <a:latin typeface="Cambria Math" panose="02040503050406030204" pitchFamily="18" charset="0"/>
                      </a:rPr>
                      <m:t>𝐻</m:t>
                    </m:r>
                    <m:r>
                      <a:rPr lang="hu-HU" sz="2200" i="1">
                        <a:latin typeface="Cambria Math" panose="02040503050406030204" pitchFamily="18" charset="0"/>
                      </a:rPr>
                      <m:t>:</m:t>
                    </m:r>
                    <m:sSup>
                      <m:sSupPr>
                        <m:ctrlPr>
                          <a:rPr lang="hu-HU" sz="22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begChr m:val="{"/>
                            <m:endChr m:val="}"/>
                            <m:ctrlPr>
                              <a:rPr lang="hu-HU" sz="22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hu-HU" sz="2200" i="1">
                                <a:latin typeface="Cambria Math" panose="02040503050406030204" pitchFamily="18" charset="0"/>
                              </a:rPr>
                              <m:t>0,1</m:t>
                            </m:r>
                          </m:e>
                        </m:d>
                      </m:e>
                      <m:sup>
                        <m:r>
                          <a:rPr lang="hu-HU" sz="2200" i="1"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p>
                    <m:r>
                      <a:rPr lang="hu-HU" sz="2200" i="1">
                        <a:latin typeface="Cambria Math" panose="02040503050406030204" pitchFamily="18" charset="0"/>
                      </a:rPr>
                      <m:t>→</m:t>
                    </m:r>
                    <m:sSup>
                      <m:sSupPr>
                        <m:ctrlPr>
                          <a:rPr lang="hu-HU" sz="22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begChr m:val="{"/>
                            <m:endChr m:val="}"/>
                            <m:ctrlPr>
                              <a:rPr lang="hu-HU" sz="22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hu-HU" sz="2200" i="1">
                                <a:latin typeface="Cambria Math" panose="02040503050406030204" pitchFamily="18" charset="0"/>
                              </a:rPr>
                              <m:t>0,1</m:t>
                            </m:r>
                          </m:e>
                        </m:d>
                      </m:e>
                      <m:sup>
                        <m:r>
                          <a:rPr lang="hu-HU" sz="2200" i="1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</m:oMath>
                </a14:m>
                <a:r>
                  <a:rPr lang="hu-HU" sz="2200" dirty="0" smtClean="0"/>
                  <a:t>, </a:t>
                </a:r>
                <a:r>
                  <a:rPr lang="hu-HU" sz="2200" dirty="0" err="1" smtClean="0"/>
                  <a:t>hash</a:t>
                </a:r>
                <a:r>
                  <a:rPr lang="hu-HU" sz="2200" dirty="0" smtClean="0"/>
                  <a:t> </a:t>
                </a:r>
                <a:r>
                  <a:rPr lang="hu-HU" sz="2200" dirty="0" err="1" smtClean="0"/>
                  <a:t>function</a:t>
                </a:r>
                <a:r>
                  <a:rPr lang="hu-HU" sz="2200" dirty="0" smtClean="0"/>
                  <a:t>,</a:t>
                </a:r>
              </a:p>
              <a:p>
                <a:pPr lvl="1"/>
                <a:r>
                  <a:rPr lang="hu-HU" sz="2200" dirty="0" err="1" smtClean="0"/>
                  <a:t>G</a:t>
                </a:r>
                <a:r>
                  <a:rPr lang="hu-HU" sz="2200" baseline="-25000" dirty="0" err="1" smtClean="0"/>
                  <a:t>h</a:t>
                </a:r>
                <a:r>
                  <a:rPr lang="hu-HU" sz="2200" dirty="0" smtClean="0"/>
                  <a:t>: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hu-HU" sz="22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begChr m:val="{"/>
                            <m:endChr m:val="}"/>
                            <m:ctrlPr>
                              <a:rPr lang="hu-HU" sz="22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hu-HU" sz="2200" i="1">
                                <a:latin typeface="Cambria Math" panose="02040503050406030204" pitchFamily="18" charset="0"/>
                              </a:rPr>
                              <m:t>0,1</m:t>
                            </m:r>
                          </m:e>
                        </m:d>
                      </m:e>
                      <m:sup>
                        <m:r>
                          <a:rPr lang="hu-HU" sz="22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sup>
                    </m:sSup>
                    <m:r>
                      <a:rPr lang="hu-HU" sz="2200" i="1">
                        <a:latin typeface="Cambria Math" panose="02040503050406030204" pitchFamily="18" charset="0"/>
                      </a:rPr>
                      <m:t>→</m:t>
                    </m:r>
                  </m:oMath>
                </a14:m>
                <a:r>
                  <a:rPr lang="hu-HU" sz="2200" dirty="0" smtClean="0"/>
                  <a:t> [0,u-1], h=0,…2</a:t>
                </a:r>
                <a:r>
                  <a:rPr lang="hu-HU" sz="2200" baseline="30000" dirty="0" smtClean="0"/>
                  <a:t>n</a:t>
                </a:r>
                <a:r>
                  <a:rPr lang="hu-HU" sz="2200" dirty="0" smtClean="0"/>
                  <a:t>-1, </a:t>
                </a:r>
                <a:r>
                  <a:rPr lang="hu-HU" sz="2200" dirty="0" err="1" smtClean="0"/>
                  <a:t>family</a:t>
                </a:r>
                <a:r>
                  <a:rPr lang="hu-HU" sz="2200" dirty="0" smtClean="0"/>
                  <a:t> of </a:t>
                </a:r>
                <a:r>
                  <a:rPr lang="hu-HU" sz="2200" dirty="0" err="1" smtClean="0"/>
                  <a:t>hash</a:t>
                </a:r>
                <a:r>
                  <a:rPr lang="hu-HU" sz="2200" dirty="0" smtClean="0"/>
                  <a:t> </a:t>
                </a:r>
                <a:r>
                  <a:rPr lang="hu-HU" sz="2200" dirty="0" err="1" smtClean="0"/>
                  <a:t>functions</a:t>
                </a:r>
                <a:r>
                  <a:rPr lang="hu-HU" sz="2200" dirty="0" smtClean="0"/>
                  <a:t>,</a:t>
                </a:r>
              </a:p>
              <a:p>
                <a:pPr lvl="1"/>
                <a:r>
                  <a:rPr lang="hu-HU" sz="2200" dirty="0"/>
                  <a:t>s</a:t>
                </a:r>
                <a:r>
                  <a:rPr lang="hu-HU" sz="2200" baseline="-25000" dirty="0" smtClean="0"/>
                  <a:t>1</a:t>
                </a:r>
                <a:r>
                  <a:rPr lang="hu-HU" sz="2200" dirty="0" smtClean="0"/>
                  <a:t>,…,</a:t>
                </a:r>
                <a:r>
                  <a:rPr lang="hu-HU" sz="2200" dirty="0" err="1" smtClean="0"/>
                  <a:t>s</a:t>
                </a:r>
                <a:r>
                  <a:rPr lang="hu-HU" sz="2200" baseline="-25000" dirty="0" err="1" smtClean="0"/>
                  <a:t>l</a:t>
                </a:r>
                <a:r>
                  <a:rPr lang="hu-HU" sz="2200" dirty="0"/>
                  <a:t> </a:t>
                </a:r>
                <a:r>
                  <a:rPr lang="az-Cyrl-AZ" sz="2400" dirty="0" smtClean="0"/>
                  <a:t>є</a:t>
                </a:r>
                <a:r>
                  <a:rPr lang="hu-HU" sz="2400" dirty="0" smtClean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hu-HU" sz="22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begChr m:val="{"/>
                            <m:endChr m:val="}"/>
                            <m:ctrlPr>
                              <a:rPr lang="hu-HU" sz="22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hu-HU" sz="2200" i="1">
                                <a:latin typeface="Cambria Math" panose="02040503050406030204" pitchFamily="18" charset="0"/>
                              </a:rPr>
                              <m:t>0,1</m:t>
                            </m:r>
                          </m:e>
                        </m:d>
                      </m:e>
                      <m:sup>
                        <m:r>
                          <a:rPr lang="hu-HU" sz="2200" i="1">
                            <a:latin typeface="Cambria Math" panose="02040503050406030204" pitchFamily="18" charset="0"/>
                          </a:rPr>
                          <m:t>𝑎</m:t>
                        </m:r>
                      </m:sup>
                    </m:sSup>
                  </m:oMath>
                </a14:m>
                <a:r>
                  <a:rPr lang="hu-HU" sz="2200" dirty="0" smtClean="0"/>
                  <a:t>: </a:t>
                </a:r>
                <a:r>
                  <a:rPr lang="hu-HU" sz="2200" dirty="0" err="1" smtClean="0"/>
                  <a:t>SEALs</a:t>
                </a:r>
                <a:r>
                  <a:rPr lang="hu-HU" sz="2200" dirty="0" smtClean="0"/>
                  <a:t> = </a:t>
                </a:r>
                <a:r>
                  <a:rPr lang="hu-HU" sz="2200" dirty="0" err="1" smtClean="0"/>
                  <a:t>Self</a:t>
                </a:r>
                <a:r>
                  <a:rPr lang="hu-HU" sz="2200" dirty="0"/>
                  <a:t> </a:t>
                </a:r>
                <a:r>
                  <a:rPr lang="hu-HU" sz="2200" dirty="0" err="1"/>
                  <a:t>Authenticating</a:t>
                </a:r>
                <a:r>
                  <a:rPr lang="hu-HU" sz="2200" dirty="0"/>
                  <a:t> </a:t>
                </a:r>
                <a:r>
                  <a:rPr lang="hu-HU" sz="2200" dirty="0" err="1" smtClean="0"/>
                  <a:t>vaLues</a:t>
                </a:r>
                <a:r>
                  <a:rPr lang="hu-HU" sz="2200" dirty="0" smtClean="0"/>
                  <a:t>.</a:t>
                </a:r>
              </a:p>
            </p:txBody>
          </p:sp>
        </mc:Choice>
        <mc:Fallback xmlns="">
          <p:sp>
            <p:nvSpPr>
              <p:cNvPr id="3" name="Tartalom hely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1000" r="-83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46340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The </a:t>
            </a:r>
            <a:r>
              <a:rPr lang="hu-HU" dirty="0" err="1"/>
              <a:t>BiBa</a:t>
            </a:r>
            <a:r>
              <a:rPr lang="hu-HU" dirty="0"/>
              <a:t> </a:t>
            </a:r>
            <a:r>
              <a:rPr lang="hu-HU" dirty="0" err="1"/>
              <a:t>signature</a:t>
            </a:r>
            <a:r>
              <a:rPr lang="hu-HU" dirty="0"/>
              <a:t> </a:t>
            </a:r>
            <a:r>
              <a:rPr lang="hu-HU" dirty="0" err="1"/>
              <a:t>scheme</a:t>
            </a:r>
            <a:endParaRPr lang="hu-HU" dirty="0"/>
          </a:p>
        </p:txBody>
      </p:sp>
      <p:pic>
        <p:nvPicPr>
          <p:cNvPr id="5" name="Tartalom helye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68739" y="1212788"/>
            <a:ext cx="7315198" cy="4422898"/>
          </a:xfrm>
        </p:spPr>
      </p:pic>
    </p:spTree>
    <p:extLst>
      <p:ext uri="{BB962C8B-B14F-4D97-AF65-F5344CB8AC3E}">
        <p14:creationId xmlns:p14="http://schemas.microsoft.com/office/powerpoint/2010/main" val="790311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/>
              <a:t>Generation</a:t>
            </a:r>
            <a:r>
              <a:rPr lang="hu-HU" dirty="0"/>
              <a:t> of </a:t>
            </a:r>
            <a:r>
              <a:rPr lang="hu-HU" dirty="0" err="1"/>
              <a:t>the</a:t>
            </a:r>
            <a:r>
              <a:rPr lang="hu-HU" dirty="0"/>
              <a:t> </a:t>
            </a:r>
            <a:r>
              <a:rPr lang="hu-HU" dirty="0" err="1"/>
              <a:t>SEALs</a:t>
            </a:r>
            <a:endParaRPr lang="hu-HU" dirty="0"/>
          </a:p>
        </p:txBody>
      </p:sp>
      <p:pic>
        <p:nvPicPr>
          <p:cNvPr id="5" name="Tartalom helye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91049" y="1775791"/>
            <a:ext cx="6290719" cy="4151450"/>
          </a:xfrm>
        </p:spPr>
      </p:pic>
      <p:sp>
        <p:nvSpPr>
          <p:cNvPr id="6" name="Szövegdoboz 5"/>
          <p:cNvSpPr txBox="1"/>
          <p:nvPr/>
        </p:nvSpPr>
        <p:spPr>
          <a:xfrm>
            <a:off x="4823791" y="940904"/>
            <a:ext cx="41214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err="1"/>
              <a:t>Simplest</a:t>
            </a:r>
            <a:r>
              <a:rPr lang="hu-HU" dirty="0"/>
              <a:t> </a:t>
            </a:r>
            <a:r>
              <a:rPr lang="hu-HU" dirty="0" err="1"/>
              <a:t>case</a:t>
            </a:r>
            <a:r>
              <a:rPr lang="hu-HU" dirty="0"/>
              <a:t>: </a:t>
            </a:r>
            <a:r>
              <a:rPr lang="hu-HU" dirty="0" err="1"/>
              <a:t>one</a:t>
            </a:r>
            <a:r>
              <a:rPr lang="hu-HU" dirty="0"/>
              <a:t> </a:t>
            </a:r>
            <a:r>
              <a:rPr lang="hu-HU" dirty="0" err="1"/>
              <a:t>hash</a:t>
            </a:r>
            <a:r>
              <a:rPr lang="hu-HU" dirty="0"/>
              <a:t> </a:t>
            </a:r>
            <a:r>
              <a:rPr lang="hu-HU" dirty="0" err="1" smtClean="0"/>
              <a:t>chain</a:t>
            </a:r>
            <a:endParaRPr lang="hu-HU" dirty="0"/>
          </a:p>
          <a:p>
            <a:r>
              <a:rPr lang="hu-HU" dirty="0" smtClean="0"/>
              <a:t>Advanced</a:t>
            </a:r>
            <a:r>
              <a:rPr lang="hu-HU" dirty="0"/>
              <a:t>: more </a:t>
            </a:r>
            <a:r>
              <a:rPr lang="hu-HU" dirty="0" err="1"/>
              <a:t>hash</a:t>
            </a:r>
            <a:r>
              <a:rPr lang="hu-HU" dirty="0"/>
              <a:t> </a:t>
            </a:r>
            <a:r>
              <a:rPr lang="hu-HU" dirty="0" err="1"/>
              <a:t>chains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402289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sz="3200" dirty="0" err="1" smtClean="0"/>
              <a:t>Second</a:t>
            </a:r>
            <a:r>
              <a:rPr lang="hu-HU" sz="3200" dirty="0" smtClean="0"/>
              <a:t> </a:t>
            </a:r>
            <a:r>
              <a:rPr lang="hu-HU" sz="3200" dirty="0" err="1" smtClean="0"/>
              <a:t>example</a:t>
            </a:r>
            <a:r>
              <a:rPr lang="hu-HU" sz="3200" dirty="0" smtClean="0"/>
              <a:t>: </a:t>
            </a:r>
            <a:r>
              <a:rPr lang="hu-HU" sz="3200" dirty="0" err="1" smtClean="0"/>
              <a:t>the</a:t>
            </a:r>
            <a:r>
              <a:rPr lang="hu-HU" sz="3200" dirty="0" smtClean="0"/>
              <a:t> TESLA </a:t>
            </a:r>
            <a:r>
              <a:rPr lang="hu-HU" sz="3200" dirty="0" err="1" smtClean="0"/>
              <a:t>protocol</a:t>
            </a:r>
            <a:endParaRPr lang="hu-HU" sz="32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 sz="2400" dirty="0" err="1"/>
              <a:t>Broadcast</a:t>
            </a:r>
            <a:r>
              <a:rPr lang="hu-HU" sz="2400" dirty="0"/>
              <a:t> </a:t>
            </a:r>
            <a:r>
              <a:rPr lang="hu-HU" sz="2400" dirty="0" err="1"/>
              <a:t>Authentication</a:t>
            </a:r>
            <a:r>
              <a:rPr lang="hu-HU" sz="2400" dirty="0"/>
              <a:t> </a:t>
            </a:r>
            <a:r>
              <a:rPr lang="hu-HU" sz="2400" dirty="0" err="1"/>
              <a:t>Protocol</a:t>
            </a:r>
            <a:endParaRPr lang="hu-HU" sz="2400" b="1" dirty="0"/>
          </a:p>
          <a:p>
            <a:endParaRPr lang="hu-HU" sz="2400" b="1" dirty="0" smtClean="0"/>
          </a:p>
          <a:p>
            <a:r>
              <a:rPr lang="hu-HU" sz="3200" b="1" dirty="0" smtClean="0"/>
              <a:t>T</a:t>
            </a:r>
            <a:r>
              <a:rPr lang="hu-HU" sz="2400" dirty="0" smtClean="0"/>
              <a:t>imed </a:t>
            </a:r>
            <a:r>
              <a:rPr lang="hu-HU" sz="3200" b="1" dirty="0" err="1" smtClean="0"/>
              <a:t>E</a:t>
            </a:r>
            <a:r>
              <a:rPr lang="hu-HU" sz="2400" dirty="0" err="1" smtClean="0"/>
              <a:t>fficient</a:t>
            </a:r>
            <a:r>
              <a:rPr lang="hu-HU" sz="2400" dirty="0" smtClean="0"/>
              <a:t> </a:t>
            </a:r>
            <a:r>
              <a:rPr lang="hu-HU" sz="3200" b="1" dirty="0" err="1" smtClean="0"/>
              <a:t>S</a:t>
            </a:r>
            <a:r>
              <a:rPr lang="hu-HU" sz="2400" dirty="0" err="1" smtClean="0"/>
              <a:t>tream</a:t>
            </a:r>
            <a:r>
              <a:rPr lang="hu-HU" sz="2400" dirty="0" smtClean="0"/>
              <a:t> </a:t>
            </a:r>
            <a:r>
              <a:rPr lang="hu-HU" sz="3200" b="1" dirty="0" err="1" smtClean="0"/>
              <a:t>L</a:t>
            </a:r>
            <a:r>
              <a:rPr lang="hu-HU" sz="2400" dirty="0" err="1" smtClean="0"/>
              <a:t>oss-tolerant</a:t>
            </a:r>
            <a:r>
              <a:rPr lang="hu-HU" sz="2400" dirty="0" smtClean="0"/>
              <a:t> </a:t>
            </a:r>
            <a:r>
              <a:rPr lang="hu-HU" sz="3200" b="1" dirty="0" err="1" smtClean="0"/>
              <a:t>A</a:t>
            </a:r>
            <a:r>
              <a:rPr lang="hu-HU" sz="2400" dirty="0" err="1" smtClean="0"/>
              <a:t>uthentication</a:t>
            </a:r>
            <a:endParaRPr lang="hu-HU" sz="2400" dirty="0" smtClean="0"/>
          </a:p>
          <a:p>
            <a:endParaRPr lang="hu-HU" sz="2400" dirty="0"/>
          </a:p>
          <a:p>
            <a:r>
              <a:rPr lang="hu-HU" sz="2400" dirty="0" smtClean="0"/>
              <a:t>A. </a:t>
            </a:r>
            <a:r>
              <a:rPr lang="hu-HU" sz="2400" dirty="0" err="1" smtClean="0"/>
              <a:t>Perrig</a:t>
            </a:r>
            <a:r>
              <a:rPr lang="hu-HU" sz="2400" dirty="0" smtClean="0"/>
              <a:t>, et </a:t>
            </a:r>
            <a:r>
              <a:rPr lang="hu-HU" sz="2400" dirty="0" err="1" smtClean="0"/>
              <a:t>al</a:t>
            </a:r>
            <a:r>
              <a:rPr lang="hu-HU" sz="2400" dirty="0" smtClean="0"/>
              <a:t>. 2002</a:t>
            </a:r>
            <a:r>
              <a:rPr lang="hu-HU" sz="2400" dirty="0"/>
              <a:t>.</a:t>
            </a:r>
            <a:endParaRPr lang="hu-HU" sz="2400" dirty="0" smtClean="0"/>
          </a:p>
        </p:txBody>
      </p:sp>
    </p:spTree>
    <p:extLst>
      <p:ext uri="{BB962C8B-B14F-4D97-AF65-F5344CB8AC3E}">
        <p14:creationId xmlns:p14="http://schemas.microsoft.com/office/powerpoint/2010/main" val="1769718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 smtClean="0"/>
              <a:t>Cryptographic</a:t>
            </a:r>
            <a:r>
              <a:rPr lang="hu-HU" dirty="0" smtClean="0"/>
              <a:t> </a:t>
            </a:r>
            <a:r>
              <a:rPr lang="hu-HU" dirty="0" err="1" smtClean="0"/>
              <a:t>ingredients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 sz="2400" dirty="0" err="1" smtClean="0"/>
              <a:t>Uses</a:t>
            </a:r>
            <a:r>
              <a:rPr lang="hu-HU" sz="2400" dirty="0" smtClean="0"/>
              <a:t> </a:t>
            </a:r>
            <a:r>
              <a:rPr lang="hu-HU" sz="2400" dirty="0" err="1" smtClean="0"/>
              <a:t>simple</a:t>
            </a:r>
            <a:r>
              <a:rPr lang="hu-HU" sz="2400" dirty="0" smtClean="0"/>
              <a:t> </a:t>
            </a:r>
            <a:r>
              <a:rPr lang="hu-HU" sz="2400" dirty="0" err="1" smtClean="0"/>
              <a:t>cryptographic</a:t>
            </a:r>
            <a:r>
              <a:rPr lang="hu-HU" sz="2400" dirty="0" smtClean="0"/>
              <a:t> </a:t>
            </a:r>
            <a:r>
              <a:rPr lang="hu-HU" sz="2400" dirty="0" err="1" smtClean="0"/>
              <a:t>primitivs</a:t>
            </a:r>
            <a:r>
              <a:rPr lang="hu-HU" sz="2400" dirty="0" smtClean="0"/>
              <a:t> </a:t>
            </a:r>
          </a:p>
          <a:p>
            <a:pPr lvl="1"/>
            <a:r>
              <a:rPr lang="hu-HU" sz="2000" b="1" dirty="0" err="1" smtClean="0"/>
              <a:t>Hash</a:t>
            </a:r>
            <a:r>
              <a:rPr lang="hu-HU" sz="2000" b="1" dirty="0" smtClean="0"/>
              <a:t> </a:t>
            </a:r>
            <a:r>
              <a:rPr lang="hu-HU" sz="2000" b="1" dirty="0" err="1" smtClean="0"/>
              <a:t>functions</a:t>
            </a:r>
            <a:endParaRPr lang="hu-HU" sz="2000" b="1" dirty="0" smtClean="0"/>
          </a:p>
          <a:p>
            <a:pPr lvl="1"/>
            <a:r>
              <a:rPr lang="hu-HU" sz="2000" b="1" dirty="0" err="1" smtClean="0"/>
              <a:t>Hash</a:t>
            </a:r>
            <a:r>
              <a:rPr lang="hu-HU" sz="2000" b="1" dirty="0" smtClean="0"/>
              <a:t> </a:t>
            </a:r>
            <a:r>
              <a:rPr lang="hu-HU" sz="2000" b="1" dirty="0" err="1" smtClean="0"/>
              <a:t>chains</a:t>
            </a:r>
            <a:endParaRPr lang="hu-HU" sz="2000" b="1" dirty="0" smtClean="0"/>
          </a:p>
          <a:p>
            <a:pPr lvl="1"/>
            <a:r>
              <a:rPr lang="hu-HU" sz="2000" dirty="0" err="1" smtClean="0"/>
              <a:t>Pseudo</a:t>
            </a:r>
            <a:r>
              <a:rPr lang="hu-HU" sz="2000" dirty="0" smtClean="0"/>
              <a:t> random </a:t>
            </a:r>
            <a:r>
              <a:rPr lang="hu-HU" sz="2000" dirty="0" err="1" smtClean="0"/>
              <a:t>strings</a:t>
            </a:r>
            <a:endParaRPr lang="hu-HU" sz="2000" dirty="0" smtClean="0"/>
          </a:p>
          <a:p>
            <a:pPr lvl="1"/>
            <a:r>
              <a:rPr lang="hu-HU" sz="2000" dirty="0" smtClean="0"/>
              <a:t>MAC (</a:t>
            </a:r>
            <a:r>
              <a:rPr lang="hu-HU" sz="2000" i="1" dirty="0" err="1" smtClean="0"/>
              <a:t>message</a:t>
            </a:r>
            <a:r>
              <a:rPr lang="hu-HU" sz="2000" i="1" dirty="0" smtClean="0"/>
              <a:t> </a:t>
            </a:r>
            <a:r>
              <a:rPr lang="hu-HU" sz="2000" i="1" dirty="0" err="1" smtClean="0"/>
              <a:t>authentication</a:t>
            </a:r>
            <a:r>
              <a:rPr lang="hu-HU" sz="2000" i="1" dirty="0" smtClean="0"/>
              <a:t> </a:t>
            </a:r>
            <a:r>
              <a:rPr lang="hu-HU" sz="2000" i="1" dirty="0" err="1" smtClean="0"/>
              <a:t>code</a:t>
            </a:r>
            <a:r>
              <a:rPr lang="hu-HU" sz="2000" dirty="0" smtClean="0"/>
              <a:t>)</a:t>
            </a:r>
          </a:p>
          <a:p>
            <a:endParaRPr lang="hu-HU" sz="2400" dirty="0"/>
          </a:p>
          <a:p>
            <a:r>
              <a:rPr lang="hu-HU" sz="2400" dirty="0" err="1" smtClean="0"/>
              <a:t>From</a:t>
            </a:r>
            <a:r>
              <a:rPr lang="hu-HU" sz="2400" dirty="0" smtClean="0"/>
              <a:t> </a:t>
            </a:r>
            <a:r>
              <a:rPr lang="hu-HU" sz="2400" dirty="0" err="1" smtClean="0"/>
              <a:t>these</a:t>
            </a:r>
            <a:r>
              <a:rPr lang="hu-HU" sz="2400" dirty="0" smtClean="0"/>
              <a:t> </a:t>
            </a:r>
            <a:r>
              <a:rPr lang="hu-HU" sz="2400" dirty="0" err="1" smtClean="0"/>
              <a:t>symmetric</a:t>
            </a:r>
            <a:r>
              <a:rPr lang="hu-HU" sz="2400" dirty="0" smtClean="0"/>
              <a:t> </a:t>
            </a:r>
            <a:r>
              <a:rPr lang="hu-HU" sz="2400" dirty="0" err="1" smtClean="0"/>
              <a:t>ingrediens</a:t>
            </a:r>
            <a:r>
              <a:rPr lang="hu-HU" sz="2400" dirty="0" smtClean="0"/>
              <a:t> a </a:t>
            </a:r>
            <a:r>
              <a:rPr lang="hu-HU" sz="2400" dirty="0" err="1" smtClean="0"/>
              <a:t>protocol</a:t>
            </a:r>
            <a:r>
              <a:rPr lang="hu-HU" sz="2400" dirty="0" smtClean="0"/>
              <a:t> is </a:t>
            </a:r>
            <a:r>
              <a:rPr lang="hu-HU" sz="2400" dirty="0" err="1" smtClean="0"/>
              <a:t>invented</a:t>
            </a:r>
            <a:r>
              <a:rPr lang="hu-HU" sz="2400" dirty="0" smtClean="0"/>
              <a:t> </a:t>
            </a:r>
            <a:r>
              <a:rPr lang="hu-HU" sz="2400" dirty="0" err="1" smtClean="0"/>
              <a:t>with</a:t>
            </a:r>
            <a:r>
              <a:rPr lang="hu-HU" sz="2400" dirty="0" smtClean="0"/>
              <a:t> </a:t>
            </a:r>
            <a:r>
              <a:rPr lang="hu-HU" sz="2400" dirty="0" err="1" smtClean="0"/>
              <a:t>asymmetric</a:t>
            </a:r>
            <a:r>
              <a:rPr lang="hu-HU" sz="2400" dirty="0" smtClean="0"/>
              <a:t> </a:t>
            </a:r>
            <a:r>
              <a:rPr lang="hu-HU" sz="2400" dirty="0" err="1" smtClean="0"/>
              <a:t>properties</a:t>
            </a:r>
            <a:r>
              <a:rPr lang="hu-HU" sz="2400" dirty="0" smtClean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531738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Main </a:t>
            </a:r>
            <a:r>
              <a:rPr lang="hu-HU" dirty="0" err="1" smtClean="0"/>
              <a:t>functions</a:t>
            </a:r>
            <a:r>
              <a:rPr lang="hu-HU" dirty="0" smtClean="0"/>
              <a:t> of </a:t>
            </a:r>
            <a:r>
              <a:rPr lang="hu-HU" dirty="0" err="1" smtClean="0"/>
              <a:t>the</a:t>
            </a:r>
            <a:r>
              <a:rPr lang="hu-HU" dirty="0" smtClean="0"/>
              <a:t> TESLA </a:t>
            </a:r>
            <a:r>
              <a:rPr lang="hu-HU" dirty="0" err="1" smtClean="0"/>
              <a:t>protocol</a:t>
            </a:r>
            <a:r>
              <a:rPr lang="hu-HU" dirty="0" smtClean="0"/>
              <a:t/>
            </a:r>
            <a:br>
              <a:rPr lang="hu-HU" dirty="0" smtClean="0"/>
            </a:b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 sz="2400" dirty="0" err="1" smtClean="0"/>
              <a:t>Client-server</a:t>
            </a:r>
            <a:r>
              <a:rPr lang="hu-HU" sz="2400" dirty="0" smtClean="0"/>
              <a:t> </a:t>
            </a:r>
            <a:r>
              <a:rPr lang="hu-HU" sz="2400" dirty="0" err="1" smtClean="0"/>
              <a:t>application</a:t>
            </a:r>
            <a:endParaRPr lang="hu-HU" sz="2400" dirty="0" smtClean="0"/>
          </a:p>
          <a:p>
            <a:endParaRPr lang="hu-HU" sz="2400" dirty="0"/>
          </a:p>
          <a:p>
            <a:r>
              <a:rPr lang="hu-HU" sz="2400" dirty="0" smtClean="0"/>
              <a:t>Time </a:t>
            </a:r>
            <a:r>
              <a:rPr lang="hu-HU" sz="2400" dirty="0" err="1" smtClean="0"/>
              <a:t>synchronization</a:t>
            </a:r>
            <a:endParaRPr lang="hu-HU" sz="2400" dirty="0" smtClean="0"/>
          </a:p>
          <a:p>
            <a:endParaRPr lang="hu-HU" sz="2400" dirty="0"/>
          </a:p>
          <a:p>
            <a:r>
              <a:rPr lang="hu-HU" sz="2400" dirty="0" err="1" smtClean="0"/>
              <a:t>Broadcasting</a:t>
            </a:r>
            <a:r>
              <a:rPr lang="hu-HU" sz="2400" dirty="0" smtClean="0"/>
              <a:t> </a:t>
            </a:r>
            <a:r>
              <a:rPr lang="hu-HU" sz="2400" dirty="0" err="1" smtClean="0"/>
              <a:t>messages</a:t>
            </a:r>
            <a:endParaRPr lang="hu-HU" sz="2400" dirty="0" smtClean="0"/>
          </a:p>
          <a:p>
            <a:endParaRPr lang="hu-HU" sz="2400" dirty="0" smtClean="0"/>
          </a:p>
          <a:p>
            <a:r>
              <a:rPr lang="hu-HU" sz="2400" dirty="0" err="1" smtClean="0"/>
              <a:t>Receiving</a:t>
            </a:r>
            <a:r>
              <a:rPr lang="hu-HU" sz="2400" dirty="0" smtClean="0"/>
              <a:t> </a:t>
            </a:r>
            <a:r>
              <a:rPr lang="hu-HU" sz="2400" dirty="0" err="1" smtClean="0"/>
              <a:t>messages</a:t>
            </a:r>
            <a:endParaRPr lang="hu-HU" sz="2400" dirty="0"/>
          </a:p>
        </p:txBody>
      </p:sp>
    </p:spTree>
    <p:extLst>
      <p:ext uri="{BB962C8B-B14F-4D97-AF65-F5344CB8AC3E}">
        <p14:creationId xmlns:p14="http://schemas.microsoft.com/office/powerpoint/2010/main" val="1362511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T</a:t>
            </a:r>
            <a:r>
              <a:rPr lang="hu-HU" dirty="0" smtClean="0"/>
              <a:t>he TESLA </a:t>
            </a:r>
            <a:r>
              <a:rPr lang="hu-HU" dirty="0" err="1" smtClean="0"/>
              <a:t>protocol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 sz="2400" dirty="0" err="1"/>
              <a:t>P</a:t>
            </a:r>
            <a:r>
              <a:rPr lang="hu-HU" sz="2400" dirty="0" err="1" smtClean="0"/>
              <a:t>roperties</a:t>
            </a:r>
            <a:r>
              <a:rPr lang="hu-HU" sz="2400" dirty="0" smtClean="0"/>
              <a:t>:</a:t>
            </a:r>
          </a:p>
          <a:p>
            <a:pPr lvl="1"/>
            <a:r>
              <a:rPr lang="en-US" sz="2000" dirty="0"/>
              <a:t>Low computation overhead for </a:t>
            </a:r>
            <a:r>
              <a:rPr lang="en-US" sz="2000" dirty="0" smtClean="0"/>
              <a:t>generation</a:t>
            </a:r>
            <a:r>
              <a:rPr lang="hu-HU" sz="2000" dirty="0" smtClean="0"/>
              <a:t> </a:t>
            </a:r>
            <a:r>
              <a:rPr lang="en-US" sz="2000" dirty="0" smtClean="0"/>
              <a:t>and </a:t>
            </a:r>
            <a:r>
              <a:rPr lang="en-US" sz="2000" dirty="0"/>
              <a:t>verification of authentication information</a:t>
            </a:r>
            <a:r>
              <a:rPr lang="en-US" sz="2000" dirty="0" smtClean="0"/>
              <a:t>.</a:t>
            </a:r>
            <a:endParaRPr lang="hu-HU" sz="2000" dirty="0" smtClean="0"/>
          </a:p>
          <a:p>
            <a:pPr lvl="1"/>
            <a:r>
              <a:rPr lang="hu-HU" sz="2000" dirty="0" err="1"/>
              <a:t>Low</a:t>
            </a:r>
            <a:r>
              <a:rPr lang="hu-HU" sz="2000" dirty="0"/>
              <a:t> </a:t>
            </a:r>
            <a:r>
              <a:rPr lang="hu-HU" sz="2000" dirty="0" err="1"/>
              <a:t>communication</a:t>
            </a:r>
            <a:r>
              <a:rPr lang="hu-HU" sz="2000" dirty="0"/>
              <a:t> </a:t>
            </a:r>
            <a:r>
              <a:rPr lang="hu-HU" sz="2000" dirty="0" err="1"/>
              <a:t>overhead</a:t>
            </a:r>
            <a:r>
              <a:rPr lang="hu-HU" sz="2000" dirty="0"/>
              <a:t>.</a:t>
            </a:r>
            <a:endParaRPr lang="hu-HU" sz="2000" dirty="0" smtClean="0"/>
          </a:p>
          <a:p>
            <a:pPr lvl="1"/>
            <a:r>
              <a:rPr lang="en-US" sz="2000" dirty="0"/>
              <a:t>Limited buffering </a:t>
            </a:r>
            <a:r>
              <a:rPr lang="en-US" sz="2000" dirty="0" smtClean="0"/>
              <a:t>for </a:t>
            </a:r>
            <a:r>
              <a:rPr lang="en-US" sz="2000" dirty="0"/>
              <a:t>the sender </a:t>
            </a:r>
            <a:r>
              <a:rPr lang="en-US" sz="2000" dirty="0" smtClean="0"/>
              <a:t>and</a:t>
            </a:r>
            <a:r>
              <a:rPr lang="hu-HU" sz="2000" dirty="0" smtClean="0"/>
              <a:t> </a:t>
            </a:r>
            <a:r>
              <a:rPr lang="hu-HU" sz="2000" dirty="0" err="1" smtClean="0"/>
              <a:t>the</a:t>
            </a:r>
            <a:r>
              <a:rPr lang="hu-HU" sz="2000" dirty="0" smtClean="0"/>
              <a:t> </a:t>
            </a:r>
            <a:r>
              <a:rPr lang="hu-HU" sz="2000" dirty="0" err="1" smtClean="0"/>
              <a:t>receivers</a:t>
            </a:r>
            <a:endParaRPr lang="hu-HU" sz="2000" dirty="0" smtClean="0"/>
          </a:p>
          <a:p>
            <a:pPr lvl="1"/>
            <a:r>
              <a:rPr lang="hu-HU" sz="2000" dirty="0" err="1"/>
              <a:t>Robustness</a:t>
            </a:r>
            <a:r>
              <a:rPr lang="hu-HU" sz="2000" dirty="0"/>
              <a:t> </a:t>
            </a:r>
            <a:r>
              <a:rPr lang="hu-HU" sz="2000" dirty="0" err="1"/>
              <a:t>to</a:t>
            </a:r>
            <a:r>
              <a:rPr lang="hu-HU" sz="2000" dirty="0"/>
              <a:t> </a:t>
            </a:r>
            <a:r>
              <a:rPr lang="hu-HU" sz="2000" dirty="0" err="1"/>
              <a:t>packet</a:t>
            </a:r>
            <a:r>
              <a:rPr lang="hu-HU" sz="2000" dirty="0"/>
              <a:t> </a:t>
            </a:r>
            <a:r>
              <a:rPr lang="hu-HU" sz="2000" dirty="0" err="1" smtClean="0"/>
              <a:t>loss</a:t>
            </a:r>
            <a:endParaRPr lang="hu-HU" sz="2000" dirty="0" smtClean="0"/>
          </a:p>
          <a:p>
            <a:pPr lvl="1"/>
            <a:r>
              <a:rPr lang="en-US" sz="2000" dirty="0"/>
              <a:t>Scales to a large number of receivers</a:t>
            </a:r>
            <a:endParaRPr lang="hu-HU" sz="2000" dirty="0"/>
          </a:p>
          <a:p>
            <a:r>
              <a:rPr lang="hu-HU" sz="2400" dirty="0" err="1" smtClean="0"/>
              <a:t>Invented</a:t>
            </a:r>
            <a:r>
              <a:rPr lang="hu-HU" sz="2400" dirty="0" smtClean="0"/>
              <a:t> </a:t>
            </a:r>
            <a:r>
              <a:rPr lang="hu-HU" sz="2400" dirty="0" err="1" smtClean="0"/>
              <a:t>to</a:t>
            </a:r>
            <a:r>
              <a:rPr lang="hu-HU" sz="2400" dirty="0" smtClean="0"/>
              <a:t> </a:t>
            </a:r>
            <a:r>
              <a:rPr lang="hu-HU" sz="2400" dirty="0" err="1" smtClean="0"/>
              <a:t>PCs</a:t>
            </a:r>
            <a:r>
              <a:rPr lang="hu-HU" sz="2400" dirty="0" smtClean="0"/>
              <a:t>, </a:t>
            </a:r>
            <a:r>
              <a:rPr lang="hu-HU" sz="2400" dirty="0" err="1" smtClean="0"/>
              <a:t>later</a:t>
            </a:r>
            <a:r>
              <a:rPr lang="hu-HU" sz="2400" dirty="0" smtClean="0"/>
              <a:t> </a:t>
            </a:r>
            <a:r>
              <a:rPr lang="hu-HU" sz="2400" dirty="0" err="1" smtClean="0"/>
              <a:t>to</a:t>
            </a:r>
            <a:r>
              <a:rPr lang="hu-HU" sz="2400" dirty="0" smtClean="0"/>
              <a:t> </a:t>
            </a:r>
            <a:r>
              <a:rPr lang="hu-HU" sz="2400" dirty="0" err="1" smtClean="0"/>
              <a:t>microcontroller</a:t>
            </a:r>
            <a:r>
              <a:rPr lang="hu-HU" sz="2400" dirty="0" smtClean="0"/>
              <a:t> </a:t>
            </a:r>
            <a:r>
              <a:rPr lang="hu-HU" sz="2400" dirty="0" err="1" smtClean="0"/>
              <a:t>environment</a:t>
            </a:r>
            <a:endParaRPr lang="hu-HU" sz="2400" dirty="0"/>
          </a:p>
        </p:txBody>
      </p:sp>
    </p:spTree>
    <p:extLst>
      <p:ext uri="{BB962C8B-B14F-4D97-AF65-F5344CB8AC3E}">
        <p14:creationId xmlns:p14="http://schemas.microsoft.com/office/powerpoint/2010/main" val="1914550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sz="3100" dirty="0" smtClean="0"/>
              <a:t>Time </a:t>
            </a:r>
            <a:r>
              <a:rPr lang="hu-HU" sz="3100" dirty="0" err="1" smtClean="0"/>
              <a:t>synchronization</a:t>
            </a:r>
            <a:endParaRPr lang="hu-HU" sz="31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 sz="2400" dirty="0" err="1" smtClean="0"/>
              <a:t>Vital</a:t>
            </a:r>
            <a:r>
              <a:rPr lang="hu-HU" sz="2400" dirty="0" smtClean="0"/>
              <a:t> </a:t>
            </a:r>
            <a:r>
              <a:rPr lang="hu-HU" sz="2400" dirty="0" err="1" smtClean="0"/>
              <a:t>importance</a:t>
            </a:r>
            <a:endParaRPr lang="hu-HU" sz="2400" dirty="0" smtClean="0"/>
          </a:p>
          <a:p>
            <a:r>
              <a:rPr lang="hu-HU" sz="2400" dirty="0" smtClean="0"/>
              <a:t>The server and </a:t>
            </a:r>
            <a:r>
              <a:rPr lang="hu-HU" sz="2400" dirty="0" err="1" smtClean="0"/>
              <a:t>the</a:t>
            </a:r>
            <a:r>
              <a:rPr lang="hu-HU" sz="2400" dirty="0" smtClean="0"/>
              <a:t> </a:t>
            </a:r>
            <a:r>
              <a:rPr lang="hu-HU" sz="2400" dirty="0" err="1" smtClean="0"/>
              <a:t>clients</a:t>
            </a:r>
            <a:r>
              <a:rPr lang="hu-HU" sz="2400" dirty="0" smtClean="0"/>
              <a:t> </a:t>
            </a:r>
            <a:r>
              <a:rPr lang="hu-HU" sz="2400" dirty="0" err="1" smtClean="0"/>
              <a:t>have</a:t>
            </a:r>
            <a:r>
              <a:rPr lang="hu-HU" sz="2400" dirty="0" smtClean="0"/>
              <a:t> </a:t>
            </a:r>
            <a:r>
              <a:rPr lang="hu-HU" sz="2400" dirty="0" err="1" smtClean="0"/>
              <a:t>to</a:t>
            </a:r>
            <a:r>
              <a:rPr lang="hu-HU" sz="2400" dirty="0" smtClean="0"/>
              <a:t> be </a:t>
            </a:r>
            <a:r>
              <a:rPr lang="hu-HU" sz="2400" dirty="0" err="1" smtClean="0"/>
              <a:t>synchronized</a:t>
            </a:r>
            <a:r>
              <a:rPr lang="hu-HU" sz="2400" dirty="0" smtClean="0"/>
              <a:t>, </a:t>
            </a:r>
            <a:r>
              <a:rPr lang="hu-HU" sz="2400" dirty="0" err="1" smtClean="0"/>
              <a:t>enough</a:t>
            </a:r>
            <a:r>
              <a:rPr lang="hu-HU" sz="2400" dirty="0" smtClean="0"/>
              <a:t> </a:t>
            </a:r>
            <a:r>
              <a:rPr lang="hu-HU" sz="2400" dirty="0" err="1" smtClean="0"/>
              <a:t>the</a:t>
            </a:r>
            <a:r>
              <a:rPr lang="hu-HU" sz="2400" dirty="0" smtClean="0"/>
              <a:t> </a:t>
            </a:r>
            <a:r>
              <a:rPr lang="hu-HU" sz="2400" i="1" dirty="0" err="1" smtClean="0"/>
              <a:t>loose</a:t>
            </a:r>
            <a:r>
              <a:rPr lang="hu-HU" sz="2400" i="1" dirty="0" smtClean="0"/>
              <a:t> </a:t>
            </a:r>
            <a:r>
              <a:rPr lang="hu-HU" sz="2400" i="1" dirty="0" err="1" smtClean="0"/>
              <a:t>time</a:t>
            </a:r>
            <a:r>
              <a:rPr lang="hu-HU" sz="2400" i="1" dirty="0" smtClean="0"/>
              <a:t> </a:t>
            </a:r>
            <a:r>
              <a:rPr lang="hu-HU" sz="2400" i="1" dirty="0" err="1" smtClean="0"/>
              <a:t>synchronization</a:t>
            </a:r>
            <a:endParaRPr lang="hu-HU" sz="2400" dirty="0" smtClean="0"/>
          </a:p>
          <a:p>
            <a:endParaRPr lang="hu-HU" sz="2400" dirty="0"/>
          </a:p>
          <a:p>
            <a:r>
              <a:rPr lang="hu-HU" sz="2400" dirty="0" err="1" smtClean="0"/>
              <a:t>We</a:t>
            </a:r>
            <a:r>
              <a:rPr lang="hu-HU" sz="2400" dirty="0" smtClean="0"/>
              <a:t> </a:t>
            </a:r>
            <a:r>
              <a:rPr lang="hu-HU" sz="2400" dirty="0" err="1" smtClean="0"/>
              <a:t>implemented</a:t>
            </a:r>
            <a:r>
              <a:rPr lang="hu-HU" sz="2400" dirty="0" smtClean="0"/>
              <a:t> extra </a:t>
            </a:r>
            <a:r>
              <a:rPr lang="hu-HU" sz="2400" dirty="0" err="1" smtClean="0"/>
              <a:t>applications</a:t>
            </a:r>
            <a:r>
              <a:rPr lang="hu-HU" sz="2400" dirty="0" smtClean="0"/>
              <a:t> </a:t>
            </a:r>
            <a:r>
              <a:rPr lang="hu-HU" sz="2400" dirty="0" err="1" smtClean="0"/>
              <a:t>both</a:t>
            </a:r>
            <a:r>
              <a:rPr lang="hu-HU" sz="2400" dirty="0" smtClean="0"/>
              <a:t> </a:t>
            </a:r>
            <a:r>
              <a:rPr lang="hu-HU" sz="2400" dirty="0" err="1" smtClean="0"/>
              <a:t>in</a:t>
            </a:r>
            <a:r>
              <a:rPr lang="hu-HU" sz="2400" dirty="0" smtClean="0"/>
              <a:t> </a:t>
            </a:r>
          </a:p>
          <a:p>
            <a:pPr lvl="1"/>
            <a:r>
              <a:rPr lang="hu-HU" sz="2000" dirty="0" smtClean="0"/>
              <a:t>Server  </a:t>
            </a:r>
            <a:r>
              <a:rPr lang="hu-HU" sz="2000" dirty="0" err="1" smtClean="0"/>
              <a:t>side</a:t>
            </a:r>
            <a:r>
              <a:rPr lang="hu-HU" sz="2000" dirty="0" smtClean="0"/>
              <a:t> (PC) and </a:t>
            </a:r>
          </a:p>
          <a:p>
            <a:pPr lvl="1"/>
            <a:r>
              <a:rPr lang="hu-HU" sz="2000" dirty="0" err="1" smtClean="0"/>
              <a:t>Client</a:t>
            </a:r>
            <a:r>
              <a:rPr lang="hu-HU" sz="2000" dirty="0" smtClean="0"/>
              <a:t> </a:t>
            </a:r>
            <a:r>
              <a:rPr lang="hu-HU" sz="2000" dirty="0" err="1" smtClean="0"/>
              <a:t>side</a:t>
            </a:r>
            <a:r>
              <a:rPr lang="hu-HU" sz="2000" dirty="0" smtClean="0"/>
              <a:t> (PC, </a:t>
            </a:r>
            <a:r>
              <a:rPr lang="hu-HU" sz="2000" dirty="0" err="1" smtClean="0"/>
              <a:t>Android</a:t>
            </a:r>
            <a:r>
              <a:rPr lang="hu-HU" sz="2000" dirty="0" smtClean="0"/>
              <a:t>)</a:t>
            </a:r>
          </a:p>
          <a:p>
            <a:endParaRPr lang="hu-HU" sz="2400" dirty="0"/>
          </a:p>
          <a:p>
            <a:r>
              <a:rPr lang="hu-HU" sz="2400" dirty="0" err="1" smtClean="0"/>
              <a:t>After</a:t>
            </a:r>
            <a:r>
              <a:rPr lang="hu-HU" sz="2400" dirty="0" smtClean="0"/>
              <a:t> </a:t>
            </a:r>
            <a:r>
              <a:rPr lang="hu-HU" sz="2400" dirty="0" err="1" smtClean="0"/>
              <a:t>careful</a:t>
            </a:r>
            <a:r>
              <a:rPr lang="hu-HU" sz="2400" dirty="0" smtClean="0"/>
              <a:t> </a:t>
            </a:r>
            <a:r>
              <a:rPr lang="hu-HU" sz="2400" dirty="0" err="1" smtClean="0"/>
              <a:t>comparison</a:t>
            </a:r>
            <a:r>
              <a:rPr lang="hu-HU" sz="2400" dirty="0" smtClean="0"/>
              <a:t> </a:t>
            </a:r>
            <a:r>
              <a:rPr lang="hu-HU" sz="2400" dirty="0" err="1" smtClean="0"/>
              <a:t>we</a:t>
            </a:r>
            <a:r>
              <a:rPr lang="hu-HU" sz="2400" dirty="0" smtClean="0"/>
              <a:t> </a:t>
            </a:r>
            <a:r>
              <a:rPr lang="hu-HU" sz="2400" dirty="0" err="1" smtClean="0"/>
              <a:t>choosed</a:t>
            </a:r>
            <a:r>
              <a:rPr lang="hu-HU" sz="2400" dirty="0" smtClean="0"/>
              <a:t> </a:t>
            </a:r>
            <a:r>
              <a:rPr lang="hu-HU" sz="2400" dirty="0" err="1" smtClean="0"/>
              <a:t>the</a:t>
            </a:r>
            <a:r>
              <a:rPr lang="hu-HU" sz="2400" dirty="0" smtClean="0"/>
              <a:t> TCP </a:t>
            </a:r>
            <a:r>
              <a:rPr lang="hu-HU" sz="2400" dirty="0" err="1" smtClean="0"/>
              <a:t>protocol</a:t>
            </a:r>
            <a:endParaRPr lang="hu-HU" sz="2400" dirty="0" smtClean="0"/>
          </a:p>
        </p:txBody>
      </p:sp>
    </p:spTree>
    <p:extLst>
      <p:ext uri="{BB962C8B-B14F-4D97-AF65-F5344CB8AC3E}">
        <p14:creationId xmlns:p14="http://schemas.microsoft.com/office/powerpoint/2010/main" val="462887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 smtClean="0"/>
              <a:t>Preparation</a:t>
            </a:r>
            <a:r>
              <a:rPr lang="hu-HU" dirty="0" smtClean="0"/>
              <a:t> of </a:t>
            </a:r>
            <a:r>
              <a:rPr lang="hu-HU" dirty="0" err="1" smtClean="0"/>
              <a:t>the</a:t>
            </a:r>
            <a:r>
              <a:rPr lang="hu-HU" dirty="0" smtClean="0"/>
              <a:t> server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sz="2400" dirty="0" err="1" smtClean="0"/>
              <a:t>Generation</a:t>
            </a:r>
            <a:r>
              <a:rPr lang="hu-HU" sz="2400" dirty="0" smtClean="0"/>
              <a:t> of </a:t>
            </a:r>
            <a:r>
              <a:rPr lang="hu-HU" sz="2400" dirty="0" err="1" smtClean="0"/>
              <a:t>the</a:t>
            </a:r>
            <a:r>
              <a:rPr lang="hu-HU" sz="2400" dirty="0" smtClean="0"/>
              <a:t> </a:t>
            </a:r>
            <a:r>
              <a:rPr lang="hu-HU" sz="2400" dirty="0" err="1" smtClean="0"/>
              <a:t>hash</a:t>
            </a:r>
            <a:r>
              <a:rPr lang="hu-HU" sz="2400" dirty="0" smtClean="0"/>
              <a:t> </a:t>
            </a:r>
            <a:r>
              <a:rPr lang="hu-HU" sz="2400" dirty="0" err="1" smtClean="0"/>
              <a:t>chain</a:t>
            </a:r>
            <a:endParaRPr lang="hu-HU" sz="2400" dirty="0" smtClean="0"/>
          </a:p>
          <a:p>
            <a:endParaRPr lang="hu-HU" sz="2400" dirty="0" smtClean="0"/>
          </a:p>
          <a:p>
            <a:r>
              <a:rPr lang="hu-HU" sz="2400" dirty="0" err="1" smtClean="0"/>
              <a:t>Important</a:t>
            </a:r>
            <a:r>
              <a:rPr lang="hu-HU" sz="2400" dirty="0" smtClean="0"/>
              <a:t> </a:t>
            </a:r>
            <a:r>
              <a:rPr lang="hu-HU" sz="2400" dirty="0" err="1" smtClean="0"/>
              <a:t>parameters</a:t>
            </a:r>
            <a:r>
              <a:rPr lang="hu-HU" sz="2400" dirty="0" smtClean="0"/>
              <a:t> (</a:t>
            </a:r>
            <a:r>
              <a:rPr lang="hu-HU" sz="2400" dirty="0" err="1" smtClean="0"/>
              <a:t>default</a:t>
            </a:r>
            <a:r>
              <a:rPr lang="hu-HU" sz="2400" dirty="0" smtClean="0"/>
              <a:t> )</a:t>
            </a:r>
          </a:p>
          <a:p>
            <a:pPr lvl="1"/>
            <a:r>
              <a:rPr lang="hu-HU" sz="2000" dirty="0" err="1" smtClean="0"/>
              <a:t>Length</a:t>
            </a:r>
            <a:r>
              <a:rPr lang="hu-HU" sz="2000" dirty="0" smtClean="0"/>
              <a:t> of </a:t>
            </a:r>
            <a:r>
              <a:rPr lang="hu-HU" sz="2000" dirty="0" err="1" smtClean="0"/>
              <a:t>the</a:t>
            </a:r>
            <a:r>
              <a:rPr lang="hu-HU" sz="2000" dirty="0" smtClean="0"/>
              <a:t> </a:t>
            </a:r>
            <a:r>
              <a:rPr lang="hu-HU" sz="2000" dirty="0" err="1" smtClean="0"/>
              <a:t>chain</a:t>
            </a:r>
            <a:r>
              <a:rPr lang="hu-HU" sz="2000" dirty="0" smtClean="0"/>
              <a:t> (</a:t>
            </a:r>
            <a:r>
              <a:rPr lang="hu-HU" sz="2000" i="1" dirty="0" smtClean="0"/>
              <a:t>100</a:t>
            </a:r>
            <a:r>
              <a:rPr lang="hu-HU" sz="2000" dirty="0" smtClean="0"/>
              <a:t>)</a:t>
            </a:r>
          </a:p>
          <a:p>
            <a:pPr lvl="1"/>
            <a:r>
              <a:rPr lang="hu-HU" sz="2000" dirty="0" err="1" smtClean="0"/>
              <a:t>Frequency</a:t>
            </a:r>
            <a:r>
              <a:rPr lang="hu-HU" sz="2000" dirty="0" smtClean="0"/>
              <a:t> (1 </a:t>
            </a:r>
            <a:r>
              <a:rPr lang="hu-HU" sz="2000" dirty="0" err="1" smtClean="0"/>
              <a:t>message</a:t>
            </a:r>
            <a:r>
              <a:rPr lang="hu-HU" sz="2000" dirty="0"/>
              <a:t>/</a:t>
            </a:r>
            <a:r>
              <a:rPr lang="hu-HU" sz="2000" i="1" dirty="0" smtClean="0"/>
              <a:t>5 </a:t>
            </a:r>
            <a:r>
              <a:rPr lang="hu-HU" sz="2000" i="1" dirty="0" err="1" smtClean="0"/>
              <a:t>seconds</a:t>
            </a:r>
            <a:r>
              <a:rPr lang="hu-HU" sz="2000" dirty="0" smtClean="0"/>
              <a:t>)</a:t>
            </a:r>
          </a:p>
          <a:p>
            <a:pPr lvl="1"/>
            <a:r>
              <a:rPr lang="hu-HU" sz="2000" dirty="0" err="1" smtClean="0"/>
              <a:t>Length</a:t>
            </a:r>
            <a:r>
              <a:rPr lang="hu-HU" sz="2000" dirty="0" smtClean="0"/>
              <a:t> of </a:t>
            </a:r>
            <a:r>
              <a:rPr lang="hu-HU" sz="2000" dirty="0" err="1" smtClean="0"/>
              <a:t>retardation</a:t>
            </a:r>
            <a:r>
              <a:rPr lang="hu-HU" sz="2000" dirty="0" smtClean="0"/>
              <a:t> (</a:t>
            </a:r>
            <a:r>
              <a:rPr lang="hu-HU" sz="2000" i="1" dirty="0" smtClean="0"/>
              <a:t>2 </a:t>
            </a:r>
            <a:r>
              <a:rPr lang="hu-HU" sz="2000" i="1" dirty="0" err="1" smtClean="0"/>
              <a:t>interval</a:t>
            </a:r>
            <a:r>
              <a:rPr lang="hu-HU" sz="2000" dirty="0" smtClean="0"/>
              <a:t>)</a:t>
            </a:r>
          </a:p>
          <a:p>
            <a:pPr marL="0" indent="0">
              <a:buNone/>
            </a:pPr>
            <a:endParaRPr lang="hu-HU" dirty="0" smtClean="0"/>
          </a:p>
          <a:p>
            <a:endParaRPr lang="hu-HU" dirty="0"/>
          </a:p>
          <a:p>
            <a:endParaRPr lang="hu-HU" dirty="0" smtClean="0"/>
          </a:p>
          <a:p>
            <a:endParaRPr lang="hu-HU" dirty="0"/>
          </a:p>
          <a:p>
            <a:endParaRPr lang="hu-HU" dirty="0"/>
          </a:p>
        </p:txBody>
      </p:sp>
      <p:cxnSp>
        <p:nvCxnSpPr>
          <p:cNvPr id="5" name="Egyenes összekötő nyíllal 4"/>
          <p:cNvCxnSpPr/>
          <p:nvPr/>
        </p:nvCxnSpPr>
        <p:spPr>
          <a:xfrm>
            <a:off x="3869268" y="5043073"/>
            <a:ext cx="7315200" cy="2493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Egyenes összekötő 7"/>
          <p:cNvCxnSpPr/>
          <p:nvPr/>
        </p:nvCxnSpPr>
        <p:spPr>
          <a:xfrm flipV="1">
            <a:off x="3939194" y="4953073"/>
            <a:ext cx="0" cy="18000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" name="Egyenes összekötő 19"/>
          <p:cNvCxnSpPr/>
          <p:nvPr/>
        </p:nvCxnSpPr>
        <p:spPr>
          <a:xfrm flipV="1">
            <a:off x="5018694" y="4953073"/>
            <a:ext cx="0" cy="18000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Egyenes összekötő 20"/>
          <p:cNvCxnSpPr/>
          <p:nvPr/>
        </p:nvCxnSpPr>
        <p:spPr>
          <a:xfrm flipV="1">
            <a:off x="6095019" y="4953073"/>
            <a:ext cx="0" cy="18000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Egyenes összekötő 21"/>
          <p:cNvCxnSpPr/>
          <p:nvPr/>
        </p:nvCxnSpPr>
        <p:spPr>
          <a:xfrm flipV="1">
            <a:off x="7177694" y="4953073"/>
            <a:ext cx="0" cy="18000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Egyenes összekötő 22"/>
          <p:cNvCxnSpPr/>
          <p:nvPr/>
        </p:nvCxnSpPr>
        <p:spPr>
          <a:xfrm flipV="1">
            <a:off x="8257194" y="4952208"/>
            <a:ext cx="0" cy="18000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Egyenes összekötő 23"/>
          <p:cNvCxnSpPr/>
          <p:nvPr/>
        </p:nvCxnSpPr>
        <p:spPr>
          <a:xfrm flipV="1">
            <a:off x="9339869" y="4953073"/>
            <a:ext cx="0" cy="18000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" name="Egyenes összekötő 24"/>
          <p:cNvCxnSpPr/>
          <p:nvPr/>
        </p:nvCxnSpPr>
        <p:spPr>
          <a:xfrm flipV="1">
            <a:off x="10416194" y="4952208"/>
            <a:ext cx="0" cy="18000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6" name="Szövegdoboz 25"/>
          <p:cNvSpPr txBox="1"/>
          <p:nvPr/>
        </p:nvSpPr>
        <p:spPr>
          <a:xfrm>
            <a:off x="10940548" y="5068010"/>
            <a:ext cx="50687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400" i="1" dirty="0" err="1"/>
              <a:t>time</a:t>
            </a:r>
            <a:endParaRPr lang="hu-HU" sz="1400" i="1" dirty="0"/>
          </a:p>
        </p:txBody>
      </p:sp>
      <p:sp>
        <p:nvSpPr>
          <p:cNvPr id="27" name="Lekerekített téglalap 26"/>
          <p:cNvSpPr/>
          <p:nvPr/>
        </p:nvSpPr>
        <p:spPr>
          <a:xfrm>
            <a:off x="4125250" y="4436243"/>
            <a:ext cx="701040" cy="43976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/>
              <a:t>C</a:t>
            </a:r>
            <a:r>
              <a:rPr lang="hu-HU" baseline="-25000" dirty="0" smtClean="0"/>
              <a:t>6</a:t>
            </a:r>
            <a:endParaRPr lang="hu-HU" baseline="-25000" dirty="0"/>
          </a:p>
        </p:txBody>
      </p:sp>
      <p:sp>
        <p:nvSpPr>
          <p:cNvPr id="28" name="Lekerekített téglalap 27"/>
          <p:cNvSpPr/>
          <p:nvPr/>
        </p:nvSpPr>
        <p:spPr>
          <a:xfrm>
            <a:off x="5209512" y="4436242"/>
            <a:ext cx="701040" cy="43976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/>
              <a:t>C</a:t>
            </a:r>
            <a:r>
              <a:rPr lang="hu-HU" baseline="-25000" dirty="0" smtClean="0"/>
              <a:t>7</a:t>
            </a:r>
            <a:endParaRPr lang="hu-HU" baseline="-25000" dirty="0"/>
          </a:p>
        </p:txBody>
      </p:sp>
      <p:sp>
        <p:nvSpPr>
          <p:cNvPr id="29" name="Lekerekített téglalap 28"/>
          <p:cNvSpPr/>
          <p:nvPr/>
        </p:nvSpPr>
        <p:spPr>
          <a:xfrm>
            <a:off x="6299673" y="4436241"/>
            <a:ext cx="701040" cy="43976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/>
              <a:t>C</a:t>
            </a:r>
            <a:r>
              <a:rPr lang="hu-HU" baseline="-25000" dirty="0" smtClean="0"/>
              <a:t>8</a:t>
            </a:r>
            <a:endParaRPr lang="hu-HU" baseline="-25000" dirty="0"/>
          </a:p>
        </p:txBody>
      </p:sp>
      <p:sp>
        <p:nvSpPr>
          <p:cNvPr id="30" name="Lekerekített téglalap 29"/>
          <p:cNvSpPr/>
          <p:nvPr/>
        </p:nvSpPr>
        <p:spPr>
          <a:xfrm>
            <a:off x="7389834" y="4436241"/>
            <a:ext cx="701040" cy="43976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/>
              <a:t>C</a:t>
            </a:r>
            <a:r>
              <a:rPr lang="hu-HU" baseline="-25000" dirty="0" smtClean="0"/>
              <a:t>9</a:t>
            </a:r>
            <a:endParaRPr lang="hu-HU" baseline="-25000" dirty="0"/>
          </a:p>
        </p:txBody>
      </p:sp>
      <p:sp>
        <p:nvSpPr>
          <p:cNvPr id="31" name="Lekerekített téglalap 30"/>
          <p:cNvSpPr/>
          <p:nvPr/>
        </p:nvSpPr>
        <p:spPr>
          <a:xfrm>
            <a:off x="8474096" y="4434856"/>
            <a:ext cx="701040" cy="43976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/>
              <a:t>C</a:t>
            </a:r>
            <a:r>
              <a:rPr lang="hu-HU" baseline="-25000" dirty="0" smtClean="0"/>
              <a:t>10</a:t>
            </a:r>
            <a:endParaRPr lang="hu-HU" baseline="-25000" dirty="0"/>
          </a:p>
        </p:txBody>
      </p:sp>
      <p:sp>
        <p:nvSpPr>
          <p:cNvPr id="32" name="Lekerekített téglalap 31"/>
          <p:cNvSpPr/>
          <p:nvPr/>
        </p:nvSpPr>
        <p:spPr>
          <a:xfrm>
            <a:off x="9558358" y="4434856"/>
            <a:ext cx="701040" cy="43976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/>
              <a:t>C</a:t>
            </a:r>
            <a:r>
              <a:rPr lang="hu-HU" baseline="-25000" dirty="0" smtClean="0"/>
              <a:t>11</a:t>
            </a:r>
            <a:endParaRPr lang="hu-HU" baseline="-25000" dirty="0"/>
          </a:p>
        </p:txBody>
      </p:sp>
      <p:cxnSp>
        <p:nvCxnSpPr>
          <p:cNvPr id="37" name="Görbe összekötő 36"/>
          <p:cNvCxnSpPr>
            <a:stCxn id="32" idx="0"/>
            <a:endCxn id="31" idx="0"/>
          </p:cNvCxnSpPr>
          <p:nvPr/>
        </p:nvCxnSpPr>
        <p:spPr>
          <a:xfrm rot="16200000" flipV="1">
            <a:off x="9366747" y="3892725"/>
            <a:ext cx="12700" cy="1084262"/>
          </a:xfrm>
          <a:prstGeom prst="curvedConnector3">
            <a:avLst>
              <a:gd name="adj1" fmla="val 1800000"/>
            </a:avLst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9" name="Görbe összekötő 38"/>
          <p:cNvCxnSpPr>
            <a:stCxn id="31" idx="0"/>
            <a:endCxn id="30" idx="0"/>
          </p:cNvCxnSpPr>
          <p:nvPr/>
        </p:nvCxnSpPr>
        <p:spPr>
          <a:xfrm rot="16200000" flipH="1" flipV="1">
            <a:off x="8281792" y="3893417"/>
            <a:ext cx="1385" cy="1084262"/>
          </a:xfrm>
          <a:prstGeom prst="curvedConnector3">
            <a:avLst>
              <a:gd name="adj1" fmla="val -16505415"/>
            </a:avLst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1" name="Görbe összekötő 40"/>
          <p:cNvCxnSpPr>
            <a:stCxn id="30" idx="0"/>
            <a:endCxn id="29" idx="0"/>
          </p:cNvCxnSpPr>
          <p:nvPr/>
        </p:nvCxnSpPr>
        <p:spPr>
          <a:xfrm rot="16200000" flipV="1">
            <a:off x="7195274" y="3891160"/>
            <a:ext cx="12700" cy="1090161"/>
          </a:xfrm>
          <a:prstGeom prst="curvedConnector3">
            <a:avLst>
              <a:gd name="adj1" fmla="val 1800000"/>
            </a:avLst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3" name="Görbe összekötő 42"/>
          <p:cNvCxnSpPr>
            <a:stCxn id="29" idx="0"/>
            <a:endCxn id="28" idx="0"/>
          </p:cNvCxnSpPr>
          <p:nvPr/>
        </p:nvCxnSpPr>
        <p:spPr>
          <a:xfrm rot="16200000" flipH="1" flipV="1">
            <a:off x="6105112" y="3891160"/>
            <a:ext cx="1" cy="1090161"/>
          </a:xfrm>
          <a:prstGeom prst="curvedConnector3">
            <a:avLst>
              <a:gd name="adj1" fmla="val -22860000000"/>
            </a:avLst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5" name="Görbe összekötő 44"/>
          <p:cNvCxnSpPr>
            <a:stCxn id="28" idx="0"/>
            <a:endCxn id="27" idx="0"/>
          </p:cNvCxnSpPr>
          <p:nvPr/>
        </p:nvCxnSpPr>
        <p:spPr>
          <a:xfrm rot="16200000" flipH="1" flipV="1">
            <a:off x="5017900" y="3894111"/>
            <a:ext cx="1" cy="1084262"/>
          </a:xfrm>
          <a:prstGeom prst="curvedConnector3">
            <a:avLst>
              <a:gd name="adj1" fmla="val -22860000000"/>
            </a:avLst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8" name="Szövegdoboz 47"/>
          <p:cNvSpPr txBox="1"/>
          <p:nvPr/>
        </p:nvSpPr>
        <p:spPr>
          <a:xfrm>
            <a:off x="3946618" y="5054668"/>
            <a:ext cx="81464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200" dirty="0" smtClean="0"/>
              <a:t>6. </a:t>
            </a:r>
            <a:r>
              <a:rPr lang="hu-HU" sz="1200" dirty="0" err="1" smtClean="0"/>
              <a:t>interval</a:t>
            </a:r>
            <a:endParaRPr lang="hu-HU" sz="1200" dirty="0"/>
          </a:p>
        </p:txBody>
      </p:sp>
      <p:sp>
        <p:nvSpPr>
          <p:cNvPr id="49" name="Szövegdoboz 48"/>
          <p:cNvSpPr txBox="1"/>
          <p:nvPr/>
        </p:nvSpPr>
        <p:spPr>
          <a:xfrm>
            <a:off x="5036716" y="5054196"/>
            <a:ext cx="80021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200" dirty="0"/>
              <a:t>7</a:t>
            </a:r>
            <a:r>
              <a:rPr lang="hu-HU" sz="1200" dirty="0" smtClean="0"/>
              <a:t>. </a:t>
            </a:r>
            <a:r>
              <a:rPr lang="hu-HU" sz="1200" dirty="0" err="1"/>
              <a:t>interval</a:t>
            </a:r>
            <a:endParaRPr lang="hu-HU" sz="1200" dirty="0"/>
          </a:p>
        </p:txBody>
      </p:sp>
      <p:sp>
        <p:nvSpPr>
          <p:cNvPr id="53" name="Szövegdoboz 52"/>
          <p:cNvSpPr txBox="1"/>
          <p:nvPr/>
        </p:nvSpPr>
        <p:spPr>
          <a:xfrm>
            <a:off x="6133818" y="5061192"/>
            <a:ext cx="81304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200" dirty="0" smtClean="0"/>
              <a:t>8. </a:t>
            </a:r>
            <a:r>
              <a:rPr lang="hu-HU" sz="1200" dirty="0" err="1"/>
              <a:t>interval</a:t>
            </a:r>
            <a:endParaRPr lang="hu-HU" sz="1200" dirty="0"/>
          </a:p>
        </p:txBody>
      </p:sp>
      <p:sp>
        <p:nvSpPr>
          <p:cNvPr id="54" name="Szövegdoboz 53"/>
          <p:cNvSpPr txBox="1"/>
          <p:nvPr/>
        </p:nvSpPr>
        <p:spPr>
          <a:xfrm>
            <a:off x="7175413" y="5055540"/>
            <a:ext cx="81464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200" dirty="0" smtClean="0"/>
              <a:t>9. </a:t>
            </a:r>
            <a:r>
              <a:rPr lang="hu-HU" sz="1200" dirty="0" err="1"/>
              <a:t>interval</a:t>
            </a:r>
            <a:endParaRPr lang="hu-HU" sz="1200" dirty="0"/>
          </a:p>
        </p:txBody>
      </p:sp>
      <p:sp>
        <p:nvSpPr>
          <p:cNvPr id="55" name="Szövegdoboz 54"/>
          <p:cNvSpPr txBox="1"/>
          <p:nvPr/>
        </p:nvSpPr>
        <p:spPr>
          <a:xfrm>
            <a:off x="8215558" y="5056883"/>
            <a:ext cx="88197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200" dirty="0" smtClean="0"/>
              <a:t>10. </a:t>
            </a:r>
            <a:r>
              <a:rPr lang="hu-HU" sz="1200" dirty="0" err="1"/>
              <a:t>interval</a:t>
            </a:r>
            <a:endParaRPr lang="hu-HU" sz="1200" dirty="0"/>
          </a:p>
        </p:txBody>
      </p:sp>
      <p:sp>
        <p:nvSpPr>
          <p:cNvPr id="56" name="Szövegdoboz 55"/>
          <p:cNvSpPr txBox="1"/>
          <p:nvPr/>
        </p:nvSpPr>
        <p:spPr>
          <a:xfrm>
            <a:off x="9339344" y="5054668"/>
            <a:ext cx="87235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200" dirty="0" smtClean="0"/>
              <a:t>11. </a:t>
            </a:r>
            <a:r>
              <a:rPr lang="hu-HU" sz="1200" dirty="0" err="1"/>
              <a:t>interval</a:t>
            </a:r>
            <a:endParaRPr lang="hu-HU" sz="1200" dirty="0"/>
          </a:p>
        </p:txBody>
      </p:sp>
      <p:sp>
        <p:nvSpPr>
          <p:cNvPr id="63" name="Jobb oldali kapcsos zárójel 62"/>
          <p:cNvSpPr/>
          <p:nvPr/>
        </p:nvSpPr>
        <p:spPr>
          <a:xfrm rot="5400000">
            <a:off x="4398444" y="4884963"/>
            <a:ext cx="154650" cy="1058303"/>
          </a:xfrm>
          <a:prstGeom prst="rightBrac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64" name="Szövegdoboz 63"/>
          <p:cNvSpPr txBox="1"/>
          <p:nvPr/>
        </p:nvSpPr>
        <p:spPr>
          <a:xfrm>
            <a:off x="3977876" y="5509103"/>
            <a:ext cx="72006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200" i="1" dirty="0" smtClean="0"/>
              <a:t>5 </a:t>
            </a:r>
            <a:r>
              <a:rPr lang="hu-HU" sz="1200" i="1" dirty="0" err="1" smtClean="0"/>
              <a:t>second</a:t>
            </a:r>
            <a:endParaRPr lang="hu-HU" sz="1200" i="1" dirty="0"/>
          </a:p>
        </p:txBody>
      </p:sp>
    </p:spTree>
    <p:extLst>
      <p:ext uri="{BB962C8B-B14F-4D97-AF65-F5344CB8AC3E}">
        <p14:creationId xmlns:p14="http://schemas.microsoft.com/office/powerpoint/2010/main" val="2545277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Storage </a:t>
            </a:r>
            <a:r>
              <a:rPr lang="hu-HU" dirty="0" err="1" smtClean="0"/>
              <a:t>capacity</a:t>
            </a:r>
            <a:r>
              <a:rPr lang="hu-HU" dirty="0" smtClean="0"/>
              <a:t> 1</a:t>
            </a:r>
            <a:endParaRPr lang="hu-HU" dirty="0"/>
          </a:p>
        </p:txBody>
      </p:sp>
      <p:pic>
        <p:nvPicPr>
          <p:cNvPr id="5" name="Tartalom helye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709706" y="2064607"/>
            <a:ext cx="7741074" cy="2391800"/>
          </a:xfrm>
          <a:prstGeom prst="rect">
            <a:avLst/>
          </a:prstGeom>
        </p:spPr>
      </p:pic>
      <p:sp>
        <p:nvSpPr>
          <p:cNvPr id="6" name="Szövegdoboz 5"/>
          <p:cNvSpPr txBox="1"/>
          <p:nvPr/>
        </p:nvSpPr>
        <p:spPr>
          <a:xfrm>
            <a:off x="4108174" y="5078689"/>
            <a:ext cx="347206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smtClean="0"/>
              <a:t>I : </a:t>
            </a:r>
            <a:r>
              <a:rPr lang="hu-HU" dirty="0" err="1" smtClean="0"/>
              <a:t>message</a:t>
            </a:r>
            <a:r>
              <a:rPr lang="hu-HU" dirty="0" smtClean="0"/>
              <a:t> </a:t>
            </a:r>
            <a:r>
              <a:rPr lang="hu-HU" dirty="0" err="1" smtClean="0"/>
              <a:t>frequency</a:t>
            </a:r>
            <a:endParaRPr lang="hu-HU" dirty="0" smtClean="0"/>
          </a:p>
          <a:p>
            <a:r>
              <a:rPr lang="hu-HU" dirty="0" smtClean="0"/>
              <a:t>N: </a:t>
            </a:r>
            <a:r>
              <a:rPr lang="hu-HU" dirty="0" err="1" smtClean="0"/>
              <a:t>length</a:t>
            </a:r>
            <a:r>
              <a:rPr lang="hu-HU" dirty="0" smtClean="0"/>
              <a:t> of </a:t>
            </a:r>
            <a:r>
              <a:rPr lang="hu-HU" dirty="0" err="1" smtClean="0"/>
              <a:t>the</a:t>
            </a:r>
            <a:r>
              <a:rPr lang="hu-HU" dirty="0" smtClean="0"/>
              <a:t> </a:t>
            </a:r>
            <a:r>
              <a:rPr lang="hu-HU" dirty="0" err="1" smtClean="0"/>
              <a:t>hash</a:t>
            </a:r>
            <a:r>
              <a:rPr lang="hu-HU" dirty="0" smtClean="0"/>
              <a:t> </a:t>
            </a:r>
            <a:r>
              <a:rPr lang="hu-HU" dirty="0" err="1" smtClean="0"/>
              <a:t>chain</a:t>
            </a:r>
            <a:endParaRPr lang="hu-HU" dirty="0"/>
          </a:p>
        </p:txBody>
      </p:sp>
      <p:sp>
        <p:nvSpPr>
          <p:cNvPr id="7" name="Szövegdoboz 6"/>
          <p:cNvSpPr txBox="1"/>
          <p:nvPr/>
        </p:nvSpPr>
        <p:spPr>
          <a:xfrm>
            <a:off x="4306957" y="980661"/>
            <a:ext cx="388288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400" dirty="0" smtClean="0"/>
              <a:t>1 </a:t>
            </a:r>
            <a:r>
              <a:rPr lang="hu-HU" sz="2400" dirty="0" err="1" smtClean="0"/>
              <a:t>year</a:t>
            </a:r>
            <a:r>
              <a:rPr lang="hu-HU" sz="2400" dirty="0" smtClean="0"/>
              <a:t> </a:t>
            </a:r>
            <a:r>
              <a:rPr lang="hu-HU" sz="2400" dirty="0" err="1" smtClean="0"/>
              <a:t>lifetime</a:t>
            </a:r>
            <a:r>
              <a:rPr lang="hu-HU" sz="2400" dirty="0" smtClean="0"/>
              <a:t>, 128 bit </a:t>
            </a:r>
            <a:r>
              <a:rPr lang="hu-HU" sz="2400" dirty="0" err="1" smtClean="0"/>
              <a:t>hash</a:t>
            </a:r>
            <a:endParaRPr lang="hu-HU" sz="2400" dirty="0"/>
          </a:p>
        </p:txBody>
      </p:sp>
    </p:spTree>
    <p:extLst>
      <p:ext uri="{BB962C8B-B14F-4D97-AF65-F5344CB8AC3E}">
        <p14:creationId xmlns:p14="http://schemas.microsoft.com/office/powerpoint/2010/main" val="3876298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 smtClean="0"/>
              <a:t>What</a:t>
            </a:r>
            <a:r>
              <a:rPr lang="hu-HU" dirty="0" smtClean="0"/>
              <a:t> is </a:t>
            </a:r>
            <a:r>
              <a:rPr lang="hu-HU" dirty="0" err="1" smtClean="0"/>
              <a:t>broadcasting</a:t>
            </a:r>
            <a:r>
              <a:rPr lang="hu-HU" dirty="0" smtClean="0"/>
              <a:t>?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err="1" smtClean="0"/>
              <a:t>One</a:t>
            </a:r>
            <a:r>
              <a:rPr lang="hu-HU" dirty="0" smtClean="0"/>
              <a:t> </a:t>
            </a:r>
            <a:r>
              <a:rPr lang="hu-HU" dirty="0" err="1"/>
              <a:t>s</a:t>
            </a:r>
            <a:r>
              <a:rPr lang="hu-HU" dirty="0" err="1" smtClean="0"/>
              <a:t>ender</a:t>
            </a:r>
            <a:r>
              <a:rPr lang="hu-HU" dirty="0" smtClean="0"/>
              <a:t> </a:t>
            </a:r>
            <a:r>
              <a:rPr lang="hu-HU" dirty="0" smtClean="0">
                <a:latin typeface="Calibri" panose="020F0502020204030204" pitchFamily="34" charset="0"/>
              </a:rPr>
              <a:t>↔</a:t>
            </a:r>
            <a:r>
              <a:rPr lang="hu-HU" dirty="0" smtClean="0"/>
              <a:t> </a:t>
            </a:r>
            <a:r>
              <a:rPr lang="hu-HU" dirty="0" err="1" smtClean="0"/>
              <a:t>many</a:t>
            </a:r>
            <a:r>
              <a:rPr lang="hu-HU" dirty="0" smtClean="0"/>
              <a:t> </a:t>
            </a:r>
            <a:r>
              <a:rPr lang="hu-HU" dirty="0" err="1" smtClean="0"/>
              <a:t>receiver</a:t>
            </a:r>
            <a:endParaRPr lang="hu-HU" dirty="0" smtClean="0"/>
          </a:p>
          <a:p>
            <a:r>
              <a:rPr lang="hu-HU" dirty="0" err="1" smtClean="0"/>
              <a:t>Sender</a:t>
            </a:r>
            <a:r>
              <a:rPr lang="hu-HU" dirty="0" smtClean="0"/>
              <a:t>: </a:t>
            </a:r>
            <a:r>
              <a:rPr lang="hu-HU" dirty="0" err="1" smtClean="0"/>
              <a:t>Powerfull</a:t>
            </a:r>
            <a:r>
              <a:rPr lang="hu-HU" dirty="0" smtClean="0"/>
              <a:t>, </a:t>
            </a:r>
            <a:endParaRPr lang="hu-HU" dirty="0"/>
          </a:p>
          <a:p>
            <a:pPr marL="0" indent="0">
              <a:buNone/>
            </a:pPr>
            <a:r>
              <a:rPr lang="hu-HU" dirty="0" smtClean="0"/>
              <a:t>                     has </a:t>
            </a:r>
            <a:r>
              <a:rPr lang="hu-HU" dirty="0" err="1" smtClean="0"/>
              <a:t>time</a:t>
            </a:r>
            <a:r>
              <a:rPr lang="hu-HU" dirty="0" smtClean="0"/>
              <a:t> </a:t>
            </a:r>
            <a:r>
              <a:rPr lang="hu-HU" dirty="0" err="1" smtClean="0"/>
              <a:t>for</a:t>
            </a:r>
            <a:r>
              <a:rPr lang="hu-HU" dirty="0" smtClean="0"/>
              <a:t> </a:t>
            </a:r>
            <a:r>
              <a:rPr lang="hu-HU" dirty="0" err="1" smtClean="0"/>
              <a:t>preparation</a:t>
            </a:r>
            <a:endParaRPr lang="hu-HU" dirty="0" smtClean="0"/>
          </a:p>
          <a:p>
            <a:r>
              <a:rPr lang="hu-HU" dirty="0" err="1" smtClean="0"/>
              <a:t>Receivers</a:t>
            </a:r>
            <a:r>
              <a:rPr lang="hu-HU" dirty="0" smtClean="0"/>
              <a:t>: limited </a:t>
            </a:r>
            <a:r>
              <a:rPr lang="hu-HU" dirty="0" err="1" smtClean="0"/>
              <a:t>power</a:t>
            </a:r>
            <a:r>
              <a:rPr lang="hu-HU" dirty="0" smtClean="0"/>
              <a:t>, </a:t>
            </a:r>
          </a:p>
          <a:p>
            <a:pPr marL="0" indent="0">
              <a:buNone/>
            </a:pPr>
            <a:r>
              <a:rPr lang="hu-HU" dirty="0"/>
              <a:t> </a:t>
            </a:r>
            <a:r>
              <a:rPr lang="hu-HU" dirty="0" smtClean="0"/>
              <a:t>                         </a:t>
            </a:r>
            <a:r>
              <a:rPr lang="hu-HU" dirty="0" err="1" smtClean="0"/>
              <a:t>direct</a:t>
            </a:r>
            <a:r>
              <a:rPr lang="hu-HU" dirty="0" smtClean="0"/>
              <a:t> </a:t>
            </a:r>
            <a:r>
              <a:rPr lang="hu-HU" dirty="0" err="1" smtClean="0"/>
              <a:t>action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53631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Storage </a:t>
            </a:r>
            <a:r>
              <a:rPr lang="hu-HU" dirty="0" err="1"/>
              <a:t>capacity</a:t>
            </a:r>
            <a:r>
              <a:rPr lang="hu-HU" dirty="0"/>
              <a:t> 2</a:t>
            </a:r>
          </a:p>
        </p:txBody>
      </p:sp>
      <p:pic>
        <p:nvPicPr>
          <p:cNvPr id="4" name="Tartalom helye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859304" y="2425148"/>
            <a:ext cx="7685191" cy="20938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1172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 smtClean="0"/>
              <a:t>Sharing</a:t>
            </a:r>
            <a:r>
              <a:rPr lang="hu-HU" dirty="0" smtClean="0"/>
              <a:t> </a:t>
            </a:r>
            <a:r>
              <a:rPr lang="hu-HU" dirty="0" err="1" smtClean="0"/>
              <a:t>the</a:t>
            </a:r>
            <a:r>
              <a:rPr lang="hu-HU" dirty="0" smtClean="0"/>
              <a:t> </a:t>
            </a:r>
            <a:r>
              <a:rPr lang="hu-HU" dirty="0" err="1" smtClean="0"/>
              <a:t>public</a:t>
            </a:r>
            <a:r>
              <a:rPr lang="hu-HU" dirty="0" smtClean="0"/>
              <a:t> </a:t>
            </a:r>
            <a:r>
              <a:rPr lang="hu-HU" dirty="0" err="1" smtClean="0"/>
              <a:t>data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 sz="2400" i="1" dirty="0" err="1" smtClean="0"/>
              <a:t>Disclosure</a:t>
            </a:r>
            <a:r>
              <a:rPr lang="hu-HU" sz="2400" i="1" dirty="0" smtClean="0"/>
              <a:t> </a:t>
            </a:r>
            <a:r>
              <a:rPr lang="hu-HU" sz="2400" i="1" dirty="0" err="1" smtClean="0"/>
              <a:t>schedule</a:t>
            </a:r>
            <a:endParaRPr lang="hu-HU" sz="2400" dirty="0" smtClean="0"/>
          </a:p>
          <a:p>
            <a:endParaRPr lang="hu-HU" sz="2400" dirty="0"/>
          </a:p>
          <a:p>
            <a:r>
              <a:rPr lang="hu-HU" sz="2400" dirty="0" err="1" smtClean="0"/>
              <a:t>Includes</a:t>
            </a:r>
            <a:r>
              <a:rPr lang="hu-HU" sz="2400" dirty="0" smtClean="0"/>
              <a:t>:</a:t>
            </a:r>
          </a:p>
          <a:p>
            <a:pPr lvl="1"/>
            <a:r>
              <a:rPr lang="hu-HU" sz="2000" dirty="0" err="1" smtClean="0"/>
              <a:t>Length</a:t>
            </a:r>
            <a:r>
              <a:rPr lang="hu-HU" sz="2000" dirty="0" smtClean="0"/>
              <a:t> of </a:t>
            </a:r>
            <a:r>
              <a:rPr lang="hu-HU" sz="2000" dirty="0" err="1" smtClean="0"/>
              <a:t>the</a:t>
            </a:r>
            <a:r>
              <a:rPr lang="hu-HU" sz="2000" dirty="0" smtClean="0"/>
              <a:t> </a:t>
            </a:r>
            <a:r>
              <a:rPr lang="hu-HU" sz="2000" dirty="0" err="1" smtClean="0"/>
              <a:t>chain</a:t>
            </a:r>
            <a:endParaRPr lang="hu-HU" sz="2000" dirty="0" smtClean="0"/>
          </a:p>
          <a:p>
            <a:pPr lvl="1"/>
            <a:r>
              <a:rPr lang="hu-HU" sz="2000" dirty="0" err="1" smtClean="0"/>
              <a:t>Frequency</a:t>
            </a:r>
            <a:r>
              <a:rPr lang="hu-HU" sz="2000" dirty="0" smtClean="0"/>
              <a:t> of </a:t>
            </a:r>
            <a:r>
              <a:rPr lang="hu-HU" sz="2000" dirty="0" err="1" smtClean="0"/>
              <a:t>the</a:t>
            </a:r>
            <a:r>
              <a:rPr lang="hu-HU" sz="2000" dirty="0" smtClean="0"/>
              <a:t> </a:t>
            </a:r>
            <a:r>
              <a:rPr lang="hu-HU" sz="2000" dirty="0" err="1" smtClean="0"/>
              <a:t>messages</a:t>
            </a:r>
            <a:endParaRPr lang="hu-HU" sz="2000" dirty="0" smtClean="0"/>
          </a:p>
          <a:p>
            <a:pPr lvl="1"/>
            <a:r>
              <a:rPr lang="hu-HU" sz="2000" dirty="0" smtClean="0"/>
              <a:t>Index of </a:t>
            </a:r>
            <a:r>
              <a:rPr lang="hu-HU" sz="2000" dirty="0" err="1" smtClean="0"/>
              <a:t>the</a:t>
            </a:r>
            <a:r>
              <a:rPr lang="hu-HU" sz="2000" dirty="0" smtClean="0"/>
              <a:t> </a:t>
            </a:r>
            <a:r>
              <a:rPr lang="hu-HU" sz="2000" dirty="0" err="1" smtClean="0"/>
              <a:t>interval</a:t>
            </a:r>
            <a:endParaRPr lang="hu-HU" sz="2000" dirty="0" smtClean="0"/>
          </a:p>
          <a:p>
            <a:pPr lvl="1"/>
            <a:r>
              <a:rPr lang="hu-HU" sz="2000" dirty="0" err="1"/>
              <a:t>Length</a:t>
            </a:r>
            <a:r>
              <a:rPr lang="hu-HU" sz="2000" dirty="0"/>
              <a:t> of </a:t>
            </a:r>
            <a:r>
              <a:rPr lang="hu-HU" sz="2000" dirty="0" err="1"/>
              <a:t>retardation</a:t>
            </a:r>
            <a:r>
              <a:rPr lang="hu-HU" sz="2000" dirty="0"/>
              <a:t> </a:t>
            </a:r>
            <a:endParaRPr lang="hu-HU" sz="2000" dirty="0" smtClean="0"/>
          </a:p>
          <a:p>
            <a:pPr lvl="1"/>
            <a:r>
              <a:rPr lang="hu-HU" sz="2000" dirty="0" err="1" smtClean="0"/>
              <a:t>Published</a:t>
            </a:r>
            <a:r>
              <a:rPr lang="hu-HU" sz="2000" dirty="0" smtClean="0"/>
              <a:t> </a:t>
            </a:r>
            <a:r>
              <a:rPr lang="hu-HU" sz="2000" dirty="0" err="1" smtClean="0"/>
              <a:t>key</a:t>
            </a:r>
            <a:endParaRPr lang="hu-HU" sz="2000" dirty="0" smtClean="0"/>
          </a:p>
        </p:txBody>
      </p:sp>
    </p:spTree>
    <p:extLst>
      <p:ext uri="{BB962C8B-B14F-4D97-AF65-F5344CB8AC3E}">
        <p14:creationId xmlns:p14="http://schemas.microsoft.com/office/powerpoint/2010/main" val="3784024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Lekerekített téglalap 8"/>
          <p:cNvSpPr/>
          <p:nvPr/>
        </p:nvSpPr>
        <p:spPr>
          <a:xfrm>
            <a:off x="9709396" y="1272864"/>
            <a:ext cx="1413596" cy="2156136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/>
              <a:t>B</a:t>
            </a:r>
            <a:r>
              <a:rPr lang="hu-HU" dirty="0" err="1" smtClean="0"/>
              <a:t>roadcasting</a:t>
            </a:r>
            <a:endParaRPr lang="hu-HU" dirty="0"/>
          </a:p>
        </p:txBody>
      </p:sp>
      <p:cxnSp>
        <p:nvCxnSpPr>
          <p:cNvPr id="5" name="Egyenes összekötő nyíllal 4"/>
          <p:cNvCxnSpPr/>
          <p:nvPr/>
        </p:nvCxnSpPr>
        <p:spPr>
          <a:xfrm>
            <a:off x="3869268" y="4628285"/>
            <a:ext cx="7315200" cy="2493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Egyenes összekötő 7"/>
          <p:cNvCxnSpPr/>
          <p:nvPr/>
        </p:nvCxnSpPr>
        <p:spPr>
          <a:xfrm flipV="1">
            <a:off x="3939194" y="4538285"/>
            <a:ext cx="0" cy="18000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" name="Egyenes összekötő 19"/>
          <p:cNvCxnSpPr/>
          <p:nvPr/>
        </p:nvCxnSpPr>
        <p:spPr>
          <a:xfrm flipV="1">
            <a:off x="5018694" y="4538285"/>
            <a:ext cx="0" cy="18000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Egyenes összekötő 20"/>
          <p:cNvCxnSpPr/>
          <p:nvPr/>
        </p:nvCxnSpPr>
        <p:spPr>
          <a:xfrm flipV="1">
            <a:off x="6095019" y="4538285"/>
            <a:ext cx="0" cy="18000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Egyenes összekötő 21"/>
          <p:cNvCxnSpPr/>
          <p:nvPr/>
        </p:nvCxnSpPr>
        <p:spPr>
          <a:xfrm flipV="1">
            <a:off x="7177694" y="4538285"/>
            <a:ext cx="0" cy="18000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Egyenes összekötő 22"/>
          <p:cNvCxnSpPr/>
          <p:nvPr/>
        </p:nvCxnSpPr>
        <p:spPr>
          <a:xfrm flipV="1">
            <a:off x="8257194" y="4537420"/>
            <a:ext cx="0" cy="18000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Egyenes összekötő 23"/>
          <p:cNvCxnSpPr/>
          <p:nvPr/>
        </p:nvCxnSpPr>
        <p:spPr>
          <a:xfrm flipV="1">
            <a:off x="9339869" y="4538285"/>
            <a:ext cx="0" cy="18000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" name="Egyenes összekötő 24"/>
          <p:cNvCxnSpPr/>
          <p:nvPr/>
        </p:nvCxnSpPr>
        <p:spPr>
          <a:xfrm flipV="1">
            <a:off x="10416194" y="4537420"/>
            <a:ext cx="0" cy="18000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6" name="Szövegdoboz 25"/>
          <p:cNvSpPr txBox="1"/>
          <p:nvPr/>
        </p:nvSpPr>
        <p:spPr>
          <a:xfrm>
            <a:off x="10940548" y="4653222"/>
            <a:ext cx="50687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400" i="1" dirty="0" err="1" smtClean="0"/>
              <a:t>time</a:t>
            </a:r>
            <a:endParaRPr lang="hu-HU" sz="1400" i="1" dirty="0"/>
          </a:p>
        </p:txBody>
      </p:sp>
      <p:sp>
        <p:nvSpPr>
          <p:cNvPr id="27" name="Lekerekített téglalap 26"/>
          <p:cNvSpPr/>
          <p:nvPr/>
        </p:nvSpPr>
        <p:spPr>
          <a:xfrm>
            <a:off x="4125250" y="4021455"/>
            <a:ext cx="701040" cy="43976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/>
              <a:t>C</a:t>
            </a:r>
            <a:r>
              <a:rPr lang="hu-HU" baseline="-25000" dirty="0" smtClean="0"/>
              <a:t>6</a:t>
            </a:r>
            <a:endParaRPr lang="hu-HU" baseline="-25000" dirty="0"/>
          </a:p>
        </p:txBody>
      </p:sp>
      <p:sp>
        <p:nvSpPr>
          <p:cNvPr id="28" name="Lekerekített téglalap 27"/>
          <p:cNvSpPr/>
          <p:nvPr/>
        </p:nvSpPr>
        <p:spPr>
          <a:xfrm>
            <a:off x="5209512" y="4021454"/>
            <a:ext cx="701040" cy="43976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/>
              <a:t>C</a:t>
            </a:r>
            <a:r>
              <a:rPr lang="hu-HU" baseline="-25000" dirty="0" smtClean="0"/>
              <a:t>7</a:t>
            </a:r>
            <a:endParaRPr lang="hu-HU" baseline="-25000" dirty="0"/>
          </a:p>
        </p:txBody>
      </p:sp>
      <p:sp>
        <p:nvSpPr>
          <p:cNvPr id="29" name="Lekerekített téglalap 28"/>
          <p:cNvSpPr/>
          <p:nvPr/>
        </p:nvSpPr>
        <p:spPr>
          <a:xfrm>
            <a:off x="6299673" y="4021453"/>
            <a:ext cx="701040" cy="43976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/>
              <a:t>C</a:t>
            </a:r>
            <a:r>
              <a:rPr lang="hu-HU" baseline="-25000" dirty="0" smtClean="0"/>
              <a:t>8</a:t>
            </a:r>
            <a:endParaRPr lang="hu-HU" baseline="-25000" dirty="0"/>
          </a:p>
        </p:txBody>
      </p:sp>
      <p:sp>
        <p:nvSpPr>
          <p:cNvPr id="30" name="Lekerekített téglalap 29"/>
          <p:cNvSpPr/>
          <p:nvPr/>
        </p:nvSpPr>
        <p:spPr>
          <a:xfrm>
            <a:off x="7389834" y="4021453"/>
            <a:ext cx="701040" cy="43976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/>
              <a:t>C</a:t>
            </a:r>
            <a:r>
              <a:rPr lang="hu-HU" baseline="-25000" dirty="0" smtClean="0"/>
              <a:t>9</a:t>
            </a:r>
            <a:endParaRPr lang="hu-HU" baseline="-25000" dirty="0"/>
          </a:p>
        </p:txBody>
      </p:sp>
      <p:sp>
        <p:nvSpPr>
          <p:cNvPr id="31" name="Lekerekített téglalap 30"/>
          <p:cNvSpPr/>
          <p:nvPr/>
        </p:nvSpPr>
        <p:spPr>
          <a:xfrm>
            <a:off x="8474096" y="4020068"/>
            <a:ext cx="701040" cy="43976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/>
              <a:t>C</a:t>
            </a:r>
            <a:r>
              <a:rPr lang="hu-HU" baseline="-25000" dirty="0" smtClean="0"/>
              <a:t>10</a:t>
            </a:r>
            <a:endParaRPr lang="hu-HU" baseline="-25000" dirty="0"/>
          </a:p>
        </p:txBody>
      </p:sp>
      <p:sp>
        <p:nvSpPr>
          <p:cNvPr id="32" name="Lekerekített téglalap 31"/>
          <p:cNvSpPr/>
          <p:nvPr/>
        </p:nvSpPr>
        <p:spPr>
          <a:xfrm>
            <a:off x="9558358" y="4020068"/>
            <a:ext cx="701040" cy="43976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/>
              <a:t>C</a:t>
            </a:r>
            <a:r>
              <a:rPr lang="hu-HU" baseline="-25000" dirty="0" smtClean="0"/>
              <a:t>11</a:t>
            </a:r>
            <a:endParaRPr lang="hu-HU" baseline="-25000" dirty="0"/>
          </a:p>
        </p:txBody>
      </p:sp>
      <p:cxnSp>
        <p:nvCxnSpPr>
          <p:cNvPr id="37" name="Görbe összekötő 36"/>
          <p:cNvCxnSpPr>
            <a:stCxn id="32" idx="0"/>
            <a:endCxn id="31" idx="0"/>
          </p:cNvCxnSpPr>
          <p:nvPr/>
        </p:nvCxnSpPr>
        <p:spPr>
          <a:xfrm rot="16200000" flipV="1">
            <a:off x="9366747" y="3477937"/>
            <a:ext cx="12700" cy="1084262"/>
          </a:xfrm>
          <a:prstGeom prst="curvedConnector3">
            <a:avLst>
              <a:gd name="adj1" fmla="val 1800000"/>
            </a:avLst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9" name="Görbe összekötő 38"/>
          <p:cNvCxnSpPr>
            <a:stCxn id="31" idx="0"/>
            <a:endCxn id="30" idx="0"/>
          </p:cNvCxnSpPr>
          <p:nvPr/>
        </p:nvCxnSpPr>
        <p:spPr>
          <a:xfrm rot="16200000" flipH="1" flipV="1">
            <a:off x="8281792" y="3478629"/>
            <a:ext cx="1385" cy="1084262"/>
          </a:xfrm>
          <a:prstGeom prst="curvedConnector3">
            <a:avLst>
              <a:gd name="adj1" fmla="val -16505415"/>
            </a:avLst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1" name="Görbe összekötő 40"/>
          <p:cNvCxnSpPr>
            <a:stCxn id="30" idx="0"/>
            <a:endCxn id="29" idx="0"/>
          </p:cNvCxnSpPr>
          <p:nvPr/>
        </p:nvCxnSpPr>
        <p:spPr>
          <a:xfrm rot="16200000" flipV="1">
            <a:off x="7195274" y="3476372"/>
            <a:ext cx="12700" cy="1090161"/>
          </a:xfrm>
          <a:prstGeom prst="curvedConnector3">
            <a:avLst>
              <a:gd name="adj1" fmla="val 1800000"/>
            </a:avLst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3" name="Görbe összekötő 42"/>
          <p:cNvCxnSpPr>
            <a:stCxn id="29" idx="0"/>
            <a:endCxn id="28" idx="0"/>
          </p:cNvCxnSpPr>
          <p:nvPr/>
        </p:nvCxnSpPr>
        <p:spPr>
          <a:xfrm rot="16200000" flipH="1" flipV="1">
            <a:off x="6105112" y="3476372"/>
            <a:ext cx="1" cy="1090161"/>
          </a:xfrm>
          <a:prstGeom prst="curvedConnector3">
            <a:avLst>
              <a:gd name="adj1" fmla="val -22860000000"/>
            </a:avLst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5" name="Görbe összekötő 44"/>
          <p:cNvCxnSpPr>
            <a:stCxn id="28" idx="0"/>
            <a:endCxn id="27" idx="0"/>
          </p:cNvCxnSpPr>
          <p:nvPr/>
        </p:nvCxnSpPr>
        <p:spPr>
          <a:xfrm rot="16200000" flipH="1" flipV="1">
            <a:off x="5017900" y="3479323"/>
            <a:ext cx="1" cy="1084262"/>
          </a:xfrm>
          <a:prstGeom prst="curvedConnector3">
            <a:avLst>
              <a:gd name="adj1" fmla="val -22860000000"/>
            </a:avLst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8" name="Szövegdoboz 47"/>
          <p:cNvSpPr txBox="1"/>
          <p:nvPr/>
        </p:nvSpPr>
        <p:spPr>
          <a:xfrm>
            <a:off x="3946618" y="4639880"/>
            <a:ext cx="81464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200" dirty="0" smtClean="0"/>
              <a:t>6. </a:t>
            </a:r>
            <a:r>
              <a:rPr lang="hu-HU" sz="1200" dirty="0" err="1" smtClean="0"/>
              <a:t>interval</a:t>
            </a:r>
            <a:endParaRPr lang="hu-HU" sz="1200" dirty="0"/>
          </a:p>
        </p:txBody>
      </p:sp>
      <p:sp>
        <p:nvSpPr>
          <p:cNvPr id="49" name="Szövegdoboz 48"/>
          <p:cNvSpPr txBox="1"/>
          <p:nvPr/>
        </p:nvSpPr>
        <p:spPr>
          <a:xfrm>
            <a:off x="5036716" y="4639408"/>
            <a:ext cx="80021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200" dirty="0"/>
              <a:t>7</a:t>
            </a:r>
            <a:r>
              <a:rPr lang="hu-HU" sz="1200" dirty="0" smtClean="0"/>
              <a:t>. </a:t>
            </a:r>
            <a:r>
              <a:rPr lang="hu-HU" sz="1200" dirty="0" err="1"/>
              <a:t>interval</a:t>
            </a:r>
            <a:endParaRPr lang="hu-HU" sz="1200" dirty="0"/>
          </a:p>
        </p:txBody>
      </p:sp>
      <p:sp>
        <p:nvSpPr>
          <p:cNvPr id="53" name="Szövegdoboz 52"/>
          <p:cNvSpPr txBox="1"/>
          <p:nvPr/>
        </p:nvSpPr>
        <p:spPr>
          <a:xfrm>
            <a:off x="6133818" y="4646404"/>
            <a:ext cx="81304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200" dirty="0" smtClean="0"/>
              <a:t>8. </a:t>
            </a:r>
            <a:r>
              <a:rPr lang="hu-HU" sz="1200" dirty="0" err="1"/>
              <a:t>interval</a:t>
            </a:r>
            <a:endParaRPr lang="hu-HU" sz="1200" dirty="0"/>
          </a:p>
        </p:txBody>
      </p:sp>
      <p:sp>
        <p:nvSpPr>
          <p:cNvPr id="54" name="Szövegdoboz 53"/>
          <p:cNvSpPr txBox="1"/>
          <p:nvPr/>
        </p:nvSpPr>
        <p:spPr>
          <a:xfrm>
            <a:off x="7175413" y="4640752"/>
            <a:ext cx="81464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200" dirty="0" smtClean="0"/>
              <a:t>9. </a:t>
            </a:r>
            <a:r>
              <a:rPr lang="hu-HU" sz="1200" dirty="0" err="1"/>
              <a:t>interval</a:t>
            </a:r>
            <a:endParaRPr lang="hu-HU" sz="1200" dirty="0"/>
          </a:p>
        </p:txBody>
      </p:sp>
      <p:sp>
        <p:nvSpPr>
          <p:cNvPr id="55" name="Szövegdoboz 54"/>
          <p:cNvSpPr txBox="1"/>
          <p:nvPr/>
        </p:nvSpPr>
        <p:spPr>
          <a:xfrm>
            <a:off x="8215558" y="4642095"/>
            <a:ext cx="88197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200" dirty="0" smtClean="0"/>
              <a:t>10. </a:t>
            </a:r>
            <a:r>
              <a:rPr lang="hu-HU" sz="1200" dirty="0" err="1"/>
              <a:t>interval</a:t>
            </a:r>
            <a:endParaRPr lang="hu-HU" sz="1200" dirty="0"/>
          </a:p>
        </p:txBody>
      </p:sp>
      <p:sp>
        <p:nvSpPr>
          <p:cNvPr id="56" name="Szövegdoboz 55"/>
          <p:cNvSpPr txBox="1"/>
          <p:nvPr/>
        </p:nvSpPr>
        <p:spPr>
          <a:xfrm>
            <a:off x="9339344" y="4639880"/>
            <a:ext cx="87235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200" dirty="0" smtClean="0"/>
              <a:t>11. </a:t>
            </a:r>
            <a:r>
              <a:rPr lang="hu-HU" sz="1200" dirty="0" err="1"/>
              <a:t>interval</a:t>
            </a:r>
            <a:endParaRPr lang="hu-HU" sz="1200" dirty="0"/>
          </a:p>
        </p:txBody>
      </p:sp>
      <p:cxnSp>
        <p:nvCxnSpPr>
          <p:cNvPr id="33" name="Egyenes összekötő 32"/>
          <p:cNvCxnSpPr/>
          <p:nvPr/>
        </p:nvCxnSpPr>
        <p:spPr>
          <a:xfrm flipV="1">
            <a:off x="3939194" y="4539801"/>
            <a:ext cx="0" cy="180000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Lekerekített téglalap 6"/>
          <p:cNvSpPr/>
          <p:nvPr/>
        </p:nvSpPr>
        <p:spPr>
          <a:xfrm>
            <a:off x="4826290" y="1311737"/>
            <a:ext cx="1082794" cy="439765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u-HU" dirty="0" err="1" smtClean="0"/>
              <a:t>Message</a:t>
            </a:r>
            <a:endParaRPr lang="hu-HU" dirty="0"/>
          </a:p>
        </p:txBody>
      </p:sp>
      <p:sp>
        <p:nvSpPr>
          <p:cNvPr id="42" name="Lekerekített téglalap 41"/>
          <p:cNvSpPr/>
          <p:nvPr/>
        </p:nvSpPr>
        <p:spPr>
          <a:xfrm>
            <a:off x="6299673" y="1311737"/>
            <a:ext cx="701040" cy="439765"/>
          </a:xfrm>
          <a:prstGeom prst="roundRect">
            <a:avLst/>
          </a:prstGeom>
          <a:solidFill>
            <a:srgbClr val="7030A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/>
              <a:t>MAC</a:t>
            </a:r>
            <a:endParaRPr lang="hu-HU" dirty="0"/>
          </a:p>
        </p:txBody>
      </p:sp>
      <p:sp>
        <p:nvSpPr>
          <p:cNvPr id="60" name="Lekerekített téglalap 59"/>
          <p:cNvSpPr/>
          <p:nvPr/>
        </p:nvSpPr>
        <p:spPr>
          <a:xfrm>
            <a:off x="6299673" y="4020067"/>
            <a:ext cx="701040" cy="43976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/>
              <a:t>C</a:t>
            </a:r>
            <a:r>
              <a:rPr lang="hu-HU" baseline="-25000" dirty="0" smtClean="0"/>
              <a:t>8</a:t>
            </a:r>
            <a:endParaRPr lang="hu-HU" baseline="-25000" dirty="0"/>
          </a:p>
        </p:txBody>
      </p:sp>
      <p:sp>
        <p:nvSpPr>
          <p:cNvPr id="61" name="Lekerekített téglalap 60"/>
          <p:cNvSpPr/>
          <p:nvPr/>
        </p:nvSpPr>
        <p:spPr>
          <a:xfrm>
            <a:off x="4826290" y="1322632"/>
            <a:ext cx="1120222" cy="439765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u-HU" dirty="0" err="1" smtClean="0"/>
              <a:t>Message</a:t>
            </a:r>
            <a:r>
              <a:rPr lang="hu-HU" dirty="0" smtClean="0"/>
              <a:t> </a:t>
            </a:r>
            <a:endParaRPr lang="hu-HU" dirty="0"/>
          </a:p>
        </p:txBody>
      </p:sp>
      <p:sp>
        <p:nvSpPr>
          <p:cNvPr id="62" name="Lekerekített téglalap 61"/>
          <p:cNvSpPr/>
          <p:nvPr/>
        </p:nvSpPr>
        <p:spPr>
          <a:xfrm>
            <a:off x="4125250" y="4020068"/>
            <a:ext cx="701040" cy="43976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/>
              <a:t>C</a:t>
            </a:r>
            <a:r>
              <a:rPr lang="hu-HU" baseline="-25000" dirty="0" smtClean="0"/>
              <a:t>6</a:t>
            </a:r>
            <a:endParaRPr lang="hu-HU" baseline="-25000" dirty="0"/>
          </a:p>
        </p:txBody>
      </p:sp>
    </p:spTree>
    <p:extLst>
      <p:ext uri="{BB962C8B-B14F-4D97-AF65-F5344CB8AC3E}">
        <p14:creationId xmlns:p14="http://schemas.microsoft.com/office/powerpoint/2010/main" val="34328907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125E-6 1.11022E-16 L 0.22239 -0.00023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120" y="-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0833E-6 4.44444E-6 L -2.70833E-6 -0.39468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9745"/>
                                    </p:animMotion>
                                  </p:childTnLst>
                                </p:cTn>
                              </p:par>
                              <p:par>
                                <p:cTn id="23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125E-6 1.48148E-6 L 0.10403 1.48148E-6 " pathEditMode="relative" rAng="0" ptsTypes="AA">
                                      <p:cBhvr>
                                        <p:cTn id="24" dur="2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19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53" presetClass="exit" presetSubtype="32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7" dur="500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9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53" presetClass="exit" presetSubtype="3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2" dur="500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4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500"/>
                            </p:stCondLst>
                            <p:childTnLst>
                              <p:par>
                                <p:cTn id="3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0833E-6 4.44444E-6 L 0.28138 -0.39537 " pathEditMode="fixed" rAng="0" ptsTypes="AA">
                                      <p:cBhvr>
                                        <p:cTn id="45" dur="2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063" y="-1976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375E-6 1.85185E-6 L 0.4129 0.02477 " pathEditMode="relative" rAng="0" ptsTypes="AA">
                                      <p:cBhvr>
                                        <p:cTn id="55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638" y="1227"/>
                                    </p:animMotion>
                                  </p:childTnLst>
                                </p:cTn>
                              </p:par>
                              <p:par>
                                <p:cTn id="56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0833E-6 1.85185E-6 L 0.30886 0.11921 " pathEditMode="relative" rAng="0" ptsTypes="AA">
                                      <p:cBhvr>
                                        <p:cTn id="57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443" y="5949"/>
                                    </p:animMotion>
                                  </p:childTnLst>
                                </p:cTn>
                              </p:par>
                              <p:par>
                                <p:cTn id="58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8138 -0.39537 L 0.48724 -0.17987 " pathEditMode="relative" rAng="0" ptsTypes="AA">
                                      <p:cBhvr>
                                        <p:cTn id="59" dur="2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286" y="1076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" presetClass="exit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3" dur="55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5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54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2" presetClass="exit" presetSubtype="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7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2" presetClass="exit" presetSubtype="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1" dur="500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2" presetClass="exit" presetSubtype="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5" dur="500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9" grpId="1" animBg="1"/>
      <p:bldP spid="7" grpId="0" animBg="1"/>
      <p:bldP spid="7" grpId="1" animBg="1"/>
      <p:bldP spid="7" grpId="2" animBg="1"/>
      <p:bldP spid="42" grpId="0" animBg="1"/>
      <p:bldP spid="42" grpId="1" animBg="1"/>
      <p:bldP spid="42" grpId="2" animBg="1"/>
      <p:bldP spid="60" grpId="0" animBg="1"/>
      <p:bldP spid="60" grpId="1" animBg="1"/>
      <p:bldP spid="61" grpId="0" animBg="1"/>
      <p:bldP spid="61" grpId="1" animBg="1"/>
      <p:bldP spid="61" grpId="2" animBg="1"/>
      <p:bldP spid="62" grpId="0" animBg="1"/>
      <p:bldP spid="62" grpId="1" animBg="1"/>
      <p:bldP spid="62" grpId="2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Csoportba foglalás 5"/>
          <p:cNvGrpSpPr/>
          <p:nvPr/>
        </p:nvGrpSpPr>
        <p:grpSpPr>
          <a:xfrm>
            <a:off x="8629896" y="1199233"/>
            <a:ext cx="1413596" cy="2156136"/>
            <a:chOff x="8666299" y="1192883"/>
            <a:chExt cx="1413596" cy="2156136"/>
          </a:xfrm>
        </p:grpSpPr>
        <p:sp>
          <p:nvSpPr>
            <p:cNvPr id="40" name="Lekerekített téglalap 39"/>
            <p:cNvSpPr/>
            <p:nvPr/>
          </p:nvSpPr>
          <p:spPr>
            <a:xfrm>
              <a:off x="8666299" y="1192883"/>
              <a:ext cx="1413596" cy="2156136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50" name="Lekerekített téglalap 49"/>
            <p:cNvSpPr/>
            <p:nvPr/>
          </p:nvSpPr>
          <p:spPr>
            <a:xfrm>
              <a:off x="9022577" y="2721471"/>
              <a:ext cx="701040" cy="439765"/>
            </a:xfrm>
            <a:prstGeom prst="roundRect">
              <a:avLst/>
            </a:prstGeom>
            <a:solidFill>
              <a:srgbClr val="92D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hu-HU" dirty="0"/>
                <a:t>8</a:t>
              </a:r>
              <a:endParaRPr lang="hu-HU" baseline="-25000" dirty="0"/>
            </a:p>
          </p:txBody>
        </p:sp>
        <p:sp>
          <p:nvSpPr>
            <p:cNvPr id="51" name="Lekerekített téglalap 50"/>
            <p:cNvSpPr/>
            <p:nvPr/>
          </p:nvSpPr>
          <p:spPr>
            <a:xfrm>
              <a:off x="9022577" y="2056323"/>
              <a:ext cx="701040" cy="439765"/>
            </a:xfrm>
            <a:prstGeom prst="roundRect">
              <a:avLst/>
            </a:prstGeom>
            <a:solidFill>
              <a:srgbClr val="7030A0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hu-HU" dirty="0" smtClean="0"/>
                <a:t>MAC</a:t>
              </a:r>
              <a:endParaRPr lang="hu-HU" dirty="0"/>
            </a:p>
          </p:txBody>
        </p:sp>
        <p:sp>
          <p:nvSpPr>
            <p:cNvPr id="52" name="Lekerekített téglalap 51"/>
            <p:cNvSpPr/>
            <p:nvPr/>
          </p:nvSpPr>
          <p:spPr>
            <a:xfrm>
              <a:off x="8917364" y="1380479"/>
              <a:ext cx="911466" cy="439765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hu-HU" dirty="0" smtClean="0"/>
                <a:t>Üzenet</a:t>
              </a:r>
              <a:endParaRPr lang="hu-HU" dirty="0"/>
            </a:p>
          </p:txBody>
        </p:sp>
      </p:grpSp>
      <p:sp>
        <p:nvSpPr>
          <p:cNvPr id="59" name="Lekerekített téglalap 58"/>
          <p:cNvSpPr/>
          <p:nvPr/>
        </p:nvSpPr>
        <p:spPr>
          <a:xfrm>
            <a:off x="8629896" y="1204487"/>
            <a:ext cx="1413596" cy="2156136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grpSp>
        <p:nvGrpSpPr>
          <p:cNvPr id="3" name="Csoportba foglalás 2"/>
          <p:cNvGrpSpPr/>
          <p:nvPr/>
        </p:nvGrpSpPr>
        <p:grpSpPr>
          <a:xfrm>
            <a:off x="3960311" y="1198139"/>
            <a:ext cx="1413596" cy="2156136"/>
            <a:chOff x="9709396" y="1272864"/>
            <a:chExt cx="1413596" cy="2156136"/>
          </a:xfrm>
        </p:grpSpPr>
        <p:sp>
          <p:nvSpPr>
            <p:cNvPr id="9" name="Lekerekített téglalap 8"/>
            <p:cNvSpPr/>
            <p:nvPr/>
          </p:nvSpPr>
          <p:spPr>
            <a:xfrm>
              <a:off x="9709396" y="1272864"/>
              <a:ext cx="1413596" cy="2156136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42" name="Lekerekített téglalap 41"/>
            <p:cNvSpPr/>
            <p:nvPr/>
          </p:nvSpPr>
          <p:spPr>
            <a:xfrm>
              <a:off x="10065674" y="2131049"/>
              <a:ext cx="701040" cy="439765"/>
            </a:xfrm>
            <a:prstGeom prst="roundRect">
              <a:avLst/>
            </a:prstGeom>
            <a:solidFill>
              <a:srgbClr val="7030A0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hu-HU" dirty="0" smtClean="0"/>
                <a:t>MAC</a:t>
              </a:r>
              <a:endParaRPr lang="hu-HU" dirty="0"/>
            </a:p>
          </p:txBody>
        </p:sp>
        <p:sp>
          <p:nvSpPr>
            <p:cNvPr id="61" name="Lekerekített téglalap 60"/>
            <p:cNvSpPr/>
            <p:nvPr/>
          </p:nvSpPr>
          <p:spPr>
            <a:xfrm>
              <a:off x="9844006" y="1455204"/>
              <a:ext cx="1126435" cy="439765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hu-HU" dirty="0" err="1" smtClean="0"/>
                <a:t>Message</a:t>
              </a:r>
              <a:endParaRPr lang="hu-HU" dirty="0"/>
            </a:p>
          </p:txBody>
        </p:sp>
        <p:sp>
          <p:nvSpPr>
            <p:cNvPr id="62" name="Lekerekített téglalap 61"/>
            <p:cNvSpPr/>
            <p:nvPr/>
          </p:nvSpPr>
          <p:spPr>
            <a:xfrm>
              <a:off x="10065674" y="2801452"/>
              <a:ext cx="701040" cy="439765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hu-HU" dirty="0" smtClean="0"/>
                <a:t>C</a:t>
              </a:r>
              <a:r>
                <a:rPr lang="hu-HU" baseline="-25000" dirty="0" smtClean="0"/>
                <a:t>6</a:t>
              </a:r>
              <a:endParaRPr lang="hu-HU" baseline="-25000" dirty="0"/>
            </a:p>
          </p:txBody>
        </p:sp>
      </p:grpSp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 smtClean="0"/>
              <a:t>Receiving</a:t>
            </a:r>
            <a:r>
              <a:rPr lang="hu-HU" dirty="0" smtClean="0"/>
              <a:t> </a:t>
            </a:r>
            <a:r>
              <a:rPr lang="hu-HU" dirty="0" err="1" smtClean="0"/>
              <a:t>messages</a:t>
            </a:r>
            <a:endParaRPr lang="hu-HU" dirty="0"/>
          </a:p>
        </p:txBody>
      </p:sp>
      <p:cxnSp>
        <p:nvCxnSpPr>
          <p:cNvPr id="5" name="Egyenes összekötő nyíllal 4"/>
          <p:cNvCxnSpPr/>
          <p:nvPr/>
        </p:nvCxnSpPr>
        <p:spPr>
          <a:xfrm>
            <a:off x="3869268" y="5297588"/>
            <a:ext cx="7315200" cy="2493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Egyenes összekötő 7"/>
          <p:cNvCxnSpPr/>
          <p:nvPr/>
        </p:nvCxnSpPr>
        <p:spPr>
          <a:xfrm flipV="1">
            <a:off x="3939194" y="5207588"/>
            <a:ext cx="0" cy="18000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" name="Egyenes összekötő 19"/>
          <p:cNvCxnSpPr/>
          <p:nvPr/>
        </p:nvCxnSpPr>
        <p:spPr>
          <a:xfrm flipV="1">
            <a:off x="5018694" y="5207588"/>
            <a:ext cx="0" cy="18000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Egyenes összekötő 20"/>
          <p:cNvCxnSpPr/>
          <p:nvPr/>
        </p:nvCxnSpPr>
        <p:spPr>
          <a:xfrm flipV="1">
            <a:off x="6095019" y="5207588"/>
            <a:ext cx="0" cy="18000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Egyenes összekötő 21"/>
          <p:cNvCxnSpPr/>
          <p:nvPr/>
        </p:nvCxnSpPr>
        <p:spPr>
          <a:xfrm flipV="1">
            <a:off x="7177694" y="5207588"/>
            <a:ext cx="0" cy="18000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Egyenes összekötő 22"/>
          <p:cNvCxnSpPr/>
          <p:nvPr/>
        </p:nvCxnSpPr>
        <p:spPr>
          <a:xfrm flipV="1">
            <a:off x="8257194" y="5206723"/>
            <a:ext cx="0" cy="18000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Egyenes összekötő 23"/>
          <p:cNvCxnSpPr/>
          <p:nvPr/>
        </p:nvCxnSpPr>
        <p:spPr>
          <a:xfrm flipV="1">
            <a:off x="9339869" y="5207588"/>
            <a:ext cx="0" cy="18000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" name="Egyenes összekötő 24"/>
          <p:cNvCxnSpPr/>
          <p:nvPr/>
        </p:nvCxnSpPr>
        <p:spPr>
          <a:xfrm flipV="1">
            <a:off x="10416194" y="5206723"/>
            <a:ext cx="0" cy="18000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6" name="Szövegdoboz 25"/>
          <p:cNvSpPr txBox="1"/>
          <p:nvPr/>
        </p:nvSpPr>
        <p:spPr>
          <a:xfrm>
            <a:off x="10940548" y="5322525"/>
            <a:ext cx="50687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400" i="1" dirty="0" err="1" smtClean="0"/>
              <a:t>time</a:t>
            </a:r>
            <a:endParaRPr lang="hu-HU" sz="1400" i="1" dirty="0"/>
          </a:p>
        </p:txBody>
      </p:sp>
      <p:sp>
        <p:nvSpPr>
          <p:cNvPr id="48" name="Szövegdoboz 47"/>
          <p:cNvSpPr txBox="1"/>
          <p:nvPr/>
        </p:nvSpPr>
        <p:spPr>
          <a:xfrm>
            <a:off x="3946618" y="5309183"/>
            <a:ext cx="81464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200" dirty="0" smtClean="0"/>
              <a:t>6. </a:t>
            </a:r>
            <a:r>
              <a:rPr lang="hu-HU" sz="1200" dirty="0" err="1"/>
              <a:t>interval</a:t>
            </a:r>
            <a:endParaRPr lang="hu-HU" sz="1200" dirty="0"/>
          </a:p>
        </p:txBody>
      </p:sp>
      <p:sp>
        <p:nvSpPr>
          <p:cNvPr id="49" name="Szövegdoboz 48"/>
          <p:cNvSpPr txBox="1"/>
          <p:nvPr/>
        </p:nvSpPr>
        <p:spPr>
          <a:xfrm>
            <a:off x="5036716" y="5308711"/>
            <a:ext cx="80021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200" dirty="0"/>
              <a:t>7</a:t>
            </a:r>
            <a:r>
              <a:rPr lang="hu-HU" sz="1200" dirty="0" smtClean="0"/>
              <a:t>. </a:t>
            </a:r>
            <a:r>
              <a:rPr lang="hu-HU" sz="1200" dirty="0" err="1"/>
              <a:t>interval</a:t>
            </a:r>
            <a:endParaRPr lang="hu-HU" sz="1200" dirty="0"/>
          </a:p>
        </p:txBody>
      </p:sp>
      <p:sp>
        <p:nvSpPr>
          <p:cNvPr id="53" name="Szövegdoboz 52"/>
          <p:cNvSpPr txBox="1"/>
          <p:nvPr/>
        </p:nvSpPr>
        <p:spPr>
          <a:xfrm>
            <a:off x="6133818" y="5315707"/>
            <a:ext cx="81304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200" dirty="0" smtClean="0"/>
              <a:t>8. </a:t>
            </a:r>
            <a:r>
              <a:rPr lang="hu-HU" sz="1200" dirty="0" err="1"/>
              <a:t>interval</a:t>
            </a:r>
            <a:endParaRPr lang="hu-HU" sz="1200" dirty="0"/>
          </a:p>
        </p:txBody>
      </p:sp>
      <p:sp>
        <p:nvSpPr>
          <p:cNvPr id="54" name="Szövegdoboz 53"/>
          <p:cNvSpPr txBox="1"/>
          <p:nvPr/>
        </p:nvSpPr>
        <p:spPr>
          <a:xfrm>
            <a:off x="7175413" y="5310055"/>
            <a:ext cx="81464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200" dirty="0" smtClean="0"/>
              <a:t>9. </a:t>
            </a:r>
            <a:r>
              <a:rPr lang="hu-HU" sz="1200" dirty="0" err="1"/>
              <a:t>interval</a:t>
            </a:r>
            <a:endParaRPr lang="hu-HU" sz="1200" dirty="0"/>
          </a:p>
        </p:txBody>
      </p:sp>
      <p:sp>
        <p:nvSpPr>
          <p:cNvPr id="55" name="Szövegdoboz 54"/>
          <p:cNvSpPr txBox="1"/>
          <p:nvPr/>
        </p:nvSpPr>
        <p:spPr>
          <a:xfrm>
            <a:off x="8215558" y="5311398"/>
            <a:ext cx="88197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200" dirty="0" smtClean="0"/>
              <a:t>10. </a:t>
            </a:r>
            <a:r>
              <a:rPr lang="hu-HU" sz="1200" dirty="0" err="1"/>
              <a:t>interval</a:t>
            </a:r>
            <a:endParaRPr lang="hu-HU" sz="1200" dirty="0"/>
          </a:p>
        </p:txBody>
      </p:sp>
      <p:sp>
        <p:nvSpPr>
          <p:cNvPr id="56" name="Szövegdoboz 55"/>
          <p:cNvSpPr txBox="1"/>
          <p:nvPr/>
        </p:nvSpPr>
        <p:spPr>
          <a:xfrm>
            <a:off x="9339344" y="5309183"/>
            <a:ext cx="87235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200" dirty="0" smtClean="0"/>
              <a:t>11. </a:t>
            </a:r>
            <a:r>
              <a:rPr lang="hu-HU" sz="1200" dirty="0" err="1"/>
              <a:t>interval</a:t>
            </a:r>
            <a:endParaRPr lang="hu-HU" sz="1200" dirty="0"/>
          </a:p>
        </p:txBody>
      </p:sp>
      <p:cxnSp>
        <p:nvCxnSpPr>
          <p:cNvPr id="33" name="Egyenes összekötő 32"/>
          <p:cNvCxnSpPr/>
          <p:nvPr/>
        </p:nvCxnSpPr>
        <p:spPr>
          <a:xfrm flipV="1">
            <a:off x="6649400" y="5207588"/>
            <a:ext cx="0" cy="180000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" name="Téglalap 3"/>
          <p:cNvSpPr/>
          <p:nvPr/>
        </p:nvSpPr>
        <p:spPr>
          <a:xfrm>
            <a:off x="8257194" y="-282804"/>
            <a:ext cx="2159000" cy="81163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 smtClean="0">
              <a:solidFill>
                <a:schemeClr val="tx1"/>
              </a:solidFill>
            </a:endParaRPr>
          </a:p>
          <a:p>
            <a:pPr algn="ctr"/>
            <a:r>
              <a:rPr lang="hu-HU" dirty="0" err="1" smtClean="0">
                <a:solidFill>
                  <a:schemeClr val="tx1"/>
                </a:solidFill>
              </a:rPr>
              <a:t>Buffer</a:t>
            </a:r>
            <a:endParaRPr lang="hu-HU" dirty="0">
              <a:solidFill>
                <a:schemeClr val="tx1"/>
              </a:solidFill>
            </a:endParaRPr>
          </a:p>
        </p:txBody>
      </p:sp>
      <p:sp>
        <p:nvSpPr>
          <p:cNvPr id="63" name="Lekerekített téglalap 62"/>
          <p:cNvSpPr/>
          <p:nvPr/>
        </p:nvSpPr>
        <p:spPr>
          <a:xfrm>
            <a:off x="6649400" y="2724646"/>
            <a:ext cx="701040" cy="439765"/>
          </a:xfrm>
          <a:prstGeom prst="roundRect">
            <a:avLst/>
          </a:prstGeom>
          <a:solidFill>
            <a:srgbClr val="92D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/>
              <a:t>C</a:t>
            </a:r>
            <a:r>
              <a:rPr lang="hu-HU" baseline="-25000" dirty="0" smtClean="0"/>
              <a:t>8</a:t>
            </a:r>
            <a:endParaRPr lang="hu-HU" baseline="-25000" dirty="0"/>
          </a:p>
        </p:txBody>
      </p:sp>
      <p:cxnSp>
        <p:nvCxnSpPr>
          <p:cNvPr id="58" name="Egyenes összekötő 57"/>
          <p:cNvCxnSpPr/>
          <p:nvPr/>
        </p:nvCxnSpPr>
        <p:spPr>
          <a:xfrm flipV="1">
            <a:off x="3939194" y="5206806"/>
            <a:ext cx="0" cy="180000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5" name="Lekerekített téglalap 64"/>
          <p:cNvSpPr/>
          <p:nvPr/>
        </p:nvSpPr>
        <p:spPr>
          <a:xfrm>
            <a:off x="4109817" y="1385606"/>
            <a:ext cx="1166190" cy="42109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u-HU" dirty="0" err="1" smtClean="0"/>
              <a:t>Message</a:t>
            </a:r>
            <a:endParaRPr lang="hu-HU" dirty="0"/>
          </a:p>
        </p:txBody>
      </p:sp>
      <p:sp>
        <p:nvSpPr>
          <p:cNvPr id="64" name="Lekerekített téglalap 63"/>
          <p:cNvSpPr/>
          <p:nvPr/>
        </p:nvSpPr>
        <p:spPr>
          <a:xfrm>
            <a:off x="4316589" y="2062673"/>
            <a:ext cx="701040" cy="439765"/>
          </a:xfrm>
          <a:prstGeom prst="roundRect">
            <a:avLst/>
          </a:prstGeom>
          <a:solidFill>
            <a:srgbClr val="7030A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/>
              <a:t>MAC</a:t>
            </a:r>
            <a:endParaRPr lang="hu-HU" dirty="0"/>
          </a:p>
        </p:txBody>
      </p:sp>
      <p:sp>
        <p:nvSpPr>
          <p:cNvPr id="75" name="Lekerekített téglalap 74"/>
          <p:cNvSpPr/>
          <p:nvPr/>
        </p:nvSpPr>
        <p:spPr>
          <a:xfrm>
            <a:off x="4321720" y="2724646"/>
            <a:ext cx="701040" cy="43976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/>
              <a:t>C</a:t>
            </a:r>
            <a:r>
              <a:rPr lang="hu-HU" baseline="-25000" dirty="0" smtClean="0"/>
              <a:t>6</a:t>
            </a:r>
            <a:endParaRPr lang="hu-HU" baseline="-25000" dirty="0"/>
          </a:p>
        </p:txBody>
      </p:sp>
    </p:spTree>
    <p:extLst>
      <p:ext uri="{BB962C8B-B14F-4D97-AF65-F5344CB8AC3E}">
        <p14:creationId xmlns:p14="http://schemas.microsoft.com/office/powerpoint/2010/main" val="2744474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125E-6 -2.22222E-6 L 0.22239 0.00023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12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125E-6 -2.59259E-6 L -0.01614 0.28703 " pathEditMode="relative" rAng="0" ptsTypes="AA">
                                      <p:cBhvr>
                                        <p:cTn id="28" dur="2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07" y="1430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3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42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1.11111E-6 L 0.38321 0.00046 " pathEditMode="relative" rAng="0" ptsTypes="AA">
                                      <p:cBhvr>
                                        <p:cTn id="45" dur="2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154" y="23"/>
                                    </p:animMotion>
                                  </p:childTnLst>
                                </p:cTn>
                              </p:par>
                              <p:par>
                                <p:cTn id="46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1.11111E-6 L 0.3832 0.00278 " pathEditMode="relative" rAng="0" ptsTypes="AA">
                                      <p:cBhvr>
                                        <p:cTn id="47" dur="2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154" y="139"/>
                                    </p:animMotion>
                                  </p:childTnLst>
                                </p:cTn>
                              </p:par>
                              <p:par>
                                <p:cTn id="48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45833E-6 3.33333E-6 L 0.19193 -0.00023 " pathEditMode="relative" rAng="0" ptsTypes="AA">
                                      <p:cBhvr>
                                        <p:cTn id="49" dur="2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596" y="-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2500"/>
                            </p:stCondLst>
                            <p:childTnLst>
                              <p:par>
                                <p:cTn id="5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xit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4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8" dur="1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" grpId="0" animBg="1"/>
      <p:bldP spid="59" grpId="1" animBg="1"/>
      <p:bldP spid="63" grpId="0" animBg="1"/>
      <p:bldP spid="63" grpId="1" animBg="1"/>
      <p:bldP spid="63" grpId="2" animBg="1"/>
      <p:bldP spid="65" grpId="0" animBg="1"/>
      <p:bldP spid="65" grpId="1" animBg="1"/>
      <p:bldP spid="65" grpId="2" animBg="1"/>
      <p:bldP spid="64" grpId="0" animBg="1"/>
      <p:bldP spid="64" grpId="1" animBg="1"/>
      <p:bldP spid="64" grpId="2" animBg="1"/>
      <p:bldP spid="75" grpId="0" animBg="1"/>
      <p:bldP spid="75" grpId="1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Csoportba foglalás 2"/>
          <p:cNvGrpSpPr/>
          <p:nvPr/>
        </p:nvGrpSpPr>
        <p:grpSpPr>
          <a:xfrm>
            <a:off x="8629896" y="1194960"/>
            <a:ext cx="1413596" cy="2156136"/>
            <a:chOff x="6290968" y="1194960"/>
            <a:chExt cx="1413596" cy="2156136"/>
          </a:xfrm>
        </p:grpSpPr>
        <p:sp>
          <p:nvSpPr>
            <p:cNvPr id="46" name="Lekerekített téglalap 45"/>
            <p:cNvSpPr/>
            <p:nvPr/>
          </p:nvSpPr>
          <p:spPr>
            <a:xfrm>
              <a:off x="6290968" y="1194960"/>
              <a:ext cx="1413596" cy="2156136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47" name="Lekerekített téglalap 46"/>
            <p:cNvSpPr/>
            <p:nvPr/>
          </p:nvSpPr>
          <p:spPr>
            <a:xfrm>
              <a:off x="6647246" y="2053145"/>
              <a:ext cx="701040" cy="439765"/>
            </a:xfrm>
            <a:prstGeom prst="roundRect">
              <a:avLst/>
            </a:prstGeom>
            <a:solidFill>
              <a:srgbClr val="7030A0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hu-HU" dirty="0" smtClean="0"/>
                <a:t>MAC</a:t>
              </a:r>
              <a:endParaRPr lang="hu-HU" dirty="0"/>
            </a:p>
          </p:txBody>
        </p:sp>
        <p:sp>
          <p:nvSpPr>
            <p:cNvPr id="50" name="Lekerekített téglalap 49"/>
            <p:cNvSpPr/>
            <p:nvPr/>
          </p:nvSpPr>
          <p:spPr>
            <a:xfrm>
              <a:off x="6447801" y="1425597"/>
              <a:ext cx="1099930" cy="439765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hu-HU" dirty="0" err="1"/>
                <a:t>Message</a:t>
              </a:r>
              <a:endParaRPr lang="hu-HU" dirty="0"/>
            </a:p>
          </p:txBody>
        </p:sp>
        <p:sp>
          <p:nvSpPr>
            <p:cNvPr id="52" name="Lekerekített téglalap 51"/>
            <p:cNvSpPr/>
            <p:nvPr/>
          </p:nvSpPr>
          <p:spPr>
            <a:xfrm>
              <a:off x="6647246" y="2723548"/>
              <a:ext cx="701040" cy="439765"/>
            </a:xfrm>
            <a:prstGeom prst="roundRect">
              <a:avLst/>
            </a:prstGeom>
            <a:solidFill>
              <a:srgbClr val="92D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hu-HU" dirty="0" smtClean="0"/>
                <a:t>C</a:t>
              </a:r>
              <a:r>
                <a:rPr lang="hu-HU" baseline="-25000" dirty="0" smtClean="0"/>
                <a:t>10</a:t>
              </a:r>
              <a:endParaRPr lang="hu-HU" baseline="-25000" dirty="0"/>
            </a:p>
          </p:txBody>
        </p:sp>
      </p:grpSp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/>
              <a:t>Receiving</a:t>
            </a:r>
            <a:r>
              <a:rPr lang="hu-HU" dirty="0"/>
              <a:t> </a:t>
            </a:r>
            <a:r>
              <a:rPr lang="hu-HU" dirty="0" err="1"/>
              <a:t>messages</a:t>
            </a:r>
            <a:endParaRPr lang="hu-HU" dirty="0"/>
          </a:p>
        </p:txBody>
      </p:sp>
      <p:cxnSp>
        <p:nvCxnSpPr>
          <p:cNvPr id="5" name="Egyenes összekötő nyíllal 4"/>
          <p:cNvCxnSpPr/>
          <p:nvPr/>
        </p:nvCxnSpPr>
        <p:spPr>
          <a:xfrm>
            <a:off x="3869268" y="5297588"/>
            <a:ext cx="7315200" cy="2493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Egyenes összekötő 7"/>
          <p:cNvCxnSpPr/>
          <p:nvPr/>
        </p:nvCxnSpPr>
        <p:spPr>
          <a:xfrm flipV="1">
            <a:off x="3939194" y="5207588"/>
            <a:ext cx="0" cy="18000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" name="Egyenes összekötő 19"/>
          <p:cNvCxnSpPr/>
          <p:nvPr/>
        </p:nvCxnSpPr>
        <p:spPr>
          <a:xfrm flipV="1">
            <a:off x="5018694" y="5207588"/>
            <a:ext cx="0" cy="18000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Egyenes összekötő 20"/>
          <p:cNvCxnSpPr/>
          <p:nvPr/>
        </p:nvCxnSpPr>
        <p:spPr>
          <a:xfrm flipV="1">
            <a:off x="6095019" y="5207588"/>
            <a:ext cx="0" cy="18000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Egyenes összekötő 21"/>
          <p:cNvCxnSpPr/>
          <p:nvPr/>
        </p:nvCxnSpPr>
        <p:spPr>
          <a:xfrm flipV="1">
            <a:off x="7177694" y="5207588"/>
            <a:ext cx="0" cy="18000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Egyenes összekötő 22"/>
          <p:cNvCxnSpPr/>
          <p:nvPr/>
        </p:nvCxnSpPr>
        <p:spPr>
          <a:xfrm flipV="1">
            <a:off x="8257194" y="5206723"/>
            <a:ext cx="0" cy="18000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Egyenes összekötő 23"/>
          <p:cNvCxnSpPr/>
          <p:nvPr/>
        </p:nvCxnSpPr>
        <p:spPr>
          <a:xfrm flipV="1">
            <a:off x="9339869" y="5207588"/>
            <a:ext cx="0" cy="18000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" name="Egyenes összekötő 24"/>
          <p:cNvCxnSpPr/>
          <p:nvPr/>
        </p:nvCxnSpPr>
        <p:spPr>
          <a:xfrm flipV="1">
            <a:off x="10416194" y="5206723"/>
            <a:ext cx="0" cy="18000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6" name="Szövegdoboz 25"/>
          <p:cNvSpPr txBox="1"/>
          <p:nvPr/>
        </p:nvSpPr>
        <p:spPr>
          <a:xfrm>
            <a:off x="10940548" y="5322525"/>
            <a:ext cx="50687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400" i="1" dirty="0" err="1" smtClean="0"/>
              <a:t>time</a:t>
            </a:r>
            <a:endParaRPr lang="hu-HU" sz="1400" i="1" dirty="0"/>
          </a:p>
        </p:txBody>
      </p:sp>
      <p:sp>
        <p:nvSpPr>
          <p:cNvPr id="27" name="Lekerekített téglalap 26"/>
          <p:cNvSpPr/>
          <p:nvPr/>
        </p:nvSpPr>
        <p:spPr>
          <a:xfrm>
            <a:off x="4125250" y="4690758"/>
            <a:ext cx="701040" cy="43976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/>
              <a:t>C</a:t>
            </a:r>
            <a:r>
              <a:rPr lang="hu-HU" baseline="-25000" dirty="0" smtClean="0"/>
              <a:t>6</a:t>
            </a:r>
            <a:endParaRPr lang="hu-HU" baseline="-25000" dirty="0"/>
          </a:p>
        </p:txBody>
      </p:sp>
      <p:sp>
        <p:nvSpPr>
          <p:cNvPr id="28" name="Lekerekített téglalap 27"/>
          <p:cNvSpPr/>
          <p:nvPr/>
        </p:nvSpPr>
        <p:spPr>
          <a:xfrm>
            <a:off x="5209512" y="4690757"/>
            <a:ext cx="701040" cy="43976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/>
              <a:t>C</a:t>
            </a:r>
            <a:r>
              <a:rPr lang="hu-HU" baseline="-25000" dirty="0" smtClean="0"/>
              <a:t>7</a:t>
            </a:r>
            <a:endParaRPr lang="hu-HU" baseline="-25000" dirty="0"/>
          </a:p>
        </p:txBody>
      </p:sp>
      <p:sp>
        <p:nvSpPr>
          <p:cNvPr id="29" name="Lekerekített téglalap 28"/>
          <p:cNvSpPr/>
          <p:nvPr/>
        </p:nvSpPr>
        <p:spPr>
          <a:xfrm>
            <a:off x="6299673" y="4690756"/>
            <a:ext cx="701040" cy="43976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/>
              <a:t>C</a:t>
            </a:r>
            <a:r>
              <a:rPr lang="hu-HU" baseline="-25000" dirty="0" smtClean="0"/>
              <a:t>8</a:t>
            </a:r>
            <a:endParaRPr lang="hu-HU" baseline="-25000" dirty="0"/>
          </a:p>
        </p:txBody>
      </p:sp>
      <p:cxnSp>
        <p:nvCxnSpPr>
          <p:cNvPr id="43" name="Görbe összekötő 42"/>
          <p:cNvCxnSpPr>
            <a:stCxn id="29" idx="0"/>
            <a:endCxn id="28" idx="0"/>
          </p:cNvCxnSpPr>
          <p:nvPr/>
        </p:nvCxnSpPr>
        <p:spPr>
          <a:xfrm rot="16200000" flipH="1" flipV="1">
            <a:off x="6105112" y="4145675"/>
            <a:ext cx="1" cy="1090161"/>
          </a:xfrm>
          <a:prstGeom prst="curvedConnector3">
            <a:avLst>
              <a:gd name="adj1" fmla="val -22860000000"/>
            </a:avLst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5" name="Görbe összekötő 44"/>
          <p:cNvCxnSpPr>
            <a:stCxn id="28" idx="0"/>
            <a:endCxn id="27" idx="0"/>
          </p:cNvCxnSpPr>
          <p:nvPr/>
        </p:nvCxnSpPr>
        <p:spPr>
          <a:xfrm rot="16200000" flipH="1" flipV="1">
            <a:off x="5017900" y="4148626"/>
            <a:ext cx="1" cy="1084262"/>
          </a:xfrm>
          <a:prstGeom prst="curvedConnector3">
            <a:avLst>
              <a:gd name="adj1" fmla="val -22860000000"/>
            </a:avLst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8" name="Szövegdoboz 47"/>
          <p:cNvSpPr txBox="1"/>
          <p:nvPr/>
        </p:nvSpPr>
        <p:spPr>
          <a:xfrm>
            <a:off x="3946618" y="5309183"/>
            <a:ext cx="81464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200" dirty="0" smtClean="0"/>
              <a:t>6. </a:t>
            </a:r>
            <a:r>
              <a:rPr lang="hu-HU" sz="1200" dirty="0" err="1"/>
              <a:t>interval</a:t>
            </a:r>
            <a:endParaRPr lang="hu-HU" sz="1200" dirty="0"/>
          </a:p>
        </p:txBody>
      </p:sp>
      <p:sp>
        <p:nvSpPr>
          <p:cNvPr id="49" name="Szövegdoboz 48"/>
          <p:cNvSpPr txBox="1"/>
          <p:nvPr/>
        </p:nvSpPr>
        <p:spPr>
          <a:xfrm>
            <a:off x="5036716" y="5308711"/>
            <a:ext cx="80021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200" dirty="0"/>
              <a:t>7</a:t>
            </a:r>
            <a:r>
              <a:rPr lang="hu-HU" sz="1200" dirty="0" smtClean="0"/>
              <a:t>. </a:t>
            </a:r>
            <a:r>
              <a:rPr lang="hu-HU" sz="1200" dirty="0" err="1"/>
              <a:t>interval</a:t>
            </a:r>
            <a:endParaRPr lang="hu-HU" sz="1200" dirty="0"/>
          </a:p>
        </p:txBody>
      </p:sp>
      <p:sp>
        <p:nvSpPr>
          <p:cNvPr id="53" name="Szövegdoboz 52"/>
          <p:cNvSpPr txBox="1"/>
          <p:nvPr/>
        </p:nvSpPr>
        <p:spPr>
          <a:xfrm>
            <a:off x="6133818" y="5315707"/>
            <a:ext cx="81304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200" dirty="0" smtClean="0"/>
              <a:t>8. </a:t>
            </a:r>
            <a:r>
              <a:rPr lang="hu-HU" sz="1200" dirty="0" err="1"/>
              <a:t>interval</a:t>
            </a:r>
            <a:endParaRPr lang="hu-HU" sz="1200" dirty="0"/>
          </a:p>
        </p:txBody>
      </p:sp>
      <p:sp>
        <p:nvSpPr>
          <p:cNvPr id="54" name="Szövegdoboz 53"/>
          <p:cNvSpPr txBox="1"/>
          <p:nvPr/>
        </p:nvSpPr>
        <p:spPr>
          <a:xfrm>
            <a:off x="7175413" y="5310055"/>
            <a:ext cx="81464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200" dirty="0" smtClean="0"/>
              <a:t>9. </a:t>
            </a:r>
            <a:r>
              <a:rPr lang="hu-HU" sz="1200" dirty="0" err="1"/>
              <a:t>interval</a:t>
            </a:r>
            <a:endParaRPr lang="hu-HU" sz="1200" dirty="0"/>
          </a:p>
        </p:txBody>
      </p:sp>
      <p:sp>
        <p:nvSpPr>
          <p:cNvPr id="55" name="Szövegdoboz 54"/>
          <p:cNvSpPr txBox="1"/>
          <p:nvPr/>
        </p:nvSpPr>
        <p:spPr>
          <a:xfrm>
            <a:off x="8215558" y="5311398"/>
            <a:ext cx="88197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200" dirty="0" smtClean="0"/>
              <a:t>10. </a:t>
            </a:r>
            <a:r>
              <a:rPr lang="hu-HU" sz="1200" dirty="0" err="1"/>
              <a:t>interval</a:t>
            </a:r>
            <a:endParaRPr lang="hu-HU" sz="1200" dirty="0"/>
          </a:p>
        </p:txBody>
      </p:sp>
      <p:sp>
        <p:nvSpPr>
          <p:cNvPr id="56" name="Szövegdoboz 55"/>
          <p:cNvSpPr txBox="1"/>
          <p:nvPr/>
        </p:nvSpPr>
        <p:spPr>
          <a:xfrm>
            <a:off x="9339344" y="5309183"/>
            <a:ext cx="87235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200" dirty="0" smtClean="0"/>
              <a:t>11. </a:t>
            </a:r>
            <a:r>
              <a:rPr lang="hu-HU" sz="1200" dirty="0" err="1"/>
              <a:t>interval</a:t>
            </a:r>
            <a:endParaRPr lang="hu-HU" sz="1200" dirty="0"/>
          </a:p>
        </p:txBody>
      </p:sp>
      <p:cxnSp>
        <p:nvCxnSpPr>
          <p:cNvPr id="33" name="Egyenes összekötő 32"/>
          <p:cNvCxnSpPr/>
          <p:nvPr/>
        </p:nvCxnSpPr>
        <p:spPr>
          <a:xfrm flipV="1">
            <a:off x="6649400" y="5207588"/>
            <a:ext cx="0" cy="180000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" name="Téglalap 3"/>
          <p:cNvSpPr/>
          <p:nvPr/>
        </p:nvSpPr>
        <p:spPr>
          <a:xfrm>
            <a:off x="8257194" y="-282804"/>
            <a:ext cx="2159000" cy="81163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 smtClean="0">
              <a:solidFill>
                <a:schemeClr val="tx1"/>
              </a:solidFill>
            </a:endParaRPr>
          </a:p>
          <a:p>
            <a:pPr algn="ctr"/>
            <a:r>
              <a:rPr lang="hu-HU" dirty="0" err="1">
                <a:solidFill>
                  <a:schemeClr val="tx1"/>
                </a:solidFill>
              </a:rPr>
              <a:t>B</a:t>
            </a:r>
            <a:r>
              <a:rPr lang="hu-HU" dirty="0" err="1" smtClean="0">
                <a:solidFill>
                  <a:schemeClr val="tx1"/>
                </a:solidFill>
              </a:rPr>
              <a:t>uffer</a:t>
            </a:r>
            <a:endParaRPr lang="hu-HU" dirty="0">
              <a:solidFill>
                <a:schemeClr val="tx1"/>
              </a:solidFill>
            </a:endParaRPr>
          </a:p>
        </p:txBody>
      </p:sp>
      <p:grpSp>
        <p:nvGrpSpPr>
          <p:cNvPr id="34" name="Csoportba foglalás 33"/>
          <p:cNvGrpSpPr/>
          <p:nvPr/>
        </p:nvGrpSpPr>
        <p:grpSpPr>
          <a:xfrm>
            <a:off x="3960311" y="1198139"/>
            <a:ext cx="1413596" cy="2156136"/>
            <a:chOff x="9709396" y="1272864"/>
            <a:chExt cx="1413596" cy="2156136"/>
          </a:xfrm>
        </p:grpSpPr>
        <p:sp>
          <p:nvSpPr>
            <p:cNvPr id="35" name="Lekerekített téglalap 34"/>
            <p:cNvSpPr/>
            <p:nvPr/>
          </p:nvSpPr>
          <p:spPr>
            <a:xfrm>
              <a:off x="9709396" y="1272864"/>
              <a:ext cx="1413596" cy="2156136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36" name="Lekerekített téglalap 35"/>
            <p:cNvSpPr/>
            <p:nvPr/>
          </p:nvSpPr>
          <p:spPr>
            <a:xfrm>
              <a:off x="10065674" y="2131049"/>
              <a:ext cx="701040" cy="439765"/>
            </a:xfrm>
            <a:prstGeom prst="roundRect">
              <a:avLst/>
            </a:prstGeom>
            <a:solidFill>
              <a:srgbClr val="7030A0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hu-HU" dirty="0" smtClean="0"/>
                <a:t>MAC</a:t>
              </a:r>
              <a:endParaRPr lang="hu-HU" dirty="0"/>
            </a:p>
          </p:txBody>
        </p:sp>
        <p:sp>
          <p:nvSpPr>
            <p:cNvPr id="38" name="Lekerekített téglalap 37"/>
            <p:cNvSpPr/>
            <p:nvPr/>
          </p:nvSpPr>
          <p:spPr>
            <a:xfrm>
              <a:off x="9883667" y="1471401"/>
              <a:ext cx="1084262" cy="439765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hu-HU" dirty="0" err="1"/>
                <a:t>Message</a:t>
              </a:r>
              <a:endParaRPr lang="hu-HU" dirty="0"/>
            </a:p>
          </p:txBody>
        </p:sp>
        <p:sp>
          <p:nvSpPr>
            <p:cNvPr id="40" name="Lekerekített téglalap 39"/>
            <p:cNvSpPr/>
            <p:nvPr/>
          </p:nvSpPr>
          <p:spPr>
            <a:xfrm>
              <a:off x="10065674" y="2801452"/>
              <a:ext cx="701040" cy="439765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hu-HU" dirty="0" smtClean="0"/>
                <a:t>C</a:t>
              </a:r>
              <a:r>
                <a:rPr lang="hu-HU" baseline="-25000" dirty="0"/>
                <a:t>8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6706700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0833E-6 -3.7037E-6 L 0.17891 0.00209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945" y="93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8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14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4" dur="5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000"/>
                            </p:stCondLst>
                            <p:childTnLst>
                              <p:par>
                                <p:cTn id="39" presetID="18" presetClass="entr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41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xit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5" dur="1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1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29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Lekerekített téglalap 71"/>
          <p:cNvSpPr/>
          <p:nvPr/>
        </p:nvSpPr>
        <p:spPr>
          <a:xfrm>
            <a:off x="6095019" y="1383648"/>
            <a:ext cx="1144115" cy="439765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u-HU" dirty="0" err="1" smtClean="0"/>
              <a:t>Message</a:t>
            </a:r>
            <a:endParaRPr lang="hu-HU" dirty="0"/>
          </a:p>
        </p:txBody>
      </p:sp>
      <p:grpSp>
        <p:nvGrpSpPr>
          <p:cNvPr id="51" name="Csoportba foglalás 50"/>
          <p:cNvGrpSpPr/>
          <p:nvPr/>
        </p:nvGrpSpPr>
        <p:grpSpPr>
          <a:xfrm>
            <a:off x="8629896" y="1201311"/>
            <a:ext cx="1413596" cy="2156136"/>
            <a:chOff x="6290968" y="1194960"/>
            <a:chExt cx="1413596" cy="2156136"/>
          </a:xfrm>
        </p:grpSpPr>
        <p:sp>
          <p:nvSpPr>
            <p:cNvPr id="57" name="Lekerekített téglalap 56"/>
            <p:cNvSpPr/>
            <p:nvPr/>
          </p:nvSpPr>
          <p:spPr>
            <a:xfrm>
              <a:off x="6290968" y="1194960"/>
              <a:ext cx="1413596" cy="2156136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59" name="Lekerekített téglalap 58"/>
            <p:cNvSpPr/>
            <p:nvPr/>
          </p:nvSpPr>
          <p:spPr>
            <a:xfrm>
              <a:off x="6647246" y="2053145"/>
              <a:ext cx="701040" cy="439765"/>
            </a:xfrm>
            <a:prstGeom prst="roundRect">
              <a:avLst/>
            </a:prstGeom>
            <a:solidFill>
              <a:srgbClr val="7030A0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hu-HU" dirty="0" smtClean="0"/>
                <a:t>MAC</a:t>
              </a:r>
              <a:endParaRPr lang="hu-HU" dirty="0"/>
            </a:p>
          </p:txBody>
        </p:sp>
        <p:sp>
          <p:nvSpPr>
            <p:cNvPr id="60" name="Lekerekített téglalap 59"/>
            <p:cNvSpPr/>
            <p:nvPr/>
          </p:nvSpPr>
          <p:spPr>
            <a:xfrm>
              <a:off x="6490012" y="1377300"/>
              <a:ext cx="1083686" cy="439765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hu-HU" dirty="0" err="1" smtClean="0"/>
                <a:t>Message</a:t>
              </a:r>
              <a:endParaRPr lang="hu-HU" dirty="0"/>
            </a:p>
          </p:txBody>
        </p:sp>
        <p:sp>
          <p:nvSpPr>
            <p:cNvPr id="61" name="Lekerekített téglalap 60"/>
            <p:cNvSpPr/>
            <p:nvPr/>
          </p:nvSpPr>
          <p:spPr>
            <a:xfrm>
              <a:off x="6647246" y="2723548"/>
              <a:ext cx="701040" cy="439765"/>
            </a:xfrm>
            <a:prstGeom prst="roundRect">
              <a:avLst/>
            </a:prstGeom>
            <a:solidFill>
              <a:srgbClr val="92D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hu-HU" dirty="0" smtClean="0"/>
                <a:t>C</a:t>
              </a:r>
              <a:r>
                <a:rPr lang="hu-HU" baseline="-25000" dirty="0" smtClean="0"/>
                <a:t>8</a:t>
              </a:r>
              <a:endParaRPr lang="hu-HU" baseline="-25000" dirty="0"/>
            </a:p>
          </p:txBody>
        </p:sp>
      </p:grpSp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/>
              <a:t>Receiving</a:t>
            </a:r>
            <a:r>
              <a:rPr lang="hu-HU" dirty="0"/>
              <a:t> </a:t>
            </a:r>
            <a:r>
              <a:rPr lang="hu-HU" dirty="0" err="1"/>
              <a:t>messages</a:t>
            </a:r>
            <a:endParaRPr lang="hu-HU" dirty="0"/>
          </a:p>
        </p:txBody>
      </p:sp>
      <p:cxnSp>
        <p:nvCxnSpPr>
          <p:cNvPr id="5" name="Egyenes összekötő nyíllal 4"/>
          <p:cNvCxnSpPr/>
          <p:nvPr/>
        </p:nvCxnSpPr>
        <p:spPr>
          <a:xfrm>
            <a:off x="3869268" y="5297588"/>
            <a:ext cx="7315200" cy="2493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Egyenes összekötő 7"/>
          <p:cNvCxnSpPr/>
          <p:nvPr/>
        </p:nvCxnSpPr>
        <p:spPr>
          <a:xfrm flipV="1">
            <a:off x="3939194" y="5207588"/>
            <a:ext cx="0" cy="18000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" name="Egyenes összekötő 19"/>
          <p:cNvCxnSpPr/>
          <p:nvPr/>
        </p:nvCxnSpPr>
        <p:spPr>
          <a:xfrm flipV="1">
            <a:off x="5018694" y="5207588"/>
            <a:ext cx="0" cy="18000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Egyenes összekötő 20"/>
          <p:cNvCxnSpPr/>
          <p:nvPr/>
        </p:nvCxnSpPr>
        <p:spPr>
          <a:xfrm flipV="1">
            <a:off x="6095019" y="5207588"/>
            <a:ext cx="0" cy="18000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Egyenes összekötő 21"/>
          <p:cNvCxnSpPr/>
          <p:nvPr/>
        </p:nvCxnSpPr>
        <p:spPr>
          <a:xfrm flipV="1">
            <a:off x="7177694" y="5207588"/>
            <a:ext cx="0" cy="18000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Egyenes összekötő 22"/>
          <p:cNvCxnSpPr/>
          <p:nvPr/>
        </p:nvCxnSpPr>
        <p:spPr>
          <a:xfrm flipV="1">
            <a:off x="8257194" y="5206723"/>
            <a:ext cx="0" cy="18000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Egyenes összekötő 23"/>
          <p:cNvCxnSpPr/>
          <p:nvPr/>
        </p:nvCxnSpPr>
        <p:spPr>
          <a:xfrm flipV="1">
            <a:off x="9339869" y="5207588"/>
            <a:ext cx="0" cy="18000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" name="Egyenes összekötő 24"/>
          <p:cNvCxnSpPr/>
          <p:nvPr/>
        </p:nvCxnSpPr>
        <p:spPr>
          <a:xfrm flipV="1">
            <a:off x="10416194" y="5206723"/>
            <a:ext cx="0" cy="18000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6" name="Szövegdoboz 25"/>
          <p:cNvSpPr txBox="1"/>
          <p:nvPr/>
        </p:nvSpPr>
        <p:spPr>
          <a:xfrm>
            <a:off x="10940548" y="5322525"/>
            <a:ext cx="50687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400" i="1" dirty="0" err="1" smtClean="0"/>
              <a:t>time</a:t>
            </a:r>
            <a:endParaRPr lang="hu-HU" sz="1400" i="1" dirty="0"/>
          </a:p>
        </p:txBody>
      </p:sp>
      <p:sp>
        <p:nvSpPr>
          <p:cNvPr id="27" name="Lekerekített téglalap 26"/>
          <p:cNvSpPr/>
          <p:nvPr/>
        </p:nvSpPr>
        <p:spPr>
          <a:xfrm>
            <a:off x="4125250" y="4690758"/>
            <a:ext cx="701040" cy="43976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/>
              <a:t>C</a:t>
            </a:r>
            <a:r>
              <a:rPr lang="hu-HU" baseline="-25000" dirty="0" smtClean="0"/>
              <a:t>6</a:t>
            </a:r>
            <a:endParaRPr lang="hu-HU" baseline="-25000" dirty="0"/>
          </a:p>
        </p:txBody>
      </p:sp>
      <p:sp>
        <p:nvSpPr>
          <p:cNvPr id="28" name="Lekerekített téglalap 27"/>
          <p:cNvSpPr/>
          <p:nvPr/>
        </p:nvSpPr>
        <p:spPr>
          <a:xfrm>
            <a:off x="5209512" y="4690757"/>
            <a:ext cx="701040" cy="43976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/>
              <a:t>C</a:t>
            </a:r>
            <a:r>
              <a:rPr lang="hu-HU" baseline="-25000" dirty="0" smtClean="0"/>
              <a:t>7</a:t>
            </a:r>
            <a:endParaRPr lang="hu-HU" baseline="-25000" dirty="0"/>
          </a:p>
        </p:txBody>
      </p:sp>
      <p:sp>
        <p:nvSpPr>
          <p:cNvPr id="29" name="Lekerekített téglalap 28"/>
          <p:cNvSpPr/>
          <p:nvPr/>
        </p:nvSpPr>
        <p:spPr>
          <a:xfrm>
            <a:off x="6299673" y="4690756"/>
            <a:ext cx="701040" cy="43976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/>
              <a:t>C</a:t>
            </a:r>
            <a:r>
              <a:rPr lang="hu-HU" baseline="-25000" dirty="0" smtClean="0"/>
              <a:t>8</a:t>
            </a:r>
            <a:endParaRPr lang="hu-HU" baseline="-25000" dirty="0"/>
          </a:p>
        </p:txBody>
      </p:sp>
      <p:cxnSp>
        <p:nvCxnSpPr>
          <p:cNvPr id="43" name="Görbe összekötő 42"/>
          <p:cNvCxnSpPr>
            <a:stCxn id="29" idx="0"/>
            <a:endCxn id="28" idx="0"/>
          </p:cNvCxnSpPr>
          <p:nvPr/>
        </p:nvCxnSpPr>
        <p:spPr>
          <a:xfrm rot="16200000" flipH="1" flipV="1">
            <a:off x="6105112" y="4145675"/>
            <a:ext cx="1" cy="1090161"/>
          </a:xfrm>
          <a:prstGeom prst="curvedConnector3">
            <a:avLst>
              <a:gd name="adj1" fmla="val -22860000000"/>
            </a:avLst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5" name="Görbe összekötő 44"/>
          <p:cNvCxnSpPr>
            <a:stCxn id="28" idx="0"/>
            <a:endCxn id="27" idx="0"/>
          </p:cNvCxnSpPr>
          <p:nvPr/>
        </p:nvCxnSpPr>
        <p:spPr>
          <a:xfrm rot="16200000" flipH="1" flipV="1">
            <a:off x="5017900" y="4148626"/>
            <a:ext cx="1" cy="1084262"/>
          </a:xfrm>
          <a:prstGeom prst="curvedConnector3">
            <a:avLst>
              <a:gd name="adj1" fmla="val -22860000000"/>
            </a:avLst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8" name="Szövegdoboz 47"/>
          <p:cNvSpPr txBox="1"/>
          <p:nvPr/>
        </p:nvSpPr>
        <p:spPr>
          <a:xfrm>
            <a:off x="3946618" y="5309183"/>
            <a:ext cx="81464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200" dirty="0" smtClean="0"/>
              <a:t>6. </a:t>
            </a:r>
            <a:r>
              <a:rPr lang="hu-HU" sz="1200" dirty="0" err="1"/>
              <a:t>interval</a:t>
            </a:r>
            <a:endParaRPr lang="hu-HU" sz="1200" dirty="0"/>
          </a:p>
        </p:txBody>
      </p:sp>
      <p:sp>
        <p:nvSpPr>
          <p:cNvPr id="49" name="Szövegdoboz 48"/>
          <p:cNvSpPr txBox="1"/>
          <p:nvPr/>
        </p:nvSpPr>
        <p:spPr>
          <a:xfrm>
            <a:off x="5036716" y="5308711"/>
            <a:ext cx="80021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200" dirty="0"/>
              <a:t>7</a:t>
            </a:r>
            <a:r>
              <a:rPr lang="hu-HU" sz="1200" dirty="0" smtClean="0"/>
              <a:t>. </a:t>
            </a:r>
            <a:r>
              <a:rPr lang="hu-HU" sz="1200" dirty="0" err="1"/>
              <a:t>interval</a:t>
            </a:r>
            <a:endParaRPr lang="hu-HU" sz="1200" dirty="0"/>
          </a:p>
        </p:txBody>
      </p:sp>
      <p:sp>
        <p:nvSpPr>
          <p:cNvPr id="53" name="Szövegdoboz 52"/>
          <p:cNvSpPr txBox="1"/>
          <p:nvPr/>
        </p:nvSpPr>
        <p:spPr>
          <a:xfrm>
            <a:off x="6133818" y="5315707"/>
            <a:ext cx="81304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200" dirty="0" smtClean="0"/>
              <a:t>8. </a:t>
            </a:r>
            <a:r>
              <a:rPr lang="hu-HU" sz="1200" dirty="0" err="1"/>
              <a:t>interval</a:t>
            </a:r>
            <a:endParaRPr lang="hu-HU" sz="1200" dirty="0"/>
          </a:p>
        </p:txBody>
      </p:sp>
      <p:sp>
        <p:nvSpPr>
          <p:cNvPr id="54" name="Szövegdoboz 53"/>
          <p:cNvSpPr txBox="1"/>
          <p:nvPr/>
        </p:nvSpPr>
        <p:spPr>
          <a:xfrm>
            <a:off x="7175413" y="5310055"/>
            <a:ext cx="81464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200" dirty="0" smtClean="0"/>
              <a:t>9. </a:t>
            </a:r>
            <a:r>
              <a:rPr lang="hu-HU" sz="1200" dirty="0" err="1"/>
              <a:t>interval</a:t>
            </a:r>
            <a:endParaRPr lang="hu-HU" sz="1200" dirty="0"/>
          </a:p>
        </p:txBody>
      </p:sp>
      <p:sp>
        <p:nvSpPr>
          <p:cNvPr id="55" name="Szövegdoboz 54"/>
          <p:cNvSpPr txBox="1"/>
          <p:nvPr/>
        </p:nvSpPr>
        <p:spPr>
          <a:xfrm>
            <a:off x="8215558" y="5311398"/>
            <a:ext cx="88197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200" dirty="0" smtClean="0"/>
              <a:t>10. </a:t>
            </a:r>
            <a:r>
              <a:rPr lang="hu-HU" sz="1200" dirty="0" err="1"/>
              <a:t>interval</a:t>
            </a:r>
            <a:endParaRPr lang="hu-HU" sz="1200" dirty="0"/>
          </a:p>
        </p:txBody>
      </p:sp>
      <p:sp>
        <p:nvSpPr>
          <p:cNvPr id="56" name="Szövegdoboz 55"/>
          <p:cNvSpPr txBox="1"/>
          <p:nvPr/>
        </p:nvSpPr>
        <p:spPr>
          <a:xfrm>
            <a:off x="9339344" y="5309183"/>
            <a:ext cx="87235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200" dirty="0" smtClean="0"/>
              <a:t>11. </a:t>
            </a:r>
            <a:r>
              <a:rPr lang="hu-HU" sz="1200" dirty="0" err="1"/>
              <a:t>interval</a:t>
            </a:r>
            <a:endParaRPr lang="hu-HU" sz="1200" dirty="0"/>
          </a:p>
        </p:txBody>
      </p:sp>
      <p:sp>
        <p:nvSpPr>
          <p:cNvPr id="4" name="Téglalap 3"/>
          <p:cNvSpPr/>
          <p:nvPr/>
        </p:nvSpPr>
        <p:spPr>
          <a:xfrm>
            <a:off x="8257194" y="-282804"/>
            <a:ext cx="2159000" cy="81163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 smtClean="0">
              <a:solidFill>
                <a:schemeClr val="tx1"/>
              </a:solidFill>
            </a:endParaRPr>
          </a:p>
          <a:p>
            <a:pPr algn="ctr"/>
            <a:r>
              <a:rPr lang="hu-HU" dirty="0" err="1">
                <a:solidFill>
                  <a:schemeClr val="tx1"/>
                </a:solidFill>
              </a:rPr>
              <a:t>B</a:t>
            </a:r>
            <a:r>
              <a:rPr lang="hu-HU" dirty="0" err="1" smtClean="0">
                <a:solidFill>
                  <a:schemeClr val="tx1"/>
                </a:solidFill>
              </a:rPr>
              <a:t>uffer</a:t>
            </a:r>
            <a:endParaRPr lang="hu-HU" dirty="0">
              <a:solidFill>
                <a:schemeClr val="tx1"/>
              </a:solidFill>
            </a:endParaRPr>
          </a:p>
        </p:txBody>
      </p:sp>
      <p:cxnSp>
        <p:nvCxnSpPr>
          <p:cNvPr id="58" name="Egyenes összekötő 57"/>
          <p:cNvCxnSpPr/>
          <p:nvPr/>
        </p:nvCxnSpPr>
        <p:spPr>
          <a:xfrm flipV="1">
            <a:off x="8834279" y="5221009"/>
            <a:ext cx="0" cy="180000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2" name="Lekerekített téglalap 61"/>
          <p:cNvSpPr/>
          <p:nvPr/>
        </p:nvSpPr>
        <p:spPr>
          <a:xfrm>
            <a:off x="6299672" y="4689371"/>
            <a:ext cx="701040" cy="43976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/>
              <a:t>C</a:t>
            </a:r>
            <a:r>
              <a:rPr lang="hu-HU" baseline="-25000" dirty="0" smtClean="0"/>
              <a:t>8</a:t>
            </a:r>
            <a:endParaRPr lang="hu-HU" baseline="-25000" dirty="0"/>
          </a:p>
        </p:txBody>
      </p:sp>
      <p:sp>
        <p:nvSpPr>
          <p:cNvPr id="68" name="Lekerekített téglalap 67"/>
          <p:cNvSpPr/>
          <p:nvPr/>
        </p:nvSpPr>
        <p:spPr>
          <a:xfrm>
            <a:off x="8813010" y="1383648"/>
            <a:ext cx="1115546" cy="439765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u-HU" dirty="0" err="1"/>
              <a:t>Message</a:t>
            </a:r>
            <a:endParaRPr lang="hu-HU" dirty="0"/>
          </a:p>
        </p:txBody>
      </p:sp>
      <p:sp>
        <p:nvSpPr>
          <p:cNvPr id="69" name="Lekerekített téglalap 68"/>
          <p:cNvSpPr/>
          <p:nvPr/>
        </p:nvSpPr>
        <p:spPr>
          <a:xfrm>
            <a:off x="6307188" y="2729899"/>
            <a:ext cx="701040" cy="43976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/>
              <a:t>C</a:t>
            </a:r>
            <a:r>
              <a:rPr lang="hu-HU" baseline="-25000" dirty="0" smtClean="0"/>
              <a:t>8</a:t>
            </a:r>
            <a:endParaRPr lang="hu-HU" baseline="-25000" dirty="0"/>
          </a:p>
        </p:txBody>
      </p:sp>
      <p:sp>
        <p:nvSpPr>
          <p:cNvPr id="70" name="Lekerekített téglalap 69"/>
          <p:cNvSpPr/>
          <p:nvPr/>
        </p:nvSpPr>
        <p:spPr>
          <a:xfrm>
            <a:off x="6126879" y="1390789"/>
            <a:ext cx="1080393" cy="439765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u-HU" dirty="0" err="1"/>
              <a:t>Message</a:t>
            </a:r>
            <a:endParaRPr lang="hu-HU" dirty="0"/>
          </a:p>
        </p:txBody>
      </p:sp>
      <p:sp>
        <p:nvSpPr>
          <p:cNvPr id="71" name="Lekerekített téglalap 70"/>
          <p:cNvSpPr/>
          <p:nvPr/>
        </p:nvSpPr>
        <p:spPr>
          <a:xfrm>
            <a:off x="6299672" y="2059496"/>
            <a:ext cx="701040" cy="439765"/>
          </a:xfrm>
          <a:prstGeom prst="roundRect">
            <a:avLst/>
          </a:prstGeom>
          <a:solidFill>
            <a:srgbClr val="7030A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/>
              <a:t>MAC</a:t>
            </a:r>
            <a:endParaRPr lang="hu-HU" dirty="0"/>
          </a:p>
        </p:txBody>
      </p:sp>
      <p:pic>
        <p:nvPicPr>
          <p:cNvPr id="10" name="Kép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89800" y="726282"/>
            <a:ext cx="572349" cy="6551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74681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0833E-6 -7.40741E-7 L 0.00104 -0.28565 " pathEditMode="relative" rAng="0" ptsTypes="AA">
                                      <p:cBhvr>
                                        <p:cTn id="15" dur="2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2" y="-14282"/>
                                    </p:animMotion>
                                  </p:childTnLst>
                                </p:cTn>
                              </p:par>
                              <p:par>
                                <p:cTn id="16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08333E-7 3.7037E-6 L -0.21979 -0.00093 " pathEditMode="relative" rAng="0" ptsTypes="AA">
                                      <p:cBhvr>
                                        <p:cTn id="17" dur="2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990" y="-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9167E-6 -2.22222E-6 L 0.00014 0.09861 " pathEditMode="relative" rAng="0" ptsTypes="AA">
                                      <p:cBhvr>
                                        <p:cTn id="32" dur="2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4931"/>
                                    </p:animMotion>
                                  </p:childTnLst>
                                </p:cTn>
                              </p:par>
                              <p:par>
                                <p:cTn id="33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75E-6 -2.59259E-6 L -0.00078 -0.09791 " pathEditMode="relative" rAng="0" ptsTypes="AA">
                                      <p:cBhvr>
                                        <p:cTn id="34" dur="2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9" y="-490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000"/>
                            </p:stCondLst>
                            <p:childTnLst>
                              <p:par>
                                <p:cTn id="36" presetID="53" presetClass="exit" presetSubtype="32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7" dur="500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9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53" presetClass="exit" presetSubtype="3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2" dur="500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4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2500"/>
                            </p:stCondLst>
                            <p:childTnLst>
                              <p:par>
                                <p:cTn id="4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0833E-6 4.07407E-6 L 0.22032 0.00046 " pathEditMode="relative" rAng="0" ptsTypes="AA">
                                      <p:cBhvr>
                                        <p:cTn id="55" dur="2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016" y="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2000"/>
                            </p:stCondLst>
                            <p:childTnLst>
                              <p:par>
                                <p:cTn id="57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8" dur="500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0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3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" presetClass="exit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0" dur="1000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1000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" grpId="0" animBg="1"/>
      <p:bldP spid="72" grpId="1" animBg="1"/>
      <p:bldP spid="62" grpId="0" animBg="1"/>
      <p:bldP spid="62" grpId="1" animBg="1"/>
      <p:bldP spid="68" grpId="0" animBg="1"/>
      <p:bldP spid="68" grpId="1" animBg="1"/>
      <p:bldP spid="68" grpId="2" animBg="1"/>
      <p:bldP spid="69" grpId="0" animBg="1"/>
      <p:bldP spid="69" grpId="1" animBg="1"/>
      <p:bldP spid="69" grpId="2" animBg="1"/>
      <p:bldP spid="70" grpId="0" animBg="1"/>
      <p:bldP spid="70" grpId="1" animBg="1"/>
      <p:bldP spid="70" grpId="2" animBg="1"/>
      <p:bldP spid="71" grpId="0" animBg="1"/>
      <p:bldP spid="71" grpId="1" animBg="1"/>
      <p:bldP spid="71" grpId="2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 smtClean="0"/>
              <a:t>Our</a:t>
            </a:r>
            <a:r>
              <a:rPr lang="hu-HU" dirty="0" smtClean="0"/>
              <a:t> </a:t>
            </a:r>
            <a:r>
              <a:rPr lang="hu-HU" dirty="0" err="1" smtClean="0"/>
              <a:t>results</a:t>
            </a:r>
            <a:r>
              <a:rPr lang="hu-HU" dirty="0" smtClean="0"/>
              <a:t> </a:t>
            </a:r>
            <a:r>
              <a:rPr lang="hu-HU" dirty="0" err="1" smtClean="0"/>
              <a:t>on</a:t>
            </a:r>
            <a:r>
              <a:rPr lang="hu-HU" dirty="0" smtClean="0"/>
              <a:t>  </a:t>
            </a:r>
            <a:r>
              <a:rPr lang="hu-HU" dirty="0" err="1" smtClean="0"/>
              <a:t>the</a:t>
            </a:r>
            <a:r>
              <a:rPr lang="hu-HU" dirty="0" smtClean="0"/>
              <a:t> TESLA </a:t>
            </a:r>
            <a:r>
              <a:rPr lang="hu-HU" dirty="0" err="1" smtClean="0"/>
              <a:t>protocol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 sz="2400" dirty="0" smtClean="0"/>
              <a:t>New </a:t>
            </a:r>
            <a:r>
              <a:rPr lang="hu-HU" sz="2400" dirty="0" err="1" smtClean="0"/>
              <a:t>implementation</a:t>
            </a:r>
            <a:r>
              <a:rPr lang="hu-HU" sz="2400" dirty="0" smtClean="0"/>
              <a:t> </a:t>
            </a:r>
            <a:r>
              <a:rPr lang="hu-HU" sz="2400" dirty="0" err="1" smtClean="0"/>
              <a:t>in</a:t>
            </a:r>
            <a:r>
              <a:rPr lang="hu-HU" sz="2400" dirty="0" smtClean="0"/>
              <a:t> </a:t>
            </a:r>
            <a:r>
              <a:rPr lang="hu-HU" sz="2400" dirty="0" err="1" smtClean="0"/>
              <a:t>the</a:t>
            </a:r>
            <a:r>
              <a:rPr lang="hu-HU" sz="2400" dirty="0" smtClean="0"/>
              <a:t> </a:t>
            </a:r>
            <a:r>
              <a:rPr lang="hu-HU" sz="2400" dirty="0" err="1" smtClean="0"/>
              <a:t>operating</a:t>
            </a:r>
            <a:r>
              <a:rPr lang="hu-HU" sz="2400" dirty="0" smtClean="0"/>
              <a:t> </a:t>
            </a:r>
            <a:r>
              <a:rPr lang="hu-HU" sz="2400" dirty="0" err="1" smtClean="0"/>
              <a:t>system</a:t>
            </a:r>
            <a:r>
              <a:rPr lang="hu-HU" sz="2400" dirty="0" smtClean="0"/>
              <a:t> </a:t>
            </a:r>
            <a:r>
              <a:rPr lang="hu-HU" sz="2400" dirty="0" err="1" smtClean="0"/>
              <a:t>Android</a:t>
            </a:r>
            <a:r>
              <a:rPr lang="hu-HU" sz="2400" dirty="0" smtClean="0"/>
              <a:t> </a:t>
            </a:r>
            <a:r>
              <a:rPr lang="hu-HU" sz="2400" dirty="0" smtClean="0">
                <a:sym typeface="Wingdings" panose="05000000000000000000" pitchFamily="2" charset="2"/>
              </a:rPr>
              <a:t> mobile </a:t>
            </a:r>
            <a:r>
              <a:rPr lang="hu-HU" sz="2400" dirty="0" err="1" smtClean="0">
                <a:sym typeface="Wingdings" panose="05000000000000000000" pitchFamily="2" charset="2"/>
              </a:rPr>
              <a:t>applications</a:t>
            </a:r>
            <a:endParaRPr lang="hu-HU" sz="2400" dirty="0" smtClean="0"/>
          </a:p>
          <a:p>
            <a:pPr marL="0" indent="0">
              <a:buNone/>
            </a:pPr>
            <a:endParaRPr lang="hu-HU" sz="2400" dirty="0" smtClean="0"/>
          </a:p>
          <a:p>
            <a:r>
              <a:rPr lang="hu-HU" sz="2400" dirty="0" err="1" smtClean="0"/>
              <a:t>Careful</a:t>
            </a:r>
            <a:r>
              <a:rPr lang="hu-HU" sz="2400" dirty="0" smtClean="0"/>
              <a:t> </a:t>
            </a:r>
            <a:r>
              <a:rPr lang="hu-HU" sz="2400" dirty="0" err="1" smtClean="0"/>
              <a:t>analyses</a:t>
            </a:r>
            <a:r>
              <a:rPr lang="hu-HU" sz="2400" dirty="0" smtClean="0"/>
              <a:t> of </a:t>
            </a:r>
            <a:r>
              <a:rPr lang="hu-HU" sz="2400" dirty="0" err="1" smtClean="0"/>
              <a:t>the</a:t>
            </a:r>
            <a:r>
              <a:rPr lang="hu-HU" sz="2400" dirty="0" smtClean="0"/>
              <a:t> </a:t>
            </a:r>
            <a:r>
              <a:rPr lang="hu-HU" sz="2400" dirty="0" err="1" smtClean="0"/>
              <a:t>network</a:t>
            </a:r>
            <a:r>
              <a:rPr lang="hu-HU" sz="2400" dirty="0" smtClean="0"/>
              <a:t> </a:t>
            </a:r>
            <a:r>
              <a:rPr lang="hu-HU" sz="2400" dirty="0" err="1" smtClean="0"/>
              <a:t>requirements</a:t>
            </a:r>
            <a:r>
              <a:rPr lang="hu-HU" sz="2400" dirty="0" smtClean="0"/>
              <a:t> </a:t>
            </a:r>
            <a:r>
              <a:rPr lang="hu-HU" sz="2400" dirty="0" smtClean="0">
                <a:sym typeface="Wingdings" panose="05000000000000000000" pitchFamily="2" charset="2"/>
              </a:rPr>
              <a:t> </a:t>
            </a:r>
            <a:r>
              <a:rPr lang="hu-HU" sz="2400" dirty="0" err="1" smtClean="0">
                <a:sym typeface="Wingdings" panose="05000000000000000000" pitchFamily="2" charset="2"/>
              </a:rPr>
              <a:t>s</a:t>
            </a:r>
            <a:r>
              <a:rPr lang="hu-HU" sz="2400" dirty="0" err="1" smtClean="0"/>
              <a:t>uggested</a:t>
            </a:r>
            <a:r>
              <a:rPr lang="hu-HU" sz="2400" dirty="0" smtClean="0"/>
              <a:t> </a:t>
            </a:r>
            <a:r>
              <a:rPr lang="hu-HU" sz="2400" dirty="0" err="1" smtClean="0"/>
              <a:t>network</a:t>
            </a:r>
            <a:r>
              <a:rPr lang="hu-HU" sz="2400" dirty="0" smtClean="0"/>
              <a:t> </a:t>
            </a:r>
            <a:r>
              <a:rPr lang="hu-HU" sz="2400" dirty="0" err="1" smtClean="0"/>
              <a:t>protocol</a:t>
            </a:r>
            <a:r>
              <a:rPr lang="hu-HU" sz="2400" dirty="0" smtClean="0"/>
              <a:t>: UDP</a:t>
            </a:r>
            <a:endParaRPr lang="hu-HU" sz="2400" dirty="0"/>
          </a:p>
          <a:p>
            <a:endParaRPr lang="hu-HU" sz="2400" dirty="0"/>
          </a:p>
        </p:txBody>
      </p:sp>
    </p:spTree>
    <p:extLst>
      <p:ext uri="{BB962C8B-B14F-4D97-AF65-F5344CB8AC3E}">
        <p14:creationId xmlns:p14="http://schemas.microsoft.com/office/powerpoint/2010/main" val="2148858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A mobile </a:t>
            </a:r>
            <a:r>
              <a:rPr lang="hu-HU" dirty="0" err="1" smtClean="0"/>
              <a:t>application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Camera system from Android </a:t>
            </a:r>
            <a:r>
              <a:rPr lang="en-US" sz="2800" dirty="0" smtClean="0"/>
              <a:t>phones</a:t>
            </a:r>
            <a:endParaRPr lang="hu-HU" sz="2800" dirty="0" smtClean="0"/>
          </a:p>
          <a:p>
            <a:endParaRPr lang="hu-HU" sz="2400" dirty="0" smtClean="0"/>
          </a:p>
          <a:p>
            <a:r>
              <a:rPr lang="hu-HU" sz="2400" dirty="0" smtClean="0"/>
              <a:t>Mobile </a:t>
            </a:r>
            <a:r>
              <a:rPr lang="hu-HU" sz="2400" dirty="0" smtClean="0"/>
              <a:t>camera </a:t>
            </a:r>
            <a:r>
              <a:rPr lang="hu-HU" sz="2400" dirty="0" err="1" smtClean="0"/>
              <a:t>system</a:t>
            </a:r>
            <a:r>
              <a:rPr lang="hu-HU" sz="2400" dirty="0" smtClean="0"/>
              <a:t> </a:t>
            </a:r>
            <a:r>
              <a:rPr lang="hu-HU" sz="2400" dirty="0" err="1" smtClean="0"/>
              <a:t>controlled</a:t>
            </a:r>
            <a:r>
              <a:rPr lang="hu-HU" sz="2400" dirty="0" smtClean="0"/>
              <a:t> </a:t>
            </a:r>
            <a:r>
              <a:rPr lang="hu-HU" sz="2400" dirty="0" err="1" smtClean="0"/>
              <a:t>by</a:t>
            </a:r>
            <a:r>
              <a:rPr lang="hu-HU" sz="2400" dirty="0" smtClean="0"/>
              <a:t> a PC </a:t>
            </a:r>
            <a:endParaRPr lang="hu-HU" sz="2400" dirty="0"/>
          </a:p>
          <a:p>
            <a:r>
              <a:rPr lang="hu-HU" sz="2400" dirty="0" smtClean="0"/>
              <a:t>The </a:t>
            </a:r>
            <a:r>
              <a:rPr lang="hu-HU" sz="2400" dirty="0" err="1" smtClean="0"/>
              <a:t>clients</a:t>
            </a:r>
            <a:r>
              <a:rPr lang="hu-HU" sz="2400" dirty="0" smtClean="0"/>
              <a:t> </a:t>
            </a:r>
            <a:r>
              <a:rPr lang="hu-HU" sz="2400" dirty="0" err="1" smtClean="0"/>
              <a:t>are</a:t>
            </a:r>
            <a:r>
              <a:rPr lang="hu-HU" sz="2400" dirty="0" smtClean="0"/>
              <a:t> mobile </a:t>
            </a:r>
            <a:r>
              <a:rPr lang="hu-HU" sz="2400" dirty="0" err="1" smtClean="0"/>
              <a:t>phones</a:t>
            </a:r>
            <a:r>
              <a:rPr lang="hu-HU" sz="2400" dirty="0" smtClean="0"/>
              <a:t> </a:t>
            </a:r>
            <a:r>
              <a:rPr lang="hu-HU" sz="2400" dirty="0" err="1" smtClean="0"/>
              <a:t>with</a:t>
            </a:r>
            <a:r>
              <a:rPr lang="hu-HU" sz="2400" dirty="0" smtClean="0"/>
              <a:t> camera </a:t>
            </a:r>
          </a:p>
          <a:p>
            <a:r>
              <a:rPr lang="hu-HU" sz="2400" dirty="0" err="1" smtClean="0"/>
              <a:t>On</a:t>
            </a:r>
            <a:r>
              <a:rPr lang="hu-HU" sz="2400" dirty="0" smtClean="0"/>
              <a:t> </a:t>
            </a:r>
            <a:r>
              <a:rPr lang="hu-HU" sz="2400" dirty="0" err="1" smtClean="0"/>
              <a:t>the</a:t>
            </a:r>
            <a:r>
              <a:rPr lang="hu-HU" sz="2400" dirty="0" smtClean="0"/>
              <a:t> </a:t>
            </a:r>
            <a:r>
              <a:rPr lang="hu-HU" sz="2400" dirty="0" err="1" smtClean="0"/>
              <a:t>command</a:t>
            </a:r>
            <a:r>
              <a:rPr lang="hu-HU" sz="2400" dirty="0" smtClean="0"/>
              <a:t> of </a:t>
            </a:r>
            <a:r>
              <a:rPr lang="hu-HU" sz="2400" dirty="0" err="1" smtClean="0"/>
              <a:t>the</a:t>
            </a:r>
            <a:r>
              <a:rPr lang="hu-HU" sz="2400" dirty="0" smtClean="0"/>
              <a:t> server </a:t>
            </a:r>
            <a:r>
              <a:rPr lang="hu-HU" sz="2400" dirty="0" err="1" smtClean="0"/>
              <a:t>they</a:t>
            </a:r>
            <a:r>
              <a:rPr lang="hu-HU" sz="2400" dirty="0" smtClean="0"/>
              <a:t> </a:t>
            </a:r>
            <a:r>
              <a:rPr lang="hu-HU" sz="2400" dirty="0" err="1" smtClean="0"/>
              <a:t>take</a:t>
            </a:r>
            <a:r>
              <a:rPr lang="hu-HU" sz="2400" dirty="0" smtClean="0"/>
              <a:t> </a:t>
            </a:r>
            <a:r>
              <a:rPr lang="hu-HU" sz="2400" dirty="0" err="1" smtClean="0"/>
              <a:t>photo</a:t>
            </a:r>
            <a:r>
              <a:rPr lang="hu-HU" sz="2400" dirty="0" smtClean="0"/>
              <a:t> </a:t>
            </a:r>
          </a:p>
          <a:p>
            <a:r>
              <a:rPr lang="hu-HU" sz="2400" dirty="0" smtClean="0"/>
              <a:t>The </a:t>
            </a:r>
            <a:r>
              <a:rPr lang="hu-HU" sz="2400" dirty="0" err="1" smtClean="0"/>
              <a:t>results</a:t>
            </a:r>
            <a:r>
              <a:rPr lang="hu-HU" sz="2400" dirty="0" smtClean="0"/>
              <a:t> (</a:t>
            </a:r>
            <a:r>
              <a:rPr lang="hu-HU" sz="2400" dirty="0" err="1" smtClean="0"/>
              <a:t>photos</a:t>
            </a:r>
            <a:r>
              <a:rPr lang="hu-HU" sz="2400" dirty="0" smtClean="0"/>
              <a:t>) </a:t>
            </a:r>
            <a:r>
              <a:rPr lang="hu-HU" sz="2400" dirty="0" err="1" smtClean="0"/>
              <a:t>can</a:t>
            </a:r>
            <a:r>
              <a:rPr lang="hu-HU" sz="2400" dirty="0" smtClean="0"/>
              <a:t> be </a:t>
            </a:r>
            <a:r>
              <a:rPr lang="hu-HU" sz="2400" dirty="0" err="1" smtClean="0"/>
              <a:t>seen</a:t>
            </a:r>
            <a:r>
              <a:rPr lang="hu-HU" sz="2400" dirty="0" smtClean="0"/>
              <a:t> </a:t>
            </a:r>
            <a:r>
              <a:rPr lang="hu-HU" sz="2400" dirty="0" err="1" smtClean="0"/>
              <a:t>on</a:t>
            </a:r>
            <a:r>
              <a:rPr lang="hu-HU" sz="2400" dirty="0" smtClean="0"/>
              <a:t> a web </a:t>
            </a:r>
            <a:r>
              <a:rPr lang="hu-HU" sz="2400" dirty="0" err="1" smtClean="0"/>
              <a:t>envorinment</a:t>
            </a:r>
            <a:endParaRPr lang="hu-HU" sz="2400" dirty="0" smtClean="0"/>
          </a:p>
          <a:p>
            <a:endParaRPr lang="hu-HU" sz="2400" dirty="0"/>
          </a:p>
          <a:p>
            <a:r>
              <a:rPr lang="hu-HU" sz="2400" dirty="0" err="1" smtClean="0"/>
              <a:t>Security</a:t>
            </a:r>
            <a:r>
              <a:rPr lang="hu-HU" sz="2400" dirty="0" smtClean="0"/>
              <a:t> </a:t>
            </a:r>
            <a:r>
              <a:rPr lang="hu-HU" sz="2400" dirty="0" err="1" smtClean="0"/>
              <a:t>cameras</a:t>
            </a:r>
            <a:endParaRPr lang="hu-HU" sz="2400" dirty="0" smtClean="0"/>
          </a:p>
          <a:p>
            <a:r>
              <a:rPr lang="hu-HU" sz="2400" dirty="0" smtClean="0"/>
              <a:t>Baby </a:t>
            </a:r>
            <a:r>
              <a:rPr lang="hu-HU" sz="2400" dirty="0" err="1" smtClean="0"/>
              <a:t>or</a:t>
            </a:r>
            <a:r>
              <a:rPr lang="hu-HU" sz="2400" dirty="0" smtClean="0"/>
              <a:t> </a:t>
            </a:r>
            <a:r>
              <a:rPr lang="hu-HU" sz="2400" dirty="0" err="1" smtClean="0"/>
              <a:t>pet</a:t>
            </a:r>
            <a:r>
              <a:rPr lang="hu-HU" sz="2400" dirty="0" smtClean="0"/>
              <a:t> </a:t>
            </a:r>
            <a:r>
              <a:rPr lang="hu-HU" sz="2400" dirty="0" err="1" smtClean="0"/>
              <a:t>observer</a:t>
            </a:r>
            <a:r>
              <a:rPr lang="hu-HU" sz="2400" dirty="0" smtClean="0"/>
              <a:t> </a:t>
            </a:r>
            <a:r>
              <a:rPr lang="hu-HU" sz="2400" dirty="0" err="1" smtClean="0"/>
              <a:t>cameras</a:t>
            </a:r>
            <a:endParaRPr lang="hu-HU" sz="2400" dirty="0"/>
          </a:p>
          <a:p>
            <a:r>
              <a:rPr lang="hu-HU" sz="2400" dirty="0" err="1" smtClean="0"/>
              <a:t>Recycling</a:t>
            </a:r>
            <a:r>
              <a:rPr lang="hu-HU" sz="2400" dirty="0" smtClean="0"/>
              <a:t> old mobile </a:t>
            </a:r>
            <a:r>
              <a:rPr lang="hu-HU" sz="2400" dirty="0" err="1" smtClean="0"/>
              <a:t>phones</a:t>
            </a:r>
            <a:r>
              <a:rPr lang="hu-HU" sz="2400" dirty="0" smtClean="0"/>
              <a:t> </a:t>
            </a:r>
            <a:r>
              <a:rPr lang="hu-HU" sz="2400" dirty="0" smtClean="0">
                <a:sym typeface="Wingdings" panose="05000000000000000000" pitchFamily="2" charset="2"/>
              </a:rPr>
              <a:t> </a:t>
            </a:r>
            <a:r>
              <a:rPr lang="hu-HU" sz="2400" dirty="0" err="1" smtClean="0">
                <a:sym typeface="Wingdings" panose="05000000000000000000" pitchFamily="2" charset="2"/>
              </a:rPr>
              <a:t>green</a:t>
            </a:r>
            <a:r>
              <a:rPr lang="hu-HU" sz="2400" dirty="0" smtClean="0">
                <a:sym typeface="Wingdings" panose="05000000000000000000" pitchFamily="2" charset="2"/>
              </a:rPr>
              <a:t> </a:t>
            </a:r>
            <a:r>
              <a:rPr lang="hu-HU" sz="2400" dirty="0" err="1" smtClean="0">
                <a:sym typeface="Wingdings" panose="05000000000000000000" pitchFamily="2" charset="2"/>
              </a:rPr>
              <a:t>informatics</a:t>
            </a:r>
            <a:endParaRPr lang="hu-HU" sz="2400" dirty="0"/>
          </a:p>
        </p:txBody>
      </p:sp>
    </p:spTree>
    <p:extLst>
      <p:ext uri="{BB962C8B-B14F-4D97-AF65-F5344CB8AC3E}">
        <p14:creationId xmlns:p14="http://schemas.microsoft.com/office/powerpoint/2010/main" val="2785650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Video </a:t>
            </a:r>
            <a:r>
              <a:rPr lang="hu-HU" dirty="0" err="1" smtClean="0"/>
              <a:t>presentation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u-HU" dirty="0" smtClean="0"/>
              <a:t>  </a:t>
            </a:r>
            <a:r>
              <a:rPr lang="hu-HU" dirty="0" smtClean="0">
                <a:hlinkClick r:id="rId2"/>
              </a:rPr>
              <a:t>https://youtu.be/H7hZOc2XoQs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4050998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 smtClean="0"/>
              <a:t>Source</a:t>
            </a:r>
            <a:r>
              <a:rPr lang="hu-HU" dirty="0" smtClean="0"/>
              <a:t> </a:t>
            </a:r>
            <a:r>
              <a:rPr lang="hu-HU" dirty="0" err="1" smtClean="0"/>
              <a:t>codes</a:t>
            </a:r>
            <a:endParaRPr lang="hu-HU" dirty="0"/>
          </a:p>
        </p:txBody>
      </p:sp>
      <p:pic>
        <p:nvPicPr>
          <p:cNvPr id="4" name="Tartalom helye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0791" y="2202403"/>
            <a:ext cx="2453193" cy="2453193"/>
          </a:xfrm>
        </p:spPr>
      </p:pic>
      <p:sp>
        <p:nvSpPr>
          <p:cNvPr id="5" name="Szövegdoboz 4"/>
          <p:cNvSpPr txBox="1"/>
          <p:nvPr/>
        </p:nvSpPr>
        <p:spPr>
          <a:xfrm>
            <a:off x="5888611" y="2824263"/>
            <a:ext cx="543450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7200" b="1" dirty="0" smtClean="0"/>
              <a:t>/</a:t>
            </a:r>
            <a:r>
              <a:rPr lang="hu-HU" sz="7200" b="1" dirty="0" err="1" smtClean="0"/>
              <a:t>unideb-tesla</a:t>
            </a:r>
            <a:endParaRPr lang="hu-HU" sz="7200" b="1" dirty="0"/>
          </a:p>
        </p:txBody>
      </p:sp>
    </p:spTree>
    <p:extLst>
      <p:ext uri="{BB962C8B-B14F-4D97-AF65-F5344CB8AC3E}">
        <p14:creationId xmlns:p14="http://schemas.microsoft.com/office/powerpoint/2010/main" val="3193772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The </a:t>
            </a:r>
            <a:r>
              <a:rPr lang="hu-HU" dirty="0" err="1" smtClean="0"/>
              <a:t>Capitoline</a:t>
            </a:r>
            <a:r>
              <a:rPr lang="hu-HU" dirty="0" smtClean="0"/>
              <a:t> </a:t>
            </a:r>
            <a:r>
              <a:rPr lang="hu-HU" dirty="0" err="1" smtClean="0"/>
              <a:t>Geese</a:t>
            </a:r>
            <a:r>
              <a:rPr lang="hu-HU" dirty="0" smtClean="0"/>
              <a:t>. </a:t>
            </a:r>
            <a:br>
              <a:rPr lang="hu-HU" dirty="0" smtClean="0"/>
            </a:br>
            <a:r>
              <a:rPr lang="hu-HU" sz="2800" dirty="0" err="1" smtClean="0"/>
              <a:t>Saved</a:t>
            </a:r>
            <a:r>
              <a:rPr lang="hu-HU" sz="2800" dirty="0" smtClean="0"/>
              <a:t> </a:t>
            </a:r>
            <a:r>
              <a:rPr lang="hu-HU" sz="2800" dirty="0" err="1" smtClean="0"/>
              <a:t>Rome</a:t>
            </a:r>
            <a:r>
              <a:rPr lang="hu-HU" sz="2800" dirty="0" smtClean="0"/>
              <a:t> </a:t>
            </a:r>
            <a:r>
              <a:rPr lang="hu-HU" sz="2800" dirty="0" err="1" smtClean="0"/>
              <a:t>in</a:t>
            </a:r>
            <a:r>
              <a:rPr lang="hu-HU" sz="2800" dirty="0" smtClean="0"/>
              <a:t> 390 BC </a:t>
            </a:r>
            <a:r>
              <a:rPr lang="hu-HU" sz="2800" dirty="0" err="1" smtClean="0"/>
              <a:t>through</a:t>
            </a:r>
            <a:r>
              <a:rPr lang="hu-HU" sz="2800" dirty="0" smtClean="0"/>
              <a:t> </a:t>
            </a:r>
            <a:r>
              <a:rPr lang="hu-HU" sz="2800" dirty="0" err="1" smtClean="0"/>
              <a:t>cackle</a:t>
            </a:r>
            <a:r>
              <a:rPr lang="hu-HU" sz="2800" dirty="0" smtClean="0"/>
              <a:t>, a </a:t>
            </a:r>
            <a:r>
              <a:rPr lang="hu-HU" sz="2800" dirty="0" err="1" smtClean="0"/>
              <a:t>kind</a:t>
            </a:r>
            <a:r>
              <a:rPr lang="hu-HU" sz="2800" dirty="0" smtClean="0"/>
              <a:t> of </a:t>
            </a:r>
            <a:r>
              <a:rPr lang="hu-HU" sz="2800" dirty="0" err="1" smtClean="0"/>
              <a:t>broadcast</a:t>
            </a:r>
            <a:r>
              <a:rPr lang="hu-HU" sz="2800" dirty="0" smtClean="0"/>
              <a:t> „</a:t>
            </a:r>
            <a:r>
              <a:rPr lang="hu-HU" sz="2800" dirty="0" err="1" smtClean="0"/>
              <a:t>message</a:t>
            </a:r>
            <a:r>
              <a:rPr lang="hu-HU" sz="2800" dirty="0" smtClean="0"/>
              <a:t>”.</a:t>
            </a:r>
            <a:endParaRPr lang="hu-HU" sz="2800" dirty="0"/>
          </a:p>
        </p:txBody>
      </p:sp>
      <p:pic>
        <p:nvPicPr>
          <p:cNvPr id="4" name="Tartalom helye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81003" y="863600"/>
            <a:ext cx="2690669" cy="5121275"/>
          </a:xfrm>
        </p:spPr>
      </p:pic>
      <p:sp>
        <p:nvSpPr>
          <p:cNvPr id="5" name="Szövegdoboz 4"/>
          <p:cNvSpPr txBox="1"/>
          <p:nvPr/>
        </p:nvSpPr>
        <p:spPr>
          <a:xfrm>
            <a:off x="4399722" y="6215270"/>
            <a:ext cx="61755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dirty="0" smtClean="0">
                <a:solidFill>
                  <a:srgbClr val="FF0000"/>
                </a:solidFill>
              </a:rPr>
              <a:t>The </a:t>
            </a:r>
            <a:r>
              <a:rPr lang="hu-HU" dirty="0" err="1" smtClean="0">
                <a:solidFill>
                  <a:srgbClr val="FF0000"/>
                </a:solidFill>
              </a:rPr>
              <a:t>message</a:t>
            </a:r>
            <a:r>
              <a:rPr lang="hu-HU" dirty="0" smtClean="0">
                <a:solidFill>
                  <a:srgbClr val="FF0000"/>
                </a:solidFill>
              </a:rPr>
              <a:t> of </a:t>
            </a:r>
            <a:r>
              <a:rPr lang="hu-HU" dirty="0" err="1" smtClean="0">
                <a:solidFill>
                  <a:srgbClr val="FF0000"/>
                </a:solidFill>
              </a:rPr>
              <a:t>geese</a:t>
            </a:r>
            <a:r>
              <a:rPr lang="hu-HU" dirty="0" smtClean="0">
                <a:solidFill>
                  <a:srgbClr val="FF0000"/>
                </a:solidFill>
              </a:rPr>
              <a:t>, </a:t>
            </a:r>
            <a:r>
              <a:rPr lang="hu-HU" dirty="0" err="1" smtClean="0">
                <a:solidFill>
                  <a:srgbClr val="FF0000"/>
                </a:solidFill>
              </a:rPr>
              <a:t>dogs</a:t>
            </a:r>
            <a:r>
              <a:rPr lang="hu-HU" dirty="0" smtClean="0">
                <a:solidFill>
                  <a:srgbClr val="FF0000"/>
                </a:solidFill>
              </a:rPr>
              <a:t>, </a:t>
            </a:r>
            <a:r>
              <a:rPr lang="hu-HU" dirty="0" err="1" smtClean="0">
                <a:solidFill>
                  <a:srgbClr val="FF0000"/>
                </a:solidFill>
              </a:rPr>
              <a:t>etc</a:t>
            </a:r>
            <a:r>
              <a:rPr lang="hu-HU" dirty="0" smtClean="0">
                <a:solidFill>
                  <a:srgbClr val="FF0000"/>
                </a:solidFill>
              </a:rPr>
              <a:t> is </a:t>
            </a:r>
            <a:r>
              <a:rPr lang="hu-HU" dirty="0" err="1" smtClean="0">
                <a:solidFill>
                  <a:srgbClr val="FF0000"/>
                </a:solidFill>
              </a:rPr>
              <a:t>not</a:t>
            </a:r>
            <a:r>
              <a:rPr lang="hu-HU" dirty="0" smtClean="0">
                <a:solidFill>
                  <a:srgbClr val="FF0000"/>
                </a:solidFill>
              </a:rPr>
              <a:t> </a:t>
            </a:r>
            <a:r>
              <a:rPr lang="hu-HU" dirty="0" err="1" smtClean="0">
                <a:solidFill>
                  <a:srgbClr val="FF0000"/>
                </a:solidFill>
              </a:rPr>
              <a:t>always</a:t>
            </a:r>
            <a:r>
              <a:rPr lang="hu-HU" dirty="0" smtClean="0">
                <a:solidFill>
                  <a:srgbClr val="FF0000"/>
                </a:solidFill>
              </a:rPr>
              <a:t> </a:t>
            </a:r>
            <a:r>
              <a:rPr lang="hu-HU" dirty="0" err="1" smtClean="0">
                <a:solidFill>
                  <a:srgbClr val="FF0000"/>
                </a:solidFill>
              </a:rPr>
              <a:t>authentic</a:t>
            </a:r>
            <a:r>
              <a:rPr lang="hu-HU" dirty="0" smtClean="0">
                <a:solidFill>
                  <a:srgbClr val="FF0000"/>
                </a:solidFill>
              </a:rPr>
              <a:t>.</a:t>
            </a:r>
            <a:endParaRPr lang="hu-HU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2384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dirty="0" err="1" smtClean="0"/>
              <a:t>Thank</a:t>
            </a:r>
            <a:r>
              <a:rPr lang="hu-HU" dirty="0" smtClean="0"/>
              <a:t> </a:t>
            </a:r>
            <a:r>
              <a:rPr lang="hu-HU" dirty="0" err="1" smtClean="0"/>
              <a:t>you</a:t>
            </a:r>
            <a:r>
              <a:rPr lang="hu-HU" dirty="0" smtClean="0"/>
              <a:t> </a:t>
            </a:r>
            <a:r>
              <a:rPr lang="hu-HU" dirty="0" err="1" smtClean="0"/>
              <a:t>for</a:t>
            </a:r>
            <a:r>
              <a:rPr lang="hu-HU" dirty="0" smtClean="0"/>
              <a:t> </a:t>
            </a:r>
            <a:r>
              <a:rPr lang="hu-HU" dirty="0" err="1" smtClean="0"/>
              <a:t>your</a:t>
            </a:r>
            <a:r>
              <a:rPr lang="hu-HU" dirty="0" smtClean="0"/>
              <a:t> </a:t>
            </a:r>
            <a:r>
              <a:rPr lang="hu-HU" dirty="0" err="1" smtClean="0"/>
              <a:t>attention</a:t>
            </a:r>
            <a:r>
              <a:rPr lang="hu-HU" dirty="0" smtClean="0"/>
              <a:t>!</a:t>
            </a:r>
            <a:br>
              <a:rPr lang="hu-HU" dirty="0" smtClean="0"/>
            </a:b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959365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 smtClean="0"/>
              <a:t>Authentic</a:t>
            </a:r>
            <a:r>
              <a:rPr lang="hu-HU" dirty="0" smtClean="0"/>
              <a:t> </a:t>
            </a:r>
            <a:r>
              <a:rPr lang="hu-HU" dirty="0" err="1" smtClean="0"/>
              <a:t>broadcasting</a:t>
            </a:r>
            <a:endParaRPr lang="hu-HU" dirty="0"/>
          </a:p>
        </p:txBody>
      </p:sp>
      <p:pic>
        <p:nvPicPr>
          <p:cNvPr id="4" name="Tartalom helye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06581" y="834887"/>
            <a:ext cx="3467843" cy="5221356"/>
          </a:xfrm>
        </p:spPr>
      </p:pic>
      <p:sp>
        <p:nvSpPr>
          <p:cNvPr id="5" name="Szövegdoboz 4"/>
          <p:cNvSpPr txBox="1"/>
          <p:nvPr/>
        </p:nvSpPr>
        <p:spPr>
          <a:xfrm>
            <a:off x="4214191" y="6228522"/>
            <a:ext cx="66790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err="1" smtClean="0"/>
              <a:t>Town</a:t>
            </a:r>
            <a:r>
              <a:rPr lang="hu-HU" dirty="0" smtClean="0"/>
              <a:t> </a:t>
            </a:r>
            <a:r>
              <a:rPr lang="hu-HU" dirty="0" err="1" smtClean="0"/>
              <a:t>crier</a:t>
            </a:r>
            <a:r>
              <a:rPr lang="hu-HU" dirty="0" smtClean="0"/>
              <a:t>, </a:t>
            </a:r>
            <a:r>
              <a:rPr lang="hu-HU" dirty="0" err="1" smtClean="0"/>
              <a:t>Gemeindediener</a:t>
            </a:r>
            <a:r>
              <a:rPr lang="hu-HU" dirty="0" smtClean="0"/>
              <a:t>, </a:t>
            </a:r>
            <a:r>
              <a:rPr lang="hu-HU" dirty="0" err="1" smtClean="0"/>
              <a:t>krzykacz</a:t>
            </a:r>
            <a:r>
              <a:rPr lang="hu-HU" dirty="0" smtClean="0"/>
              <a:t> </a:t>
            </a:r>
            <a:r>
              <a:rPr lang="hu-HU" dirty="0" err="1" smtClean="0"/>
              <a:t>miejski</a:t>
            </a:r>
            <a:r>
              <a:rPr lang="hu-HU" dirty="0" smtClean="0"/>
              <a:t>, kisbíró, </a:t>
            </a:r>
            <a:r>
              <a:rPr lang="hu-HU" dirty="0" err="1" smtClean="0"/>
              <a:t>etc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410039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Modern </a:t>
            </a:r>
            <a:r>
              <a:rPr lang="hu-HU" dirty="0" err="1" smtClean="0"/>
              <a:t>applications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 sz="2200" dirty="0" smtClean="0"/>
              <a:t>(Digital) TV and </a:t>
            </a:r>
            <a:r>
              <a:rPr lang="hu-HU" sz="2200" dirty="0" err="1" smtClean="0"/>
              <a:t>broadcast</a:t>
            </a:r>
            <a:endParaRPr lang="hu-HU" sz="2200" dirty="0" smtClean="0"/>
          </a:p>
          <a:p>
            <a:r>
              <a:rPr lang="hu-HU" sz="2200" dirty="0" err="1" smtClean="0"/>
              <a:t>Sensor</a:t>
            </a:r>
            <a:r>
              <a:rPr lang="hu-HU" sz="2200" dirty="0" smtClean="0"/>
              <a:t> </a:t>
            </a:r>
            <a:r>
              <a:rPr lang="hu-HU" sz="2200" dirty="0" err="1" smtClean="0"/>
              <a:t>networks</a:t>
            </a:r>
            <a:endParaRPr lang="hu-HU" sz="2200" dirty="0" smtClean="0"/>
          </a:p>
          <a:p>
            <a:r>
              <a:rPr lang="hu-HU" sz="2200" dirty="0" err="1" smtClean="0"/>
              <a:t>Spread</a:t>
            </a:r>
            <a:r>
              <a:rPr lang="hu-HU" sz="2200" dirty="0" smtClean="0"/>
              <a:t> of </a:t>
            </a:r>
            <a:r>
              <a:rPr lang="hu-HU" sz="2200" dirty="0" err="1" smtClean="0"/>
              <a:t>data</a:t>
            </a:r>
            <a:r>
              <a:rPr lang="hu-HU" sz="2200" dirty="0" smtClean="0"/>
              <a:t> (</a:t>
            </a:r>
            <a:r>
              <a:rPr lang="hu-HU" sz="2200" dirty="0" err="1" smtClean="0"/>
              <a:t>e.g</a:t>
            </a:r>
            <a:r>
              <a:rPr lang="hu-HU" sz="2200" dirty="0" smtClean="0"/>
              <a:t>. </a:t>
            </a:r>
            <a:r>
              <a:rPr lang="hu-HU" sz="2200" dirty="0" err="1" smtClean="0"/>
              <a:t>share-lists</a:t>
            </a:r>
            <a:r>
              <a:rPr lang="hu-HU" sz="2200" dirty="0"/>
              <a:t>)</a:t>
            </a:r>
            <a:endParaRPr lang="hu-HU" sz="2200" dirty="0" smtClean="0"/>
          </a:p>
          <a:p>
            <a:r>
              <a:rPr lang="hu-HU" sz="2200" dirty="0" err="1" smtClean="0"/>
              <a:t>Smart</a:t>
            </a:r>
            <a:r>
              <a:rPr lang="hu-HU" sz="2200" dirty="0" smtClean="0"/>
              <a:t> city</a:t>
            </a:r>
          </a:p>
          <a:p>
            <a:r>
              <a:rPr lang="hu-HU" sz="2200" dirty="0" err="1" smtClean="0"/>
              <a:t>Autonomous</a:t>
            </a:r>
            <a:r>
              <a:rPr lang="hu-HU" sz="2200" dirty="0" smtClean="0"/>
              <a:t> </a:t>
            </a:r>
            <a:r>
              <a:rPr lang="hu-HU" sz="2200" dirty="0" err="1" smtClean="0"/>
              <a:t>vehicles</a:t>
            </a:r>
            <a:r>
              <a:rPr lang="hu-HU" sz="2200" dirty="0" smtClean="0"/>
              <a:t>,</a:t>
            </a:r>
          </a:p>
          <a:p>
            <a:r>
              <a:rPr lang="hu-HU" sz="2200" dirty="0" err="1" smtClean="0"/>
              <a:t>Satellite</a:t>
            </a:r>
            <a:r>
              <a:rPr lang="hu-HU" sz="2200" dirty="0" smtClean="0"/>
              <a:t> </a:t>
            </a:r>
            <a:r>
              <a:rPr lang="hu-HU" sz="2200" dirty="0" err="1" smtClean="0"/>
              <a:t>position</a:t>
            </a:r>
            <a:r>
              <a:rPr lang="hu-HU" sz="2200" dirty="0" smtClean="0"/>
              <a:t> </a:t>
            </a:r>
            <a:r>
              <a:rPr lang="hu-HU" sz="2200" dirty="0" smtClean="0">
                <a:sym typeface="Wingdings" panose="05000000000000000000" pitchFamily="2" charset="2"/>
              </a:rPr>
              <a:t> GPS</a:t>
            </a:r>
          </a:p>
          <a:p>
            <a:r>
              <a:rPr lang="hu-HU" sz="2200" dirty="0" err="1" smtClean="0">
                <a:sym typeface="Wingdings" panose="05000000000000000000" pitchFamily="2" charset="2"/>
              </a:rPr>
              <a:t>Disaster</a:t>
            </a:r>
            <a:r>
              <a:rPr lang="hu-HU" sz="2200" dirty="0" smtClean="0">
                <a:sym typeface="Wingdings" panose="05000000000000000000" pitchFamily="2" charset="2"/>
              </a:rPr>
              <a:t> </a:t>
            </a:r>
            <a:r>
              <a:rPr lang="hu-HU" sz="2200" dirty="0" err="1" smtClean="0">
                <a:sym typeface="Wingdings" panose="05000000000000000000" pitchFamily="2" charset="2"/>
              </a:rPr>
              <a:t>recovery</a:t>
            </a:r>
            <a:endParaRPr lang="hu-HU" sz="2200" dirty="0" smtClean="0"/>
          </a:p>
          <a:p>
            <a:r>
              <a:rPr lang="hu-HU" sz="2200" dirty="0" err="1" smtClean="0"/>
              <a:t>Defense</a:t>
            </a:r>
            <a:endParaRPr lang="hu-HU" sz="2200" dirty="0" smtClean="0"/>
          </a:p>
          <a:p>
            <a:pPr lvl="1"/>
            <a:endParaRPr lang="hu-HU" sz="2400" dirty="0" smtClean="0"/>
          </a:p>
        </p:txBody>
      </p:sp>
    </p:spTree>
    <p:extLst>
      <p:ext uri="{BB962C8B-B14F-4D97-AF65-F5344CB8AC3E}">
        <p14:creationId xmlns:p14="http://schemas.microsoft.com/office/powerpoint/2010/main" val="1694114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sz="3200" dirty="0" err="1" smtClean="0"/>
              <a:t>Secure</a:t>
            </a:r>
            <a:r>
              <a:rPr lang="hu-HU" sz="3200" dirty="0" smtClean="0"/>
              <a:t> </a:t>
            </a:r>
            <a:r>
              <a:rPr lang="hu-HU" sz="3200" dirty="0" err="1" smtClean="0"/>
              <a:t>broadcast</a:t>
            </a:r>
            <a:r>
              <a:rPr lang="hu-HU" sz="3200" dirty="0" smtClean="0"/>
              <a:t> </a:t>
            </a:r>
            <a:r>
              <a:rPr lang="hu-HU" sz="3200" dirty="0" err="1" smtClean="0"/>
              <a:t>communication</a:t>
            </a:r>
            <a:endParaRPr lang="hu-HU" sz="32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 sz="2400" dirty="0" err="1" smtClean="0"/>
              <a:t>Authentication</a:t>
            </a:r>
            <a:r>
              <a:rPr lang="hu-HU" sz="2400" dirty="0" smtClean="0"/>
              <a:t> of</a:t>
            </a:r>
            <a:endParaRPr lang="hu-HU" sz="2400" dirty="0"/>
          </a:p>
          <a:p>
            <a:pPr lvl="1"/>
            <a:r>
              <a:rPr lang="hu-HU" sz="2000" dirty="0" err="1" smtClean="0"/>
              <a:t>sender</a:t>
            </a:r>
            <a:endParaRPr lang="hu-HU" sz="2000" dirty="0"/>
          </a:p>
          <a:p>
            <a:pPr lvl="1"/>
            <a:r>
              <a:rPr lang="hu-HU" sz="2000" dirty="0" err="1" smtClean="0"/>
              <a:t>content</a:t>
            </a:r>
            <a:endParaRPr lang="hu-HU" sz="2000" dirty="0"/>
          </a:p>
          <a:p>
            <a:r>
              <a:rPr lang="hu-HU" sz="2400" dirty="0" err="1" smtClean="0"/>
              <a:t>Challenges</a:t>
            </a:r>
            <a:r>
              <a:rPr lang="hu-HU" sz="2400" dirty="0" smtClean="0"/>
              <a:t> (A. </a:t>
            </a:r>
            <a:r>
              <a:rPr lang="hu-HU" sz="2400" dirty="0" err="1" smtClean="0"/>
              <a:t>Perrig</a:t>
            </a:r>
            <a:r>
              <a:rPr lang="hu-HU" sz="2400" dirty="0" smtClean="0"/>
              <a:t>, 2001)</a:t>
            </a:r>
          </a:p>
          <a:p>
            <a:pPr lvl="1"/>
            <a:r>
              <a:rPr lang="hu-HU" sz="2000" dirty="0" smtClean="0"/>
              <a:t>Effi</a:t>
            </a:r>
            <a:r>
              <a:rPr lang="en-US" sz="2000" dirty="0" err="1" smtClean="0"/>
              <a:t>cient</a:t>
            </a:r>
            <a:r>
              <a:rPr lang="en-US" sz="2000" dirty="0" smtClean="0"/>
              <a:t> </a:t>
            </a:r>
            <a:r>
              <a:rPr lang="en-US" sz="2000" dirty="0"/>
              <a:t>generation and </a:t>
            </a:r>
            <a:r>
              <a:rPr lang="en-US" sz="2000" dirty="0" err="1" smtClean="0"/>
              <a:t>ver</a:t>
            </a:r>
            <a:r>
              <a:rPr lang="hu-HU" sz="2000" dirty="0" smtClean="0"/>
              <a:t>ifi</a:t>
            </a:r>
            <a:r>
              <a:rPr lang="en-US" sz="2000" dirty="0" smtClean="0"/>
              <a:t>cation</a:t>
            </a:r>
            <a:endParaRPr lang="hu-HU" sz="2000" dirty="0" smtClean="0"/>
          </a:p>
          <a:p>
            <a:pPr lvl="1"/>
            <a:r>
              <a:rPr lang="hu-HU" sz="2000" dirty="0" err="1"/>
              <a:t>Real-time</a:t>
            </a:r>
            <a:r>
              <a:rPr lang="hu-HU" sz="2000" dirty="0"/>
              <a:t>/instant </a:t>
            </a:r>
            <a:r>
              <a:rPr lang="hu-HU" sz="2000" dirty="0" err="1" smtClean="0"/>
              <a:t>authentication</a:t>
            </a:r>
            <a:endParaRPr lang="hu-HU" sz="2000" dirty="0" smtClean="0"/>
          </a:p>
          <a:p>
            <a:pPr lvl="1"/>
            <a:r>
              <a:rPr lang="hu-HU" sz="2000" dirty="0" err="1"/>
              <a:t>Individual</a:t>
            </a:r>
            <a:r>
              <a:rPr lang="hu-HU" sz="2000" dirty="0"/>
              <a:t> </a:t>
            </a:r>
            <a:r>
              <a:rPr lang="hu-HU" sz="2000" dirty="0" err="1"/>
              <a:t>message</a:t>
            </a:r>
            <a:r>
              <a:rPr lang="hu-HU" sz="2000" dirty="0"/>
              <a:t> </a:t>
            </a:r>
            <a:r>
              <a:rPr lang="hu-HU" sz="2000" dirty="0" err="1" smtClean="0"/>
              <a:t>authentication</a:t>
            </a:r>
            <a:endParaRPr lang="hu-HU" sz="2000" dirty="0" smtClean="0"/>
          </a:p>
          <a:p>
            <a:pPr lvl="1"/>
            <a:r>
              <a:rPr lang="hu-HU" sz="2000" dirty="0" err="1"/>
              <a:t>Robustness</a:t>
            </a:r>
            <a:r>
              <a:rPr lang="hu-HU" sz="2000" dirty="0"/>
              <a:t> </a:t>
            </a:r>
            <a:r>
              <a:rPr lang="hu-HU" sz="2000" dirty="0" err="1"/>
              <a:t>to</a:t>
            </a:r>
            <a:r>
              <a:rPr lang="hu-HU" sz="2000" dirty="0"/>
              <a:t> </a:t>
            </a:r>
            <a:r>
              <a:rPr lang="hu-HU" sz="2000" dirty="0" err="1"/>
              <a:t>packet</a:t>
            </a:r>
            <a:r>
              <a:rPr lang="hu-HU" sz="2000" dirty="0"/>
              <a:t> </a:t>
            </a:r>
            <a:r>
              <a:rPr lang="hu-HU" sz="2000" dirty="0" err="1" smtClean="0"/>
              <a:t>loss</a:t>
            </a:r>
            <a:endParaRPr lang="hu-HU" sz="2000" dirty="0" smtClean="0"/>
          </a:p>
          <a:p>
            <a:pPr lvl="1"/>
            <a:r>
              <a:rPr lang="hu-HU" sz="2000" dirty="0" err="1" smtClean="0"/>
              <a:t>Scalability</a:t>
            </a:r>
            <a:endParaRPr lang="hu-HU" sz="2000" dirty="0" smtClean="0"/>
          </a:p>
          <a:p>
            <a:pPr lvl="1"/>
            <a:r>
              <a:rPr lang="en-US" sz="2000" dirty="0"/>
              <a:t>Small size of authentication information</a:t>
            </a:r>
            <a:r>
              <a:rPr lang="en-US" sz="2000" dirty="0" smtClean="0"/>
              <a:t>.</a:t>
            </a:r>
            <a:r>
              <a:rPr lang="hu-HU" sz="2000" dirty="0"/>
              <a:t> (</a:t>
            </a:r>
            <a:r>
              <a:rPr lang="hu-HU" sz="2000" dirty="0" err="1"/>
              <a:t>low</a:t>
            </a:r>
            <a:r>
              <a:rPr lang="hu-HU" sz="2000" dirty="0"/>
              <a:t> </a:t>
            </a:r>
            <a:r>
              <a:rPr lang="hu-HU" sz="2000" dirty="0" err="1"/>
              <a:t>communication</a:t>
            </a:r>
            <a:r>
              <a:rPr lang="hu-HU" sz="2000" dirty="0"/>
              <a:t> </a:t>
            </a:r>
            <a:r>
              <a:rPr lang="hu-HU" sz="2000" dirty="0" err="1" smtClean="0"/>
              <a:t>overhead</a:t>
            </a:r>
            <a:r>
              <a:rPr lang="hu-HU" sz="2000" dirty="0" smtClean="0"/>
              <a:t>)</a:t>
            </a:r>
            <a:endParaRPr lang="hu-HU" sz="2000" dirty="0"/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2974081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 smtClean="0"/>
              <a:t>Solutions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sz="2400" dirty="0" err="1" smtClean="0"/>
              <a:t>Usual</a:t>
            </a:r>
            <a:r>
              <a:rPr lang="hu-HU" sz="2400" dirty="0" smtClean="0"/>
              <a:t>: </a:t>
            </a:r>
            <a:r>
              <a:rPr lang="hu-HU" sz="2400" dirty="0" err="1" smtClean="0"/>
              <a:t>digital</a:t>
            </a:r>
            <a:r>
              <a:rPr lang="hu-HU" sz="2400" dirty="0" smtClean="0"/>
              <a:t> </a:t>
            </a:r>
            <a:r>
              <a:rPr lang="hu-HU" sz="2400" dirty="0" err="1" smtClean="0"/>
              <a:t>signature</a:t>
            </a:r>
            <a:r>
              <a:rPr lang="hu-HU" sz="2400" dirty="0" smtClean="0"/>
              <a:t> </a:t>
            </a:r>
            <a:r>
              <a:rPr lang="hu-HU" sz="2400" dirty="0" err="1" smtClean="0"/>
              <a:t>with</a:t>
            </a:r>
            <a:r>
              <a:rPr lang="hu-HU" sz="2400" dirty="0" smtClean="0"/>
              <a:t> </a:t>
            </a:r>
            <a:r>
              <a:rPr lang="hu-HU" sz="2400" dirty="0" err="1" smtClean="0"/>
              <a:t>asymmetric</a:t>
            </a:r>
            <a:r>
              <a:rPr lang="hu-HU" sz="2400" dirty="0" smtClean="0"/>
              <a:t> </a:t>
            </a:r>
            <a:r>
              <a:rPr lang="hu-HU" sz="2400" dirty="0" err="1" smtClean="0"/>
              <a:t>cryptography</a:t>
            </a:r>
            <a:endParaRPr lang="hu-HU" sz="2400" dirty="0" smtClean="0"/>
          </a:p>
          <a:p>
            <a:pPr lvl="1"/>
            <a:r>
              <a:rPr lang="hu-HU" sz="2000" dirty="0" err="1" smtClean="0"/>
              <a:t>Security</a:t>
            </a:r>
            <a:r>
              <a:rPr lang="hu-HU" sz="2000" dirty="0" smtClean="0"/>
              <a:t> </a:t>
            </a:r>
            <a:r>
              <a:rPr lang="hu-HU" sz="2000" dirty="0" err="1" smtClean="0"/>
              <a:t>widely</a:t>
            </a:r>
            <a:r>
              <a:rPr lang="hu-HU" sz="2000" dirty="0" smtClean="0"/>
              <a:t> </a:t>
            </a:r>
            <a:r>
              <a:rPr lang="hu-HU" sz="2000" dirty="0" err="1" smtClean="0"/>
              <a:t>accepted</a:t>
            </a:r>
            <a:r>
              <a:rPr lang="hu-HU" sz="2000" dirty="0" smtClean="0"/>
              <a:t>, </a:t>
            </a:r>
            <a:r>
              <a:rPr lang="hu-HU" sz="2000" dirty="0" err="1" smtClean="0"/>
              <a:t>but</a:t>
            </a:r>
            <a:endParaRPr lang="hu-HU" sz="2000" dirty="0" smtClean="0"/>
          </a:p>
          <a:p>
            <a:pPr lvl="1"/>
            <a:r>
              <a:rPr lang="hu-HU" sz="2000" dirty="0" err="1" smtClean="0"/>
              <a:t>Complicated</a:t>
            </a:r>
            <a:r>
              <a:rPr lang="hu-HU" sz="2000" dirty="0" smtClean="0"/>
              <a:t> </a:t>
            </a:r>
            <a:r>
              <a:rPr lang="hu-HU" sz="2000" dirty="0" err="1" smtClean="0"/>
              <a:t>computation</a:t>
            </a:r>
            <a:r>
              <a:rPr lang="hu-HU" sz="2000" dirty="0" smtClean="0"/>
              <a:t> (</a:t>
            </a:r>
            <a:r>
              <a:rPr lang="hu-HU" sz="2000" dirty="0" err="1" smtClean="0"/>
              <a:t>receiver</a:t>
            </a:r>
            <a:r>
              <a:rPr lang="hu-HU" sz="2000" dirty="0" smtClean="0"/>
              <a:t> </a:t>
            </a:r>
            <a:r>
              <a:rPr lang="hu-HU" sz="2000" dirty="0" err="1" smtClean="0"/>
              <a:t>side</a:t>
            </a:r>
            <a:r>
              <a:rPr lang="hu-HU" sz="2000" dirty="0" smtClean="0"/>
              <a:t> </a:t>
            </a:r>
            <a:r>
              <a:rPr lang="hu-HU" sz="2000" dirty="0" err="1" smtClean="0"/>
              <a:t>too</a:t>
            </a:r>
            <a:r>
              <a:rPr lang="hu-HU" sz="2000" dirty="0" smtClean="0"/>
              <a:t>!)</a:t>
            </a:r>
          </a:p>
          <a:p>
            <a:pPr lvl="1"/>
            <a:r>
              <a:rPr lang="hu-HU" sz="2000" dirty="0"/>
              <a:t>T</a:t>
            </a:r>
            <a:r>
              <a:rPr lang="hu-HU" sz="2000" dirty="0" smtClean="0"/>
              <a:t>he </a:t>
            </a:r>
            <a:r>
              <a:rPr lang="hu-HU" sz="2000" dirty="0" err="1" smtClean="0"/>
              <a:t>authentication</a:t>
            </a:r>
            <a:r>
              <a:rPr lang="hu-HU" sz="2000" dirty="0" smtClean="0"/>
              <a:t> </a:t>
            </a:r>
            <a:r>
              <a:rPr lang="hu-HU" sz="2000" dirty="0" err="1" smtClean="0"/>
              <a:t>information</a:t>
            </a:r>
            <a:r>
              <a:rPr lang="hu-HU" sz="2000" dirty="0" smtClean="0"/>
              <a:t> is </a:t>
            </a:r>
            <a:r>
              <a:rPr lang="hu-HU" sz="2000" dirty="0" err="1" smtClean="0"/>
              <a:t>large</a:t>
            </a:r>
            <a:endParaRPr lang="hu-HU" sz="2000" dirty="0" smtClean="0"/>
          </a:p>
          <a:p>
            <a:pPr lvl="1"/>
            <a:endParaRPr lang="hu-HU" sz="2000" dirty="0"/>
          </a:p>
          <a:p>
            <a:r>
              <a:rPr lang="hu-HU" sz="2200" dirty="0" err="1" smtClean="0"/>
              <a:t>Need</a:t>
            </a:r>
            <a:r>
              <a:rPr lang="hu-HU" sz="2200" dirty="0" smtClean="0"/>
              <a:t>: </a:t>
            </a:r>
            <a:r>
              <a:rPr lang="hu-HU" sz="2200" dirty="0" err="1" smtClean="0"/>
              <a:t>electronic</a:t>
            </a:r>
            <a:r>
              <a:rPr lang="hu-HU" sz="2200" dirty="0" smtClean="0"/>
              <a:t> </a:t>
            </a:r>
            <a:r>
              <a:rPr lang="hu-HU" sz="2200" dirty="0" err="1" smtClean="0"/>
              <a:t>signature</a:t>
            </a:r>
            <a:r>
              <a:rPr lang="hu-HU" sz="2200" dirty="0" smtClean="0"/>
              <a:t> </a:t>
            </a:r>
            <a:r>
              <a:rPr lang="hu-HU" sz="2200" dirty="0" err="1" smtClean="0"/>
              <a:t>with</a:t>
            </a:r>
            <a:r>
              <a:rPr lang="hu-HU" sz="2200" dirty="0" smtClean="0"/>
              <a:t> </a:t>
            </a:r>
            <a:r>
              <a:rPr lang="hu-HU" sz="2200" dirty="0" err="1" smtClean="0"/>
              <a:t>symmetric</a:t>
            </a:r>
            <a:r>
              <a:rPr lang="hu-HU" sz="2200" dirty="0" smtClean="0"/>
              <a:t> </a:t>
            </a:r>
            <a:r>
              <a:rPr lang="hu-HU" sz="2200" dirty="0" err="1" smtClean="0"/>
              <a:t>cryptography</a:t>
            </a:r>
            <a:endParaRPr lang="hu-HU" sz="2200" dirty="0" smtClean="0"/>
          </a:p>
          <a:p>
            <a:r>
              <a:rPr lang="hu-HU" sz="2200" dirty="0" err="1" smtClean="0"/>
              <a:t>Solution</a:t>
            </a:r>
            <a:r>
              <a:rPr lang="hu-HU" sz="2200" dirty="0" smtClean="0"/>
              <a:t>: </a:t>
            </a:r>
            <a:r>
              <a:rPr lang="hu-HU" sz="2200" dirty="0" err="1" smtClean="0"/>
              <a:t>hash</a:t>
            </a:r>
            <a:r>
              <a:rPr lang="hu-HU" sz="2200" dirty="0" smtClean="0"/>
              <a:t> </a:t>
            </a:r>
            <a:r>
              <a:rPr lang="hu-HU" sz="2200" dirty="0" err="1" smtClean="0"/>
              <a:t>chains</a:t>
            </a:r>
            <a:r>
              <a:rPr lang="hu-HU" sz="2200" dirty="0" smtClean="0"/>
              <a:t> (L. </a:t>
            </a:r>
            <a:r>
              <a:rPr lang="hu-HU" sz="2200" dirty="0" err="1" smtClean="0"/>
              <a:t>Lamport</a:t>
            </a:r>
            <a:r>
              <a:rPr lang="hu-HU" sz="2200" dirty="0" smtClean="0"/>
              <a:t>, 1981, </a:t>
            </a:r>
            <a:r>
              <a:rPr lang="en-US" dirty="0"/>
              <a:t>Password authentication with </a:t>
            </a:r>
            <a:r>
              <a:rPr lang="en-US" dirty="0" smtClean="0"/>
              <a:t>insecure</a:t>
            </a:r>
            <a:r>
              <a:rPr lang="hu-HU" dirty="0" smtClean="0"/>
              <a:t> </a:t>
            </a:r>
            <a:r>
              <a:rPr lang="en-US" dirty="0" smtClean="0"/>
              <a:t>communication</a:t>
            </a:r>
            <a:r>
              <a:rPr lang="hu-HU" dirty="0" smtClean="0"/>
              <a:t>)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9579667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 smtClean="0"/>
              <a:t>Hash</a:t>
            </a:r>
            <a:r>
              <a:rPr lang="hu-HU" dirty="0" smtClean="0"/>
              <a:t> </a:t>
            </a:r>
            <a:r>
              <a:rPr lang="hu-HU" dirty="0" err="1" smtClean="0"/>
              <a:t>function</a:t>
            </a:r>
            <a:endParaRPr lang="hu-H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artalom helye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r>
                      <a:rPr lang="hu-HU" sz="2400" b="0" i="1" smtClean="0">
                        <a:latin typeface="Cambria Math" panose="02040503050406030204" pitchFamily="18" charset="0"/>
                      </a:rPr>
                      <m:t>𝐻</m:t>
                    </m:r>
                    <m:r>
                      <a:rPr lang="hu-HU" sz="2400" b="0" i="1" smtClean="0">
                        <a:latin typeface="Cambria Math" panose="02040503050406030204" pitchFamily="18" charset="0"/>
                      </a:rPr>
                      <m:t>:</m:t>
                    </m:r>
                    <m:sSup>
                      <m:sSupPr>
                        <m:ctrlPr>
                          <a:rPr lang="hu-HU" sz="24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begChr m:val="{"/>
                            <m:endChr m:val="}"/>
                            <m:ctrlPr>
                              <a:rPr lang="hu-HU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hu-HU" sz="2400" b="0" i="1" smtClean="0">
                                <a:latin typeface="Cambria Math" panose="02040503050406030204" pitchFamily="18" charset="0"/>
                              </a:rPr>
                              <m:t>0,1</m:t>
                            </m:r>
                          </m:e>
                        </m:d>
                      </m:e>
                      <m:sup>
                        <m:r>
                          <a:rPr lang="hu-HU" sz="2400" b="0" i="1" smtClean="0"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p>
                    <m:r>
                      <a:rPr lang="hu-HU" sz="2400" b="0" i="1" smtClean="0">
                        <a:latin typeface="Cambria Math" panose="02040503050406030204" pitchFamily="18" charset="0"/>
                      </a:rPr>
                      <m:t>→</m:t>
                    </m:r>
                    <m:sSup>
                      <m:sSupPr>
                        <m:ctrlPr>
                          <a:rPr lang="hu-HU" sz="24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begChr m:val="{"/>
                            <m:endChr m:val="}"/>
                            <m:ctrlPr>
                              <a:rPr lang="hu-HU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hu-HU" sz="2400" b="0" i="1" smtClean="0">
                                <a:latin typeface="Cambria Math" panose="02040503050406030204" pitchFamily="18" charset="0"/>
                              </a:rPr>
                              <m:t>0,1</m:t>
                            </m:r>
                          </m:e>
                        </m:d>
                      </m:e>
                      <m:sup>
                        <m:r>
                          <a:rPr lang="hu-HU" sz="24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</m:oMath>
                </a14:m>
                <a:endParaRPr lang="hu-HU" sz="2400" dirty="0" smtClean="0"/>
              </a:p>
              <a:p>
                <a:endParaRPr lang="hu-HU" sz="2400" dirty="0" smtClean="0"/>
              </a:p>
              <a:p>
                <a:r>
                  <a:rPr lang="hu-HU" sz="2400" dirty="0" err="1" smtClean="0"/>
                  <a:t>Maps</a:t>
                </a:r>
                <a:r>
                  <a:rPr lang="hu-HU" sz="2400" dirty="0" smtClean="0"/>
                  <a:t> a </a:t>
                </a:r>
                <a:r>
                  <a:rPr lang="hu-HU" sz="2400" dirty="0" err="1" smtClean="0"/>
                  <a:t>bitstring</a:t>
                </a:r>
                <a:r>
                  <a:rPr lang="hu-HU" sz="2400" dirty="0" smtClean="0"/>
                  <a:t> of </a:t>
                </a:r>
                <a:r>
                  <a:rPr lang="hu-HU" sz="2400" dirty="0" err="1" smtClean="0"/>
                  <a:t>any</a:t>
                </a:r>
                <a:r>
                  <a:rPr lang="hu-HU" sz="2400" dirty="0" smtClean="0"/>
                  <a:t> </a:t>
                </a:r>
                <a:r>
                  <a:rPr lang="hu-HU" sz="2400" dirty="0" err="1" smtClean="0"/>
                  <a:t>length</a:t>
                </a:r>
                <a:r>
                  <a:rPr lang="hu-HU" sz="2400" dirty="0" smtClean="0"/>
                  <a:t> </a:t>
                </a:r>
                <a:r>
                  <a:rPr lang="hu-HU" sz="2400" dirty="0" err="1" smtClean="0"/>
                  <a:t>to</a:t>
                </a:r>
                <a:r>
                  <a:rPr lang="hu-HU" sz="2400" dirty="0" smtClean="0"/>
                  <a:t> a </a:t>
                </a:r>
                <a:r>
                  <a:rPr lang="hu-HU" sz="2400" dirty="0" err="1" smtClean="0"/>
                  <a:t>string</a:t>
                </a:r>
                <a:r>
                  <a:rPr lang="hu-HU" sz="2400" dirty="0" smtClean="0"/>
                  <a:t> of fix </a:t>
                </a:r>
                <a:r>
                  <a:rPr lang="hu-HU" sz="2400" dirty="0" err="1" smtClean="0"/>
                  <a:t>lenght</a:t>
                </a:r>
                <a:r>
                  <a:rPr lang="hu-HU" sz="2400" dirty="0" smtClean="0"/>
                  <a:t>.</a:t>
                </a:r>
              </a:p>
              <a:p>
                <a:r>
                  <a:rPr lang="hu-HU" sz="2400" dirty="0" err="1" smtClean="0"/>
                  <a:t>Easy</a:t>
                </a:r>
                <a:r>
                  <a:rPr lang="hu-HU" sz="2400" dirty="0" smtClean="0"/>
                  <a:t> </a:t>
                </a:r>
                <a:r>
                  <a:rPr lang="hu-HU" sz="2400" dirty="0" err="1" smtClean="0"/>
                  <a:t>to</a:t>
                </a:r>
                <a:r>
                  <a:rPr lang="hu-HU" sz="2400" dirty="0" smtClean="0"/>
                  <a:t> </a:t>
                </a:r>
                <a:r>
                  <a:rPr lang="hu-HU" sz="2400" dirty="0" err="1" smtClean="0"/>
                  <a:t>compute</a:t>
                </a:r>
                <a:r>
                  <a:rPr lang="hu-HU" sz="2400" dirty="0" smtClean="0"/>
                  <a:t> </a:t>
                </a:r>
                <a:r>
                  <a:rPr lang="hu-HU" sz="2400" dirty="0" err="1" smtClean="0"/>
                  <a:t>the</a:t>
                </a:r>
                <a:r>
                  <a:rPr lang="hu-HU" sz="2400" dirty="0" smtClean="0"/>
                  <a:t> image, </a:t>
                </a:r>
                <a:r>
                  <a:rPr lang="hu-HU" sz="2400" dirty="0" err="1" smtClean="0"/>
                  <a:t>but</a:t>
                </a:r>
                <a:r>
                  <a:rPr lang="hu-HU" sz="2400" dirty="0" smtClean="0"/>
                  <a:t> </a:t>
                </a:r>
                <a:r>
                  <a:rPr lang="hu-HU" sz="2400" dirty="0" err="1" smtClean="0"/>
                  <a:t>very</a:t>
                </a:r>
                <a:r>
                  <a:rPr lang="hu-HU" sz="2400" dirty="0" smtClean="0"/>
                  <a:t> </a:t>
                </a:r>
                <a:r>
                  <a:rPr lang="hu-HU" sz="2400" dirty="0" err="1" smtClean="0"/>
                  <a:t>hard</a:t>
                </a:r>
                <a:r>
                  <a:rPr lang="hu-HU" sz="2400" dirty="0" smtClean="0"/>
                  <a:t> </a:t>
                </a:r>
                <a:r>
                  <a:rPr lang="hu-HU" sz="2400" dirty="0" err="1" smtClean="0"/>
                  <a:t>to</a:t>
                </a:r>
                <a:r>
                  <a:rPr lang="hu-HU" sz="2400" dirty="0" smtClean="0"/>
                  <a:t> </a:t>
                </a:r>
                <a:r>
                  <a:rPr lang="hu-HU" sz="2400" dirty="0" err="1" smtClean="0"/>
                  <a:t>compute</a:t>
                </a:r>
                <a:r>
                  <a:rPr lang="hu-HU" sz="2400" dirty="0" smtClean="0"/>
                  <a:t> </a:t>
                </a:r>
                <a:r>
                  <a:rPr lang="hu-HU" sz="2400" dirty="0" err="1" smtClean="0"/>
                  <a:t>the</a:t>
                </a:r>
                <a:r>
                  <a:rPr lang="hu-HU" sz="2400" dirty="0" smtClean="0"/>
                  <a:t> </a:t>
                </a:r>
                <a:r>
                  <a:rPr lang="hu-HU" sz="2400" dirty="0" err="1" smtClean="0"/>
                  <a:t>preimage</a:t>
                </a:r>
                <a:r>
                  <a:rPr lang="hu-HU" sz="2400" dirty="0" smtClean="0"/>
                  <a:t>.</a:t>
                </a:r>
              </a:p>
              <a:p>
                <a:r>
                  <a:rPr lang="hu-HU" sz="2400" dirty="0" err="1" smtClean="0"/>
                  <a:t>Hard</a:t>
                </a:r>
                <a:r>
                  <a:rPr lang="hu-HU" sz="2400" dirty="0" smtClean="0"/>
                  <a:t> </a:t>
                </a:r>
                <a:r>
                  <a:rPr lang="hu-HU" sz="2400" dirty="0" err="1" smtClean="0"/>
                  <a:t>to</a:t>
                </a:r>
                <a:r>
                  <a:rPr lang="hu-HU" sz="2400" dirty="0" smtClean="0"/>
                  <a:t> </a:t>
                </a:r>
                <a:r>
                  <a:rPr lang="hu-HU" sz="2400" dirty="0" err="1" smtClean="0"/>
                  <a:t>find</a:t>
                </a:r>
                <a:r>
                  <a:rPr lang="hu-HU" sz="2400" dirty="0" smtClean="0"/>
                  <a:t> </a:t>
                </a:r>
                <a:r>
                  <a:rPr lang="hu-HU" sz="2400" dirty="0" err="1" smtClean="0"/>
                  <a:t>collision</a:t>
                </a:r>
                <a:r>
                  <a:rPr lang="hu-HU" sz="2400" dirty="0" smtClean="0"/>
                  <a:t>, i.e. x ≠ y </a:t>
                </a:r>
                <a:r>
                  <a:rPr lang="hu-HU" sz="2400" dirty="0" err="1" smtClean="0"/>
                  <a:t>such</a:t>
                </a:r>
                <a:r>
                  <a:rPr lang="hu-HU" sz="2400" dirty="0" smtClean="0"/>
                  <a:t> </a:t>
                </a:r>
                <a:r>
                  <a:rPr lang="hu-HU" sz="2400" dirty="0" err="1" smtClean="0"/>
                  <a:t>that</a:t>
                </a:r>
                <a:r>
                  <a:rPr lang="hu-HU" sz="2400" dirty="0" smtClean="0"/>
                  <a:t> H(x) = H(y).</a:t>
                </a:r>
              </a:p>
              <a:p>
                <a:endParaRPr lang="hu-HU" dirty="0" smtClean="0"/>
              </a:p>
              <a:p>
                <a:endParaRPr lang="hu-HU" dirty="0"/>
              </a:p>
              <a:p>
                <a:endParaRPr lang="hu-HU" dirty="0"/>
              </a:p>
            </p:txBody>
          </p:sp>
        </mc:Choice>
        <mc:Fallback xmlns="">
          <p:sp>
            <p:nvSpPr>
              <p:cNvPr id="3" name="Tartalom hely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1000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4" name="Tábláza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4612472"/>
              </p:ext>
            </p:extLst>
          </p:nvPr>
        </p:nvGraphicFramePr>
        <p:xfrm>
          <a:off x="3569854" y="4406606"/>
          <a:ext cx="81280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3462">
                  <a:extLst>
                    <a:ext uri="{9D8B030D-6E8A-4147-A177-3AD203B41FA5}">
                      <a16:colId xmlns:a16="http://schemas.microsoft.com/office/drawing/2014/main" xmlns="" val="3156005140"/>
                    </a:ext>
                  </a:extLst>
                </a:gridCol>
                <a:gridCol w="6984538">
                  <a:extLst>
                    <a:ext uri="{9D8B030D-6E8A-4147-A177-3AD203B41FA5}">
                      <a16:colId xmlns:a16="http://schemas.microsoft.com/office/drawing/2014/main" xmlns="" val="181523309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hu-HU" dirty="0" err="1" smtClean="0"/>
                        <a:t>Message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 err="1" smtClean="0"/>
                        <a:t>Hash</a:t>
                      </a:r>
                      <a:r>
                        <a:rPr lang="hu-HU" dirty="0" smtClean="0"/>
                        <a:t> </a:t>
                      </a:r>
                      <a:r>
                        <a:rPr lang="hu-HU" dirty="0" err="1" smtClean="0"/>
                        <a:t>value</a:t>
                      </a:r>
                      <a:r>
                        <a:rPr lang="hu-HU" dirty="0" smtClean="0"/>
                        <a:t> (SHA-256)</a:t>
                      </a:r>
                      <a:endParaRPr lang="hu-H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306630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hu-HU" dirty="0" smtClean="0"/>
                        <a:t>alma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500" dirty="0" smtClean="0">
                          <a:latin typeface="Consolas" panose="020B0609020204030204" pitchFamily="49" charset="0"/>
                        </a:rPr>
                        <a:t>CF43E029EFE6476E1F7F84691F89C876818610C2EAEAEB881103790A48745B82</a:t>
                      </a:r>
                      <a:endParaRPr lang="hu-HU" sz="15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5488246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76173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 smtClean="0"/>
              <a:t>Hash</a:t>
            </a:r>
            <a:r>
              <a:rPr lang="hu-HU" dirty="0" smtClean="0"/>
              <a:t> </a:t>
            </a:r>
            <a:r>
              <a:rPr lang="hu-HU" dirty="0" err="1" smtClean="0"/>
              <a:t>chain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sz="2400" dirty="0" err="1" smtClean="0"/>
              <a:t>Cryptographic</a:t>
            </a:r>
            <a:r>
              <a:rPr lang="hu-HU" sz="2400" dirty="0" smtClean="0"/>
              <a:t> </a:t>
            </a:r>
            <a:r>
              <a:rPr lang="hu-HU" sz="2400" dirty="0" err="1" smtClean="0"/>
              <a:t>construction</a:t>
            </a:r>
            <a:endParaRPr lang="hu-HU" sz="2400" dirty="0" smtClean="0"/>
          </a:p>
          <a:p>
            <a:r>
              <a:rPr lang="hu-HU" sz="2400" dirty="0" err="1" smtClean="0"/>
              <a:t>Segment</a:t>
            </a:r>
            <a:r>
              <a:rPr lang="hu-HU" sz="2400" dirty="0" smtClean="0"/>
              <a:t> of an </a:t>
            </a:r>
            <a:r>
              <a:rPr lang="hu-HU" sz="2400" dirty="0" err="1" smtClean="0"/>
              <a:t>orbit</a:t>
            </a:r>
            <a:r>
              <a:rPr lang="hu-HU" sz="2400" dirty="0" smtClean="0"/>
              <a:t> of a </a:t>
            </a:r>
            <a:r>
              <a:rPr lang="hu-HU" sz="2400" dirty="0" err="1" smtClean="0"/>
              <a:t>hash</a:t>
            </a:r>
            <a:r>
              <a:rPr lang="hu-HU" sz="2400" dirty="0" smtClean="0"/>
              <a:t> </a:t>
            </a:r>
            <a:r>
              <a:rPr lang="hu-HU" sz="2400" dirty="0" err="1" smtClean="0"/>
              <a:t>function</a:t>
            </a:r>
            <a:r>
              <a:rPr lang="hu-HU" sz="2400" dirty="0" smtClean="0"/>
              <a:t>: H^k(x), k=0,1,…,n. </a:t>
            </a:r>
            <a:endParaRPr lang="hu-HU" dirty="0"/>
          </a:p>
          <a:p>
            <a:endParaRPr lang="hu-HU" dirty="0" smtClean="0"/>
          </a:p>
          <a:p>
            <a:endParaRPr lang="hu-HU" dirty="0"/>
          </a:p>
          <a:p>
            <a:endParaRPr lang="hu-HU" dirty="0" smtClean="0"/>
          </a:p>
          <a:p>
            <a:endParaRPr lang="hu-HU" dirty="0"/>
          </a:p>
          <a:p>
            <a:endParaRPr lang="hu-HU" dirty="0" smtClean="0"/>
          </a:p>
          <a:p>
            <a:endParaRPr lang="hu-HU" dirty="0"/>
          </a:p>
          <a:p>
            <a:endParaRPr lang="hu-HU" dirty="0" smtClean="0"/>
          </a:p>
          <a:p>
            <a:endParaRPr lang="hu-HU" dirty="0"/>
          </a:p>
          <a:p>
            <a:endParaRPr lang="hu-HU" dirty="0"/>
          </a:p>
        </p:txBody>
      </p:sp>
      <p:sp>
        <p:nvSpPr>
          <p:cNvPr id="8" name="Lekerekített téglalap 7"/>
          <p:cNvSpPr/>
          <p:nvPr/>
        </p:nvSpPr>
        <p:spPr>
          <a:xfrm>
            <a:off x="3939986" y="2703375"/>
            <a:ext cx="1371600" cy="723207"/>
          </a:xfrm>
          <a:prstGeom prst="roundRect">
            <a:avLst/>
          </a:prstGeom>
          <a:solidFill>
            <a:srgbClr val="92D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2800" dirty="0" smtClean="0"/>
              <a:t>C</a:t>
            </a:r>
            <a:r>
              <a:rPr lang="hu-HU" sz="2800" baseline="-25000" dirty="0" smtClean="0"/>
              <a:t>0</a:t>
            </a:r>
            <a:endParaRPr lang="hu-HU" sz="2800" baseline="-25000" dirty="0"/>
          </a:p>
        </p:txBody>
      </p:sp>
      <p:sp>
        <p:nvSpPr>
          <p:cNvPr id="9" name="Lekerekített téglalap 8"/>
          <p:cNvSpPr/>
          <p:nvPr/>
        </p:nvSpPr>
        <p:spPr>
          <a:xfrm>
            <a:off x="5813121" y="2703374"/>
            <a:ext cx="1371600" cy="72320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2800" dirty="0" smtClean="0"/>
              <a:t>C</a:t>
            </a:r>
            <a:r>
              <a:rPr lang="hu-HU" sz="2800" baseline="-25000" dirty="0" smtClean="0"/>
              <a:t>1</a:t>
            </a:r>
            <a:endParaRPr lang="hu-HU" sz="2800" baseline="-25000" dirty="0"/>
          </a:p>
        </p:txBody>
      </p:sp>
      <p:sp>
        <p:nvSpPr>
          <p:cNvPr id="10" name="Lekerekített téglalap 9"/>
          <p:cNvSpPr/>
          <p:nvPr/>
        </p:nvSpPr>
        <p:spPr>
          <a:xfrm>
            <a:off x="7853588" y="2703373"/>
            <a:ext cx="1371600" cy="72320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2800" dirty="0" smtClean="0"/>
              <a:t>C</a:t>
            </a:r>
            <a:r>
              <a:rPr lang="hu-HU" sz="2800" baseline="-25000" dirty="0" smtClean="0"/>
              <a:t>2</a:t>
            </a:r>
            <a:endParaRPr lang="hu-HU" sz="2800" baseline="-25000" dirty="0"/>
          </a:p>
        </p:txBody>
      </p:sp>
      <p:sp>
        <p:nvSpPr>
          <p:cNvPr id="11" name="Lekerekített téglalap 10"/>
          <p:cNvSpPr/>
          <p:nvPr/>
        </p:nvSpPr>
        <p:spPr>
          <a:xfrm>
            <a:off x="9726723" y="2703373"/>
            <a:ext cx="1371600" cy="723207"/>
          </a:xfrm>
          <a:prstGeom prst="roundRect">
            <a:avLst/>
          </a:prstGeom>
          <a:solidFill>
            <a:srgbClr val="00B0F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2800" dirty="0" smtClean="0"/>
              <a:t>C</a:t>
            </a:r>
            <a:r>
              <a:rPr lang="hu-HU" sz="2800" baseline="-25000" dirty="0" smtClean="0"/>
              <a:t>3</a:t>
            </a:r>
            <a:endParaRPr lang="hu-HU" sz="2800" baseline="-25000" dirty="0"/>
          </a:p>
        </p:txBody>
      </p:sp>
      <p:cxnSp>
        <p:nvCxnSpPr>
          <p:cNvPr id="13" name="Görbe összekötő 12"/>
          <p:cNvCxnSpPr>
            <a:stCxn id="11" idx="0"/>
            <a:endCxn id="10" idx="0"/>
          </p:cNvCxnSpPr>
          <p:nvPr/>
        </p:nvCxnSpPr>
        <p:spPr>
          <a:xfrm rot="16200000" flipV="1">
            <a:off x="9475956" y="1766805"/>
            <a:ext cx="12700" cy="1873135"/>
          </a:xfrm>
          <a:prstGeom prst="curvedConnector3">
            <a:avLst>
              <a:gd name="adj1" fmla="val 1800000"/>
            </a:avLst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Görbe összekötő 14"/>
          <p:cNvCxnSpPr>
            <a:stCxn id="10" idx="0"/>
            <a:endCxn id="9" idx="0"/>
          </p:cNvCxnSpPr>
          <p:nvPr/>
        </p:nvCxnSpPr>
        <p:spPr>
          <a:xfrm rot="16200000" flipH="1" flipV="1">
            <a:off x="7519154" y="1683139"/>
            <a:ext cx="1" cy="2040467"/>
          </a:xfrm>
          <a:prstGeom prst="curvedConnector3">
            <a:avLst>
              <a:gd name="adj1" fmla="val -22860000000"/>
            </a:avLst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Görbe összekötő 16"/>
          <p:cNvCxnSpPr>
            <a:stCxn id="9" idx="0"/>
            <a:endCxn id="8" idx="0"/>
          </p:cNvCxnSpPr>
          <p:nvPr/>
        </p:nvCxnSpPr>
        <p:spPr>
          <a:xfrm rot="16200000" flipH="1" flipV="1">
            <a:off x="5562353" y="1766806"/>
            <a:ext cx="1" cy="1873135"/>
          </a:xfrm>
          <a:prstGeom prst="curvedConnector3">
            <a:avLst>
              <a:gd name="adj1" fmla="val -22860000000"/>
            </a:avLst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Egyenes összekötő nyíllal 18"/>
          <p:cNvCxnSpPr>
            <a:endCxn id="8" idx="2"/>
          </p:cNvCxnSpPr>
          <p:nvPr/>
        </p:nvCxnSpPr>
        <p:spPr>
          <a:xfrm flipV="1">
            <a:off x="4625786" y="3426582"/>
            <a:ext cx="0" cy="48213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Egyenes összekötő nyíllal 20"/>
          <p:cNvCxnSpPr/>
          <p:nvPr/>
        </p:nvCxnSpPr>
        <p:spPr>
          <a:xfrm flipV="1">
            <a:off x="10418874" y="3426580"/>
            <a:ext cx="0" cy="48213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3" name="Szövegdoboz 22"/>
          <p:cNvSpPr txBox="1"/>
          <p:nvPr/>
        </p:nvSpPr>
        <p:spPr>
          <a:xfrm>
            <a:off x="3834544" y="3931941"/>
            <a:ext cx="12200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i="1" dirty="0" smtClean="0"/>
              <a:t>Public </a:t>
            </a:r>
            <a:r>
              <a:rPr lang="hu-HU" i="1" dirty="0" err="1" smtClean="0"/>
              <a:t>data</a:t>
            </a:r>
            <a:endParaRPr lang="hu-HU" i="1" dirty="0"/>
          </a:p>
        </p:txBody>
      </p:sp>
      <p:sp>
        <p:nvSpPr>
          <p:cNvPr id="24" name="Szövegdoboz 23"/>
          <p:cNvSpPr txBox="1"/>
          <p:nvPr/>
        </p:nvSpPr>
        <p:spPr>
          <a:xfrm>
            <a:off x="9453766" y="3931941"/>
            <a:ext cx="15456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i="1" dirty="0" smtClean="0"/>
              <a:t>Random </a:t>
            </a:r>
            <a:r>
              <a:rPr lang="hu-HU" i="1" dirty="0" err="1" smtClean="0"/>
              <a:t>string</a:t>
            </a:r>
            <a:endParaRPr lang="hu-HU" i="1" dirty="0"/>
          </a:p>
        </p:txBody>
      </p:sp>
      <p:sp>
        <p:nvSpPr>
          <p:cNvPr id="20" name="Lekerekített téglalap 19"/>
          <p:cNvSpPr/>
          <p:nvPr/>
        </p:nvSpPr>
        <p:spPr>
          <a:xfrm>
            <a:off x="7853588" y="4885307"/>
            <a:ext cx="1371600" cy="72320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2800" dirty="0" smtClean="0"/>
              <a:t>X</a:t>
            </a:r>
            <a:endParaRPr lang="hu-HU" sz="2800" baseline="-25000" dirty="0"/>
          </a:p>
        </p:txBody>
      </p:sp>
      <p:sp>
        <p:nvSpPr>
          <p:cNvPr id="22" name="Lekerekített téglalap 21"/>
          <p:cNvSpPr/>
          <p:nvPr/>
        </p:nvSpPr>
        <p:spPr>
          <a:xfrm>
            <a:off x="5813121" y="4899938"/>
            <a:ext cx="1371600" cy="72320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2800" dirty="0" smtClean="0"/>
              <a:t>H(X)</a:t>
            </a:r>
            <a:endParaRPr lang="hu-HU" sz="2800" baseline="-25000" dirty="0"/>
          </a:p>
        </p:txBody>
      </p:sp>
      <p:sp>
        <p:nvSpPr>
          <p:cNvPr id="25" name="Lekerekített téglalap 24"/>
          <p:cNvSpPr/>
          <p:nvPr/>
        </p:nvSpPr>
        <p:spPr>
          <a:xfrm>
            <a:off x="3940575" y="4885306"/>
            <a:ext cx="1371600" cy="723207"/>
          </a:xfrm>
          <a:prstGeom prst="roundRect">
            <a:avLst/>
          </a:prstGeom>
          <a:solidFill>
            <a:srgbClr val="92D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2800" dirty="0" smtClean="0"/>
              <a:t>C</a:t>
            </a:r>
            <a:r>
              <a:rPr lang="hu-HU" sz="2800" baseline="-25000" dirty="0" smtClean="0"/>
              <a:t>0</a:t>
            </a:r>
            <a:endParaRPr lang="hu-HU" sz="2800" baseline="-25000" dirty="0"/>
          </a:p>
        </p:txBody>
      </p:sp>
      <p:cxnSp>
        <p:nvCxnSpPr>
          <p:cNvPr id="16" name="Görbe összekötő 15"/>
          <p:cNvCxnSpPr>
            <a:stCxn id="20" idx="0"/>
            <a:endCxn id="22" idx="0"/>
          </p:cNvCxnSpPr>
          <p:nvPr/>
        </p:nvCxnSpPr>
        <p:spPr>
          <a:xfrm rot="16200000" flipH="1" flipV="1">
            <a:off x="7511839" y="3872388"/>
            <a:ext cx="14631" cy="2040467"/>
          </a:xfrm>
          <a:prstGeom prst="curvedConnector3">
            <a:avLst>
              <a:gd name="adj1" fmla="val -1562436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Görbe összekötő 25"/>
          <p:cNvCxnSpPr>
            <a:stCxn id="22" idx="0"/>
            <a:endCxn id="25" idx="0"/>
          </p:cNvCxnSpPr>
          <p:nvPr/>
        </p:nvCxnSpPr>
        <p:spPr>
          <a:xfrm rot="16200000" flipV="1">
            <a:off x="5555332" y="3956349"/>
            <a:ext cx="14632" cy="1872546"/>
          </a:xfrm>
          <a:prstGeom prst="curvedConnector3">
            <a:avLst>
              <a:gd name="adj1" fmla="val 1662329"/>
            </a:avLst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9" name="Lekerekített téglalap 28"/>
          <p:cNvSpPr/>
          <p:nvPr/>
        </p:nvSpPr>
        <p:spPr>
          <a:xfrm>
            <a:off x="7853588" y="4885304"/>
            <a:ext cx="1371600" cy="72320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2800" dirty="0" smtClean="0"/>
              <a:t>C</a:t>
            </a:r>
            <a:r>
              <a:rPr lang="hu-HU" sz="2800" baseline="-25000" dirty="0" smtClean="0"/>
              <a:t>2</a:t>
            </a:r>
            <a:endParaRPr lang="hu-HU" sz="2800" baseline="-25000" dirty="0"/>
          </a:p>
        </p:txBody>
      </p:sp>
      <p:sp>
        <p:nvSpPr>
          <p:cNvPr id="30" name="Lekerekített téglalap 29"/>
          <p:cNvSpPr/>
          <p:nvPr/>
        </p:nvSpPr>
        <p:spPr>
          <a:xfrm>
            <a:off x="5813121" y="4899938"/>
            <a:ext cx="1371600" cy="72320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2800" dirty="0" smtClean="0"/>
              <a:t>C</a:t>
            </a:r>
            <a:r>
              <a:rPr lang="hu-HU" sz="2800" baseline="-25000" dirty="0" smtClean="0"/>
              <a:t>1</a:t>
            </a:r>
            <a:endParaRPr lang="hu-HU" sz="2800" baseline="-25000" dirty="0"/>
          </a:p>
        </p:txBody>
      </p:sp>
      <p:sp>
        <p:nvSpPr>
          <p:cNvPr id="4" name="Szövegdoboz 3"/>
          <p:cNvSpPr txBox="1"/>
          <p:nvPr/>
        </p:nvSpPr>
        <p:spPr>
          <a:xfrm>
            <a:off x="3939986" y="5999381"/>
            <a:ext cx="715833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err="1" smtClean="0"/>
              <a:t>Knowing</a:t>
            </a:r>
            <a:r>
              <a:rPr lang="hu-HU" dirty="0" smtClean="0"/>
              <a:t> C</a:t>
            </a:r>
            <a:r>
              <a:rPr lang="hu-HU" baseline="-25000" dirty="0" smtClean="0"/>
              <a:t>0</a:t>
            </a:r>
            <a:r>
              <a:rPr lang="hu-HU" dirty="0" smtClean="0"/>
              <a:t> </a:t>
            </a:r>
            <a:r>
              <a:rPr lang="hu-HU" dirty="0" err="1" smtClean="0"/>
              <a:t>it</a:t>
            </a:r>
            <a:r>
              <a:rPr lang="hu-HU" dirty="0" smtClean="0"/>
              <a:t> is </a:t>
            </a:r>
            <a:r>
              <a:rPr lang="hu-HU" b="1" dirty="0" err="1" smtClean="0">
                <a:solidFill>
                  <a:srgbClr val="FF0000"/>
                </a:solidFill>
              </a:rPr>
              <a:t>hard</a:t>
            </a:r>
            <a:r>
              <a:rPr lang="hu-HU" dirty="0" smtClean="0">
                <a:solidFill>
                  <a:srgbClr val="FF0000"/>
                </a:solidFill>
              </a:rPr>
              <a:t> </a:t>
            </a:r>
            <a:r>
              <a:rPr lang="hu-HU" dirty="0" err="1" smtClean="0"/>
              <a:t>to</a:t>
            </a:r>
            <a:r>
              <a:rPr lang="hu-HU" dirty="0" smtClean="0"/>
              <a:t> </a:t>
            </a:r>
            <a:r>
              <a:rPr lang="hu-HU" dirty="0" err="1" smtClean="0"/>
              <a:t>compute</a:t>
            </a:r>
            <a:r>
              <a:rPr lang="hu-HU" dirty="0" smtClean="0"/>
              <a:t> C</a:t>
            </a:r>
            <a:r>
              <a:rPr lang="hu-HU" baseline="-25000" dirty="0" smtClean="0"/>
              <a:t>2</a:t>
            </a:r>
            <a:r>
              <a:rPr lang="hu-HU" dirty="0" smtClean="0"/>
              <a:t>, </a:t>
            </a:r>
            <a:r>
              <a:rPr lang="hu-HU" dirty="0" err="1" smtClean="0"/>
              <a:t>but</a:t>
            </a:r>
            <a:endParaRPr lang="hu-HU" dirty="0" smtClean="0"/>
          </a:p>
          <a:p>
            <a:r>
              <a:rPr lang="hu-HU" dirty="0" err="1" smtClean="0"/>
              <a:t>Knowing</a:t>
            </a:r>
            <a:r>
              <a:rPr lang="hu-HU" dirty="0" smtClean="0"/>
              <a:t> C</a:t>
            </a:r>
            <a:r>
              <a:rPr lang="hu-HU" baseline="-25000" dirty="0" smtClean="0"/>
              <a:t>0</a:t>
            </a:r>
            <a:r>
              <a:rPr lang="hu-HU" dirty="0" smtClean="0"/>
              <a:t> and x </a:t>
            </a:r>
            <a:r>
              <a:rPr lang="hu-HU" dirty="0" err="1" smtClean="0"/>
              <a:t>it</a:t>
            </a:r>
            <a:r>
              <a:rPr lang="hu-HU" dirty="0" smtClean="0"/>
              <a:t> is </a:t>
            </a:r>
            <a:r>
              <a:rPr lang="hu-HU" b="1" dirty="0" err="1" smtClean="0">
                <a:solidFill>
                  <a:srgbClr val="FF0000"/>
                </a:solidFill>
              </a:rPr>
              <a:t>easy</a:t>
            </a:r>
            <a:r>
              <a:rPr lang="hu-HU" dirty="0" smtClean="0">
                <a:solidFill>
                  <a:srgbClr val="FF0000"/>
                </a:solidFill>
              </a:rPr>
              <a:t> </a:t>
            </a:r>
            <a:r>
              <a:rPr lang="hu-HU" dirty="0" err="1" smtClean="0"/>
              <a:t>to</a:t>
            </a:r>
            <a:r>
              <a:rPr lang="hu-HU" dirty="0" smtClean="0"/>
              <a:t> </a:t>
            </a:r>
            <a:r>
              <a:rPr lang="hu-HU" dirty="0" err="1" smtClean="0"/>
              <a:t>verify</a:t>
            </a:r>
            <a:r>
              <a:rPr lang="hu-HU" dirty="0" smtClean="0"/>
              <a:t> </a:t>
            </a:r>
            <a:r>
              <a:rPr lang="hu-HU" dirty="0" err="1" smtClean="0"/>
              <a:t>whether</a:t>
            </a:r>
            <a:r>
              <a:rPr lang="hu-HU" dirty="0" smtClean="0"/>
              <a:t> x = C</a:t>
            </a:r>
            <a:r>
              <a:rPr lang="hu-HU" baseline="-25000" dirty="0" smtClean="0"/>
              <a:t>2</a:t>
            </a:r>
            <a:r>
              <a:rPr lang="hu-HU" dirty="0" smtClean="0"/>
              <a:t>. 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1381826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8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1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8" presetClass="entr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2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500"/>
                            </p:stCondLst>
                            <p:childTnLst>
                              <p:par>
                                <p:cTn id="26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2" grpId="0" animBg="1"/>
      <p:bldP spid="25" grpId="0" animBg="1"/>
      <p:bldP spid="29" grpId="0" animBg="1"/>
      <p:bldP spid="30" grpId="0" animBg="1"/>
    </p:bldLst>
  </p:timing>
</p:sld>
</file>

<file path=ppt/theme/theme1.xml><?xml version="1.0" encoding="utf-8"?>
<a:theme xmlns:a="http://schemas.openxmlformats.org/drawingml/2006/main" name="Keret">
  <a:themeElements>
    <a:clrScheme name="Frame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Fram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39D77354-939E-4A26-AE51-B3F9618B14B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TM03457475[[fn=Keret]]</Template>
  <TotalTime>7589</TotalTime>
  <Words>826</Words>
  <Application>Microsoft Office PowerPoint</Application>
  <PresentationFormat>Szélesvásznú</PresentationFormat>
  <Paragraphs>263</Paragraphs>
  <Slides>30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6</vt:i4>
      </vt:variant>
      <vt:variant>
        <vt:lpstr>Téma</vt:lpstr>
      </vt:variant>
      <vt:variant>
        <vt:i4>1</vt:i4>
      </vt:variant>
      <vt:variant>
        <vt:lpstr>Diacímek</vt:lpstr>
      </vt:variant>
      <vt:variant>
        <vt:i4>30</vt:i4>
      </vt:variant>
    </vt:vector>
  </HeadingPairs>
  <TitlesOfParts>
    <vt:vector size="37" baseType="lpstr">
      <vt:lpstr>Calibri</vt:lpstr>
      <vt:lpstr>Cambria Math</vt:lpstr>
      <vt:lpstr>Consolas</vt:lpstr>
      <vt:lpstr>Corbel</vt:lpstr>
      <vt:lpstr>Wingdings</vt:lpstr>
      <vt:lpstr>Wingdings 2</vt:lpstr>
      <vt:lpstr>Keret</vt:lpstr>
      <vt:lpstr>Authentication of broadcast messages with hash chains  János Folláth, Tamás Herendi, Attila Pethő, Róbert Tóth and Dávid Veres (University of Debrecen)</vt:lpstr>
      <vt:lpstr>What is broadcasting?</vt:lpstr>
      <vt:lpstr>The Capitoline Geese.  Saved Rome in 390 BC through cackle, a kind of broadcast „message”.</vt:lpstr>
      <vt:lpstr>Authentic broadcasting</vt:lpstr>
      <vt:lpstr>Modern applications</vt:lpstr>
      <vt:lpstr>Secure broadcast communication</vt:lpstr>
      <vt:lpstr>Solutions</vt:lpstr>
      <vt:lpstr>Hash function</vt:lpstr>
      <vt:lpstr>Hash chain</vt:lpstr>
      <vt:lpstr>First example: the BiBa signature scheme</vt:lpstr>
      <vt:lpstr>The BiBa signature scheme</vt:lpstr>
      <vt:lpstr>Generation of the SEALs</vt:lpstr>
      <vt:lpstr>Second example: the TESLA protocol</vt:lpstr>
      <vt:lpstr>Cryptographic ingredients</vt:lpstr>
      <vt:lpstr>Main functions of the TESLA protocol </vt:lpstr>
      <vt:lpstr>The TESLA protocol</vt:lpstr>
      <vt:lpstr>Time synchronization</vt:lpstr>
      <vt:lpstr>Preparation of the server</vt:lpstr>
      <vt:lpstr>Storage capacity 1</vt:lpstr>
      <vt:lpstr>Storage capacity 2</vt:lpstr>
      <vt:lpstr>Sharing the public data</vt:lpstr>
      <vt:lpstr>Broadcasting</vt:lpstr>
      <vt:lpstr>Receiving messages</vt:lpstr>
      <vt:lpstr>Receiving messages</vt:lpstr>
      <vt:lpstr>Receiving messages</vt:lpstr>
      <vt:lpstr>Our results on  the TESLA protocol</vt:lpstr>
      <vt:lpstr>A mobile application</vt:lpstr>
      <vt:lpstr>Video presentation</vt:lpstr>
      <vt:lpstr>Source codes</vt:lpstr>
      <vt:lpstr>Thank you for your attention!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Üzenetszórásos autentikáció megvalósítása kriptográfiai hash láncokkal</dc:title>
  <dc:creator>Veres Dávid</dc:creator>
  <cp:lastModifiedBy>User</cp:lastModifiedBy>
  <cp:revision>212</cp:revision>
  <dcterms:created xsi:type="dcterms:W3CDTF">2019-04-06T14:19:31Z</dcterms:created>
  <dcterms:modified xsi:type="dcterms:W3CDTF">2019-06-10T15:12:59Z</dcterms:modified>
</cp:coreProperties>
</file>