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3" r:id="rId1"/>
  </p:sldMasterIdLst>
  <p:notesMasterIdLst>
    <p:notesMasterId r:id="rId11"/>
  </p:notesMasterIdLst>
  <p:sldIdLst>
    <p:sldId id="347" r:id="rId2"/>
    <p:sldId id="321" r:id="rId3"/>
    <p:sldId id="345" r:id="rId4"/>
    <p:sldId id="340" r:id="rId5"/>
    <p:sldId id="343" r:id="rId6"/>
    <p:sldId id="342" r:id="rId7"/>
    <p:sldId id="341" r:id="rId8"/>
    <p:sldId id="344" r:id="rId9"/>
    <p:sldId id="346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1620E98-9C5C-4665-B766-62BEF5788F2E}" v="10" dt="2022-11-14T11:09:24.62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Közepesen sötét stílus 2 – 3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674" autoAdjust="0"/>
    <p:restoredTop sz="94660"/>
  </p:normalViewPr>
  <p:slideViewPr>
    <p:cSldViewPr snapToGrid="0" showGuides="1">
      <p:cViewPr varScale="1">
        <p:scale>
          <a:sx n="112" d="100"/>
          <a:sy n="112" d="100"/>
        </p:scale>
        <p:origin x="381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ándor Pecsora" userId="810b1d013327c237" providerId="LiveId" clId="{6FA8244E-9E44-4BC3-B529-1DFD5E310D8D}"/>
    <pc:docChg chg="custSel addSld delSld modSld">
      <pc:chgData name="Sándor Pecsora" userId="810b1d013327c237" providerId="LiveId" clId="{6FA8244E-9E44-4BC3-B529-1DFD5E310D8D}" dt="2022-02-15T08:00:50.563" v="30" actId="47"/>
      <pc:docMkLst>
        <pc:docMk/>
      </pc:docMkLst>
      <pc:sldChg chg="del">
        <pc:chgData name="Sándor Pecsora" userId="810b1d013327c237" providerId="LiveId" clId="{6FA8244E-9E44-4BC3-B529-1DFD5E310D8D}" dt="2022-02-15T08:00:50.563" v="30" actId="47"/>
        <pc:sldMkLst>
          <pc:docMk/>
          <pc:sldMk cId="1180060703" sldId="256"/>
        </pc:sldMkLst>
      </pc:sldChg>
      <pc:sldChg chg="modSp mod">
        <pc:chgData name="Sándor Pecsora" userId="810b1d013327c237" providerId="LiveId" clId="{6FA8244E-9E44-4BC3-B529-1DFD5E310D8D}" dt="2021-12-08T07:32:03.868" v="26" actId="20577"/>
        <pc:sldMkLst>
          <pc:docMk/>
          <pc:sldMk cId="3919114993" sldId="340"/>
        </pc:sldMkLst>
        <pc:spChg chg="mod">
          <ac:chgData name="Sándor Pecsora" userId="810b1d013327c237" providerId="LiveId" clId="{6FA8244E-9E44-4BC3-B529-1DFD5E310D8D}" dt="2021-12-08T07:32:03.868" v="26" actId="20577"/>
          <ac:spMkLst>
            <pc:docMk/>
            <pc:sldMk cId="3919114993" sldId="340"/>
            <ac:spMk id="8" creationId="{59FA3755-39DA-4B04-AAC6-56260E1A6686}"/>
          </ac:spMkLst>
        </pc:spChg>
        <pc:graphicFrameChg chg="mod modGraphic">
          <ac:chgData name="Sándor Pecsora" userId="810b1d013327c237" providerId="LiveId" clId="{6FA8244E-9E44-4BC3-B529-1DFD5E310D8D}" dt="2021-12-08T07:21:55.038" v="21" actId="14100"/>
          <ac:graphicFrameMkLst>
            <pc:docMk/>
            <pc:sldMk cId="3919114993" sldId="340"/>
            <ac:graphicFrameMk id="4" creationId="{00000000-0000-0000-0000-000000000000}"/>
          </ac:graphicFrameMkLst>
        </pc:graphicFrameChg>
      </pc:sldChg>
      <pc:sldChg chg="add">
        <pc:chgData name="Sándor Pecsora" userId="810b1d013327c237" providerId="LiveId" clId="{6FA8244E-9E44-4BC3-B529-1DFD5E310D8D}" dt="2022-02-15T08:00:29.983" v="27"/>
        <pc:sldMkLst>
          <pc:docMk/>
          <pc:sldMk cId="811959074" sldId="346"/>
        </pc:sldMkLst>
      </pc:sldChg>
      <pc:sldChg chg="modSp add mod">
        <pc:chgData name="Sándor Pecsora" userId="810b1d013327c237" providerId="LiveId" clId="{6FA8244E-9E44-4BC3-B529-1DFD5E310D8D}" dt="2022-02-15T08:00:47.383" v="29"/>
        <pc:sldMkLst>
          <pc:docMk/>
          <pc:sldMk cId="678983858" sldId="347"/>
        </pc:sldMkLst>
        <pc:spChg chg="mod">
          <ac:chgData name="Sándor Pecsora" userId="810b1d013327c237" providerId="LiveId" clId="{6FA8244E-9E44-4BC3-B529-1DFD5E310D8D}" dt="2022-02-15T08:00:47.383" v="29"/>
          <ac:spMkLst>
            <pc:docMk/>
            <pc:sldMk cId="678983858" sldId="347"/>
            <ac:spMk id="3" creationId="{00000000-0000-0000-0000-000000000000}"/>
          </ac:spMkLst>
        </pc:spChg>
      </pc:sldChg>
    </pc:docChg>
  </pc:docChgLst>
  <pc:docChgLst>
    <pc:chgData name="Sándor Pecsora" userId="810b1d013327c237" providerId="LiveId" clId="{B6AE7FA5-00C1-41A6-A783-08F5F9A7733A}"/>
    <pc:docChg chg="undo custSel addSld modSld sldOrd">
      <pc:chgData name="Sándor Pecsora" userId="810b1d013327c237" providerId="LiveId" clId="{B6AE7FA5-00C1-41A6-A783-08F5F9A7733A}" dt="2020-11-08T10:10:15.185" v="847"/>
      <pc:docMkLst>
        <pc:docMk/>
      </pc:docMkLst>
      <pc:sldChg chg="modSp mod">
        <pc:chgData name="Sándor Pecsora" userId="810b1d013327c237" providerId="LiveId" clId="{B6AE7FA5-00C1-41A6-A783-08F5F9A7733A}" dt="2020-11-06T14:57:40.574" v="47" actId="14100"/>
        <pc:sldMkLst>
          <pc:docMk/>
          <pc:sldMk cId="1180060703" sldId="256"/>
        </pc:sldMkLst>
        <pc:spChg chg="mod">
          <ac:chgData name="Sándor Pecsora" userId="810b1d013327c237" providerId="LiveId" clId="{B6AE7FA5-00C1-41A6-A783-08F5F9A7733A}" dt="2020-11-06T14:57:17.204" v="2" actId="14100"/>
          <ac:spMkLst>
            <pc:docMk/>
            <pc:sldMk cId="1180060703" sldId="256"/>
            <ac:spMk id="2" creationId="{00000000-0000-0000-0000-000000000000}"/>
          </ac:spMkLst>
        </pc:spChg>
        <pc:spChg chg="mod">
          <ac:chgData name="Sándor Pecsora" userId="810b1d013327c237" providerId="LiveId" clId="{B6AE7FA5-00C1-41A6-A783-08F5F9A7733A}" dt="2020-11-06T14:57:40.574" v="47" actId="14100"/>
          <ac:spMkLst>
            <pc:docMk/>
            <pc:sldMk cId="1180060703" sldId="256"/>
            <ac:spMk id="3" creationId="{00000000-0000-0000-0000-000000000000}"/>
          </ac:spMkLst>
        </pc:spChg>
      </pc:sldChg>
      <pc:sldChg chg="addSp delSp modSp mod">
        <pc:chgData name="Sándor Pecsora" userId="810b1d013327c237" providerId="LiveId" clId="{B6AE7FA5-00C1-41A6-A783-08F5F9A7733A}" dt="2020-11-08T10:09:01.722" v="840"/>
        <pc:sldMkLst>
          <pc:docMk/>
          <pc:sldMk cId="3501878932" sldId="321"/>
        </pc:sldMkLst>
        <pc:spChg chg="mod">
          <ac:chgData name="Sándor Pecsora" userId="810b1d013327c237" providerId="LiveId" clId="{B6AE7FA5-00C1-41A6-A783-08F5F9A7733A}" dt="2020-11-08T10:09:01.722" v="840"/>
          <ac:spMkLst>
            <pc:docMk/>
            <pc:sldMk cId="3501878932" sldId="321"/>
            <ac:spMk id="2" creationId="{00000000-0000-0000-0000-000000000000}"/>
          </ac:spMkLst>
        </pc:spChg>
        <pc:spChg chg="mod">
          <ac:chgData name="Sándor Pecsora" userId="810b1d013327c237" providerId="LiveId" clId="{B6AE7FA5-00C1-41A6-A783-08F5F9A7733A}" dt="2020-11-06T15:33:05.598" v="302" actId="6549"/>
          <ac:spMkLst>
            <pc:docMk/>
            <pc:sldMk cId="3501878932" sldId="321"/>
            <ac:spMk id="3" creationId="{00000000-0000-0000-0000-000000000000}"/>
          </ac:spMkLst>
        </pc:spChg>
        <pc:spChg chg="mod">
          <ac:chgData name="Sándor Pecsora" userId="810b1d013327c237" providerId="LiveId" clId="{B6AE7FA5-00C1-41A6-A783-08F5F9A7733A}" dt="2020-11-06T15:33:20.688" v="323" actId="20577"/>
          <ac:spMkLst>
            <pc:docMk/>
            <pc:sldMk cId="3501878932" sldId="321"/>
            <ac:spMk id="4" creationId="{4D56CDE2-BDDF-4450-B8B4-04EB904CBD6E}"/>
          </ac:spMkLst>
        </pc:spChg>
        <pc:spChg chg="mod">
          <ac:chgData name="Sándor Pecsora" userId="810b1d013327c237" providerId="LiveId" clId="{B6AE7FA5-00C1-41A6-A783-08F5F9A7733A}" dt="2020-11-06T15:33:53.948" v="357" actId="6549"/>
          <ac:spMkLst>
            <pc:docMk/>
            <pc:sldMk cId="3501878932" sldId="321"/>
            <ac:spMk id="11" creationId="{5D3465CD-B2C6-4AAF-AE96-EC8FDEA345B4}"/>
          </ac:spMkLst>
        </pc:spChg>
        <pc:spChg chg="add del mod">
          <ac:chgData name="Sándor Pecsora" userId="810b1d013327c237" providerId="LiveId" clId="{B6AE7FA5-00C1-41A6-A783-08F5F9A7733A}" dt="2020-11-08T10:08:43.612" v="838"/>
          <ac:spMkLst>
            <pc:docMk/>
            <pc:sldMk cId="3501878932" sldId="321"/>
            <ac:spMk id="12" creationId="{531E6DDA-FE36-4058-AB7D-73FAE6587D33}"/>
          </ac:spMkLst>
        </pc:spChg>
      </pc:sldChg>
      <pc:sldChg chg="modSp mod">
        <pc:chgData name="Sándor Pecsora" userId="810b1d013327c237" providerId="LiveId" clId="{B6AE7FA5-00C1-41A6-A783-08F5F9A7733A}" dt="2020-11-08T10:09:33.372" v="844"/>
        <pc:sldMkLst>
          <pc:docMk/>
          <pc:sldMk cId="3919114993" sldId="340"/>
        </pc:sldMkLst>
        <pc:spChg chg="mod">
          <ac:chgData name="Sándor Pecsora" userId="810b1d013327c237" providerId="LiveId" clId="{B6AE7FA5-00C1-41A6-A783-08F5F9A7733A}" dt="2020-11-08T10:09:33.372" v="844"/>
          <ac:spMkLst>
            <pc:docMk/>
            <pc:sldMk cId="3919114993" sldId="340"/>
            <ac:spMk id="2" creationId="{00000000-0000-0000-0000-000000000000}"/>
          </ac:spMkLst>
        </pc:spChg>
        <pc:spChg chg="mod">
          <ac:chgData name="Sándor Pecsora" userId="810b1d013327c237" providerId="LiveId" clId="{B6AE7FA5-00C1-41A6-A783-08F5F9A7733A}" dt="2020-11-06T15:45:20.209" v="799" actId="790"/>
          <ac:spMkLst>
            <pc:docMk/>
            <pc:sldMk cId="3919114993" sldId="340"/>
            <ac:spMk id="3" creationId="{00000000-0000-0000-0000-000000000000}"/>
          </ac:spMkLst>
        </pc:spChg>
        <pc:graphicFrameChg chg="mod">
          <ac:chgData name="Sándor Pecsora" userId="810b1d013327c237" providerId="LiveId" clId="{B6AE7FA5-00C1-41A6-A783-08F5F9A7733A}" dt="2020-11-06T15:36:35.261" v="603" actId="1076"/>
          <ac:graphicFrameMkLst>
            <pc:docMk/>
            <pc:sldMk cId="3919114993" sldId="340"/>
            <ac:graphicFrameMk id="4" creationId="{00000000-0000-0000-0000-000000000000}"/>
          </ac:graphicFrameMkLst>
        </pc:graphicFrameChg>
      </pc:sldChg>
      <pc:sldChg chg="modSp mod modAnim">
        <pc:chgData name="Sándor Pecsora" userId="810b1d013327c237" providerId="LiveId" clId="{B6AE7FA5-00C1-41A6-A783-08F5F9A7733A}" dt="2020-11-08T10:10:15.185" v="847"/>
        <pc:sldMkLst>
          <pc:docMk/>
          <pc:sldMk cId="3742979416" sldId="341"/>
        </pc:sldMkLst>
        <pc:spChg chg="mod">
          <ac:chgData name="Sándor Pecsora" userId="810b1d013327c237" providerId="LiveId" clId="{B6AE7FA5-00C1-41A6-A783-08F5F9A7733A}" dt="2020-11-08T10:10:15.185" v="847"/>
          <ac:spMkLst>
            <pc:docMk/>
            <pc:sldMk cId="3742979416" sldId="341"/>
            <ac:spMk id="2" creationId="{00000000-0000-0000-0000-000000000000}"/>
          </ac:spMkLst>
        </pc:spChg>
        <pc:spChg chg="mod">
          <ac:chgData name="Sándor Pecsora" userId="810b1d013327c237" providerId="LiveId" clId="{B6AE7FA5-00C1-41A6-A783-08F5F9A7733A}" dt="2020-11-06T15:45:24.199" v="800" actId="790"/>
          <ac:spMkLst>
            <pc:docMk/>
            <pc:sldMk cId="3742979416" sldId="341"/>
            <ac:spMk id="3" creationId="{00000000-0000-0000-0000-000000000000}"/>
          </ac:spMkLst>
        </pc:spChg>
        <pc:spChg chg="mod">
          <ac:chgData name="Sándor Pecsora" userId="810b1d013327c237" providerId="LiveId" clId="{B6AE7FA5-00C1-41A6-A783-08F5F9A7733A}" dt="2020-11-06T15:44:10.669" v="798" actId="20577"/>
          <ac:spMkLst>
            <pc:docMk/>
            <pc:sldMk cId="3742979416" sldId="341"/>
            <ac:spMk id="4" creationId="{F184671A-048F-4BD7-8AD8-9FCE797134E5}"/>
          </ac:spMkLst>
        </pc:spChg>
      </pc:sldChg>
      <pc:sldChg chg="modSp add mod ord">
        <pc:chgData name="Sándor Pecsora" userId="810b1d013327c237" providerId="LiveId" clId="{B6AE7FA5-00C1-41A6-A783-08F5F9A7733A}" dt="2020-11-07T10:27:48.756" v="836"/>
        <pc:sldMkLst>
          <pc:docMk/>
          <pc:sldMk cId="2325299629" sldId="342"/>
        </pc:sldMkLst>
        <pc:spChg chg="mod">
          <ac:chgData name="Sándor Pecsora" userId="810b1d013327c237" providerId="LiveId" clId="{B6AE7FA5-00C1-41A6-A783-08F5F9A7733A}" dt="2020-11-07T10:27:48.756" v="836"/>
          <ac:spMkLst>
            <pc:docMk/>
            <pc:sldMk cId="2325299629" sldId="342"/>
            <ac:spMk id="2" creationId="{00000000-0000-0000-0000-000000000000}"/>
          </ac:spMkLst>
        </pc:spChg>
        <pc:spChg chg="mod">
          <ac:chgData name="Sándor Pecsora" userId="810b1d013327c237" providerId="LiveId" clId="{B6AE7FA5-00C1-41A6-A783-08F5F9A7733A}" dt="2020-11-07T10:27:30.519" v="835" actId="123"/>
          <ac:spMkLst>
            <pc:docMk/>
            <pc:sldMk cId="2325299629" sldId="342"/>
            <ac:spMk id="3" creationId="{00000000-0000-0000-0000-000000000000}"/>
          </ac:spMkLst>
        </pc:spChg>
      </pc:sldChg>
      <pc:sldChg chg="modSp add">
        <pc:chgData name="Sándor Pecsora" userId="810b1d013327c237" providerId="LiveId" clId="{B6AE7FA5-00C1-41A6-A783-08F5F9A7733A}" dt="2020-11-08T10:09:25.972" v="843"/>
        <pc:sldMkLst>
          <pc:docMk/>
          <pc:sldMk cId="3367599746" sldId="343"/>
        </pc:sldMkLst>
        <pc:spChg chg="mod">
          <ac:chgData name="Sándor Pecsora" userId="810b1d013327c237" providerId="LiveId" clId="{B6AE7FA5-00C1-41A6-A783-08F5F9A7733A}" dt="2020-11-08T10:09:25.972" v="843"/>
          <ac:spMkLst>
            <pc:docMk/>
            <pc:sldMk cId="3367599746" sldId="343"/>
            <ac:spMk id="2" creationId="{00000000-0000-0000-0000-000000000000}"/>
          </ac:spMkLst>
        </pc:spChg>
      </pc:sldChg>
      <pc:sldChg chg="modSp add">
        <pc:chgData name="Sándor Pecsora" userId="810b1d013327c237" providerId="LiveId" clId="{B6AE7FA5-00C1-41A6-A783-08F5F9A7733A}" dt="2020-11-08T10:10:10.382" v="846"/>
        <pc:sldMkLst>
          <pc:docMk/>
          <pc:sldMk cId="983470439" sldId="344"/>
        </pc:sldMkLst>
        <pc:spChg chg="mod">
          <ac:chgData name="Sándor Pecsora" userId="810b1d013327c237" providerId="LiveId" clId="{B6AE7FA5-00C1-41A6-A783-08F5F9A7733A}" dt="2020-11-08T10:10:10.382" v="846"/>
          <ac:spMkLst>
            <pc:docMk/>
            <pc:sldMk cId="983470439" sldId="344"/>
            <ac:spMk id="2" creationId="{00000000-0000-0000-0000-000000000000}"/>
          </ac:spMkLst>
        </pc:spChg>
      </pc:sldChg>
      <pc:sldChg chg="modSp add">
        <pc:chgData name="Sándor Pecsora" userId="810b1d013327c237" providerId="LiveId" clId="{B6AE7FA5-00C1-41A6-A783-08F5F9A7733A}" dt="2020-11-08T10:09:09.222" v="841"/>
        <pc:sldMkLst>
          <pc:docMk/>
          <pc:sldMk cId="3874375682" sldId="345"/>
        </pc:sldMkLst>
        <pc:spChg chg="mod">
          <ac:chgData name="Sándor Pecsora" userId="810b1d013327c237" providerId="LiveId" clId="{B6AE7FA5-00C1-41A6-A783-08F5F9A7733A}" dt="2020-11-08T10:09:09.222" v="841"/>
          <ac:spMkLst>
            <pc:docMk/>
            <pc:sldMk cId="3874375682" sldId="345"/>
            <ac:spMk id="2" creationId="{00000000-0000-0000-0000-000000000000}"/>
          </ac:spMkLst>
        </pc:spChg>
      </pc:sldChg>
    </pc:docChg>
  </pc:docChgLst>
  <pc:docChgLst>
    <pc:chgData name="Sándor Pecsora" userId="810b1d013327c237" providerId="LiveId" clId="{E09E4C4A-E6DA-4830-8E4D-6753E543C235}"/>
    <pc:docChg chg="modSld">
      <pc:chgData name="Sándor Pecsora" userId="810b1d013327c237" providerId="LiveId" clId="{E09E4C4A-E6DA-4830-8E4D-6753E543C235}" dt="2020-11-17T07:43:09.133" v="26"/>
      <pc:docMkLst>
        <pc:docMk/>
      </pc:docMkLst>
      <pc:sldChg chg="modSp mod">
        <pc:chgData name="Sándor Pecsora" userId="810b1d013327c237" providerId="LiveId" clId="{E09E4C4A-E6DA-4830-8E4D-6753E543C235}" dt="2020-11-17T07:40:29.820" v="1" actId="20577"/>
        <pc:sldMkLst>
          <pc:docMk/>
          <pc:sldMk cId="1180060703" sldId="256"/>
        </pc:sldMkLst>
        <pc:spChg chg="mod">
          <ac:chgData name="Sándor Pecsora" userId="810b1d013327c237" providerId="LiveId" clId="{E09E4C4A-E6DA-4830-8E4D-6753E543C235}" dt="2020-11-17T07:40:29.820" v="1" actId="20577"/>
          <ac:spMkLst>
            <pc:docMk/>
            <pc:sldMk cId="1180060703" sldId="256"/>
            <ac:spMk id="3" creationId="{00000000-0000-0000-0000-000000000000}"/>
          </ac:spMkLst>
        </pc:spChg>
      </pc:sldChg>
      <pc:sldChg chg="modSp">
        <pc:chgData name="Sándor Pecsora" userId="810b1d013327c237" providerId="LiveId" clId="{E09E4C4A-E6DA-4830-8E4D-6753E543C235}" dt="2020-11-17T07:41:03.972" v="7" actId="20577"/>
        <pc:sldMkLst>
          <pc:docMk/>
          <pc:sldMk cId="3501878932" sldId="321"/>
        </pc:sldMkLst>
        <pc:spChg chg="mod">
          <ac:chgData name="Sándor Pecsora" userId="810b1d013327c237" providerId="LiveId" clId="{E09E4C4A-E6DA-4830-8E4D-6753E543C235}" dt="2020-11-17T07:41:03.972" v="7" actId="20577"/>
          <ac:spMkLst>
            <pc:docMk/>
            <pc:sldMk cId="3501878932" sldId="321"/>
            <ac:spMk id="11" creationId="{5D3465CD-B2C6-4AAF-AE96-EC8FDEA345B4}"/>
          </ac:spMkLst>
        </pc:spChg>
      </pc:sldChg>
      <pc:sldChg chg="modSp mod">
        <pc:chgData name="Sándor Pecsora" userId="810b1d013327c237" providerId="LiveId" clId="{E09E4C4A-E6DA-4830-8E4D-6753E543C235}" dt="2020-11-17T07:43:09.133" v="26"/>
        <pc:sldMkLst>
          <pc:docMk/>
          <pc:sldMk cId="3742979416" sldId="341"/>
        </pc:sldMkLst>
        <pc:spChg chg="mod">
          <ac:chgData name="Sándor Pecsora" userId="810b1d013327c237" providerId="LiveId" clId="{E09E4C4A-E6DA-4830-8E4D-6753E543C235}" dt="2020-11-17T07:42:25.500" v="24" actId="20577"/>
          <ac:spMkLst>
            <pc:docMk/>
            <pc:sldMk cId="3742979416" sldId="341"/>
            <ac:spMk id="3" creationId="{00000000-0000-0000-0000-000000000000}"/>
          </ac:spMkLst>
        </pc:spChg>
        <pc:spChg chg="mod">
          <ac:chgData name="Sándor Pecsora" userId="810b1d013327c237" providerId="LiveId" clId="{E09E4C4A-E6DA-4830-8E4D-6753E543C235}" dt="2020-11-17T07:43:09.133" v="26"/>
          <ac:spMkLst>
            <pc:docMk/>
            <pc:sldMk cId="3742979416" sldId="341"/>
            <ac:spMk id="6" creationId="{22D17158-444A-4293-9E84-B3D7F7233F9D}"/>
          </ac:spMkLst>
        </pc:spChg>
      </pc:sldChg>
    </pc:docChg>
  </pc:docChgLst>
  <pc:docChgLst>
    <pc:chgData name="Pecsora Sándor" userId="1de73074-9d2e-4efc-8b81-d810ab26d955" providerId="ADAL" clId="{91620E98-9C5C-4665-B766-62BEF5788F2E}"/>
    <pc:docChg chg="undo custSel modSld">
      <pc:chgData name="Pecsora Sándor" userId="1de73074-9d2e-4efc-8b81-d810ab26d955" providerId="ADAL" clId="{91620E98-9C5C-4665-B766-62BEF5788F2E}" dt="2022-11-14T11:09:24.628" v="17" actId="20577"/>
      <pc:docMkLst>
        <pc:docMk/>
      </pc:docMkLst>
      <pc:sldChg chg="modSp mod">
        <pc:chgData name="Pecsora Sándor" userId="1de73074-9d2e-4efc-8b81-d810ab26d955" providerId="ADAL" clId="{91620E98-9C5C-4665-B766-62BEF5788F2E}" dt="2022-11-14T11:07:45.223" v="13" actId="20577"/>
        <pc:sldMkLst>
          <pc:docMk/>
          <pc:sldMk cId="3501878932" sldId="321"/>
        </pc:sldMkLst>
        <pc:spChg chg="mod">
          <ac:chgData name="Pecsora Sándor" userId="1de73074-9d2e-4efc-8b81-d810ab26d955" providerId="ADAL" clId="{91620E98-9C5C-4665-B766-62BEF5788F2E}" dt="2022-11-14T06:38:56.958" v="0"/>
          <ac:spMkLst>
            <pc:docMk/>
            <pc:sldMk cId="3501878932" sldId="321"/>
            <ac:spMk id="2" creationId="{00000000-0000-0000-0000-000000000000}"/>
          </ac:spMkLst>
        </pc:spChg>
        <pc:spChg chg="mod">
          <ac:chgData name="Pecsora Sándor" userId="1de73074-9d2e-4efc-8b81-d810ab26d955" providerId="ADAL" clId="{91620E98-9C5C-4665-B766-62BEF5788F2E}" dt="2022-11-14T06:39:21.096" v="5" actId="1076"/>
          <ac:spMkLst>
            <pc:docMk/>
            <pc:sldMk cId="3501878932" sldId="321"/>
            <ac:spMk id="3" creationId="{00000000-0000-0000-0000-000000000000}"/>
          </ac:spMkLst>
        </pc:spChg>
        <pc:spChg chg="mod">
          <ac:chgData name="Pecsora Sándor" userId="1de73074-9d2e-4efc-8b81-d810ab26d955" providerId="ADAL" clId="{91620E98-9C5C-4665-B766-62BEF5788F2E}" dt="2022-11-14T11:07:45.223" v="13" actId="20577"/>
          <ac:spMkLst>
            <pc:docMk/>
            <pc:sldMk cId="3501878932" sldId="321"/>
            <ac:spMk id="9" creationId="{4AEB45A1-9F9C-471E-873F-C763BA278DD4}"/>
          </ac:spMkLst>
        </pc:spChg>
      </pc:sldChg>
      <pc:sldChg chg="modSp mod">
        <pc:chgData name="Pecsora Sándor" userId="1de73074-9d2e-4efc-8b81-d810ab26d955" providerId="ADAL" clId="{91620E98-9C5C-4665-B766-62BEF5788F2E}" dt="2022-11-14T06:39:50.112" v="10" actId="12385"/>
        <pc:sldMkLst>
          <pc:docMk/>
          <pc:sldMk cId="3919114993" sldId="340"/>
        </pc:sldMkLst>
        <pc:spChg chg="mod">
          <ac:chgData name="Pecsora Sándor" userId="1de73074-9d2e-4efc-8b81-d810ab26d955" providerId="ADAL" clId="{91620E98-9C5C-4665-B766-62BEF5788F2E}" dt="2022-11-14T06:38:56.958" v="0"/>
          <ac:spMkLst>
            <pc:docMk/>
            <pc:sldMk cId="3919114993" sldId="340"/>
            <ac:spMk id="2" creationId="{00000000-0000-0000-0000-000000000000}"/>
          </ac:spMkLst>
        </pc:spChg>
        <pc:spChg chg="mod">
          <ac:chgData name="Pecsora Sándor" userId="1de73074-9d2e-4efc-8b81-d810ab26d955" providerId="ADAL" clId="{91620E98-9C5C-4665-B766-62BEF5788F2E}" dt="2022-11-14T06:39:38.986" v="7" actId="20577"/>
          <ac:spMkLst>
            <pc:docMk/>
            <pc:sldMk cId="3919114993" sldId="340"/>
            <ac:spMk id="3" creationId="{00000000-0000-0000-0000-000000000000}"/>
          </ac:spMkLst>
        </pc:spChg>
        <pc:graphicFrameChg chg="mod modGraphic">
          <ac:chgData name="Pecsora Sándor" userId="1de73074-9d2e-4efc-8b81-d810ab26d955" providerId="ADAL" clId="{91620E98-9C5C-4665-B766-62BEF5788F2E}" dt="2022-11-14T06:39:50.112" v="10" actId="12385"/>
          <ac:graphicFrameMkLst>
            <pc:docMk/>
            <pc:sldMk cId="3919114993" sldId="340"/>
            <ac:graphicFrameMk id="4" creationId="{00000000-0000-0000-0000-000000000000}"/>
          </ac:graphicFrameMkLst>
        </pc:graphicFrameChg>
      </pc:sldChg>
      <pc:sldChg chg="modSp mod">
        <pc:chgData name="Pecsora Sándor" userId="1de73074-9d2e-4efc-8b81-d810ab26d955" providerId="ADAL" clId="{91620E98-9C5C-4665-B766-62BEF5788F2E}" dt="2022-11-14T06:40:09.463" v="11" actId="14100"/>
        <pc:sldMkLst>
          <pc:docMk/>
          <pc:sldMk cId="3742979416" sldId="341"/>
        </pc:sldMkLst>
        <pc:spChg chg="mod">
          <ac:chgData name="Pecsora Sándor" userId="1de73074-9d2e-4efc-8b81-d810ab26d955" providerId="ADAL" clId="{91620E98-9C5C-4665-B766-62BEF5788F2E}" dt="2022-11-14T06:40:09.463" v="11" actId="14100"/>
          <ac:spMkLst>
            <pc:docMk/>
            <pc:sldMk cId="3742979416" sldId="341"/>
            <ac:spMk id="7" creationId="{79E05BFD-8CFB-8CB6-8514-8C19E04D1265}"/>
          </ac:spMkLst>
        </pc:spChg>
      </pc:sldChg>
      <pc:sldChg chg="modSp">
        <pc:chgData name="Pecsora Sándor" userId="1de73074-9d2e-4efc-8b81-d810ab26d955" providerId="ADAL" clId="{91620E98-9C5C-4665-B766-62BEF5788F2E}" dt="2022-11-14T11:09:24.628" v="17" actId="20577"/>
        <pc:sldMkLst>
          <pc:docMk/>
          <pc:sldMk cId="2325299629" sldId="342"/>
        </pc:sldMkLst>
        <pc:spChg chg="mod">
          <ac:chgData name="Pecsora Sándor" userId="1de73074-9d2e-4efc-8b81-d810ab26d955" providerId="ADAL" clId="{91620E98-9C5C-4665-B766-62BEF5788F2E}" dt="2022-11-14T06:38:56.958" v="0"/>
          <ac:spMkLst>
            <pc:docMk/>
            <pc:sldMk cId="2325299629" sldId="342"/>
            <ac:spMk id="2" creationId="{00000000-0000-0000-0000-000000000000}"/>
          </ac:spMkLst>
        </pc:spChg>
        <pc:spChg chg="mod">
          <ac:chgData name="Pecsora Sándor" userId="1de73074-9d2e-4efc-8b81-d810ab26d955" providerId="ADAL" clId="{91620E98-9C5C-4665-B766-62BEF5788F2E}" dt="2022-11-14T11:09:24.628" v="17" actId="20577"/>
          <ac:spMkLst>
            <pc:docMk/>
            <pc:sldMk cId="2325299629" sldId="342"/>
            <ac:spMk id="10" creationId="{2DAD8E74-5884-4DCE-B37E-1E759E75A20B}"/>
          </ac:spMkLst>
        </pc:spChg>
      </pc:sldChg>
      <pc:sldChg chg="modSp">
        <pc:chgData name="Pecsora Sándor" userId="1de73074-9d2e-4efc-8b81-d810ab26d955" providerId="ADAL" clId="{91620E98-9C5C-4665-B766-62BEF5788F2E}" dt="2022-11-14T06:38:56.958" v="0"/>
        <pc:sldMkLst>
          <pc:docMk/>
          <pc:sldMk cId="3367599746" sldId="343"/>
        </pc:sldMkLst>
        <pc:spChg chg="mod">
          <ac:chgData name="Pecsora Sándor" userId="1de73074-9d2e-4efc-8b81-d810ab26d955" providerId="ADAL" clId="{91620E98-9C5C-4665-B766-62BEF5788F2E}" dt="2022-11-14T06:38:56.958" v="0"/>
          <ac:spMkLst>
            <pc:docMk/>
            <pc:sldMk cId="3367599746" sldId="343"/>
            <ac:spMk id="2" creationId="{00000000-0000-0000-0000-000000000000}"/>
          </ac:spMkLst>
        </pc:spChg>
      </pc:sldChg>
      <pc:sldChg chg="modSp mod">
        <pc:chgData name="Pecsora Sándor" userId="1de73074-9d2e-4efc-8b81-d810ab26d955" providerId="ADAL" clId="{91620E98-9C5C-4665-B766-62BEF5788F2E}" dt="2022-11-14T06:38:57.133" v="1" actId="27636"/>
        <pc:sldMkLst>
          <pc:docMk/>
          <pc:sldMk cId="983470439" sldId="344"/>
        </pc:sldMkLst>
        <pc:spChg chg="mod">
          <ac:chgData name="Pecsora Sándor" userId="1de73074-9d2e-4efc-8b81-d810ab26d955" providerId="ADAL" clId="{91620E98-9C5C-4665-B766-62BEF5788F2E}" dt="2022-11-14T06:38:57.133" v="1" actId="27636"/>
          <ac:spMkLst>
            <pc:docMk/>
            <pc:sldMk cId="983470439" sldId="344"/>
            <ac:spMk id="3" creationId="{00000000-0000-0000-0000-000000000000}"/>
          </ac:spMkLst>
        </pc:spChg>
      </pc:sldChg>
      <pc:sldChg chg="modSp">
        <pc:chgData name="Pecsora Sándor" userId="1de73074-9d2e-4efc-8b81-d810ab26d955" providerId="ADAL" clId="{91620E98-9C5C-4665-B766-62BEF5788F2E}" dt="2022-11-14T06:38:56.958" v="0"/>
        <pc:sldMkLst>
          <pc:docMk/>
          <pc:sldMk cId="3874375682" sldId="345"/>
        </pc:sldMkLst>
        <pc:spChg chg="mod">
          <ac:chgData name="Pecsora Sándor" userId="1de73074-9d2e-4efc-8b81-d810ab26d955" providerId="ADAL" clId="{91620E98-9C5C-4665-B766-62BEF5788F2E}" dt="2022-11-14T06:38:56.958" v="0"/>
          <ac:spMkLst>
            <pc:docMk/>
            <pc:sldMk cId="3874375682" sldId="345"/>
            <ac:spMk id="2" creationId="{00000000-0000-0000-0000-000000000000}"/>
          </ac:spMkLst>
        </pc:spChg>
      </pc:sldChg>
      <pc:sldChg chg="modSp">
        <pc:chgData name="Pecsora Sándor" userId="1de73074-9d2e-4efc-8b81-d810ab26d955" providerId="ADAL" clId="{91620E98-9C5C-4665-B766-62BEF5788F2E}" dt="2022-11-14T06:38:56.958" v="0"/>
        <pc:sldMkLst>
          <pc:docMk/>
          <pc:sldMk cId="811959074" sldId="346"/>
        </pc:sldMkLst>
        <pc:spChg chg="mod">
          <ac:chgData name="Pecsora Sándor" userId="1de73074-9d2e-4efc-8b81-d810ab26d955" providerId="ADAL" clId="{91620E98-9C5C-4665-B766-62BEF5788F2E}" dt="2022-11-14T06:38:56.958" v="0"/>
          <ac:spMkLst>
            <pc:docMk/>
            <pc:sldMk cId="811959074" sldId="346"/>
            <ac:spMk id="2" creationId="{C78D57D7-8956-49F9-9353-B533C5FBD7E1}"/>
          </ac:spMkLst>
        </pc:spChg>
      </pc:sldChg>
      <pc:sldChg chg="modSp mod">
        <pc:chgData name="Pecsora Sándor" userId="1de73074-9d2e-4efc-8b81-d810ab26d955" providerId="ADAL" clId="{91620E98-9C5C-4665-B766-62BEF5788F2E}" dt="2022-11-14T06:38:59.629" v="2" actId="14100"/>
        <pc:sldMkLst>
          <pc:docMk/>
          <pc:sldMk cId="678983858" sldId="347"/>
        </pc:sldMkLst>
        <pc:spChg chg="mod">
          <ac:chgData name="Pecsora Sándor" userId="1de73074-9d2e-4efc-8b81-d810ab26d955" providerId="ADAL" clId="{91620E98-9C5C-4665-B766-62BEF5788F2E}" dt="2022-11-14T06:38:56.958" v="0"/>
          <ac:spMkLst>
            <pc:docMk/>
            <pc:sldMk cId="678983858" sldId="347"/>
            <ac:spMk id="3" creationId="{00000000-0000-0000-0000-000000000000}"/>
          </ac:spMkLst>
        </pc:spChg>
        <pc:spChg chg="mod">
          <ac:chgData name="Pecsora Sándor" userId="1de73074-9d2e-4efc-8b81-d810ab26d955" providerId="ADAL" clId="{91620E98-9C5C-4665-B766-62BEF5788F2E}" dt="2022-11-14T06:38:59.629" v="2" actId="14100"/>
          <ac:spMkLst>
            <pc:docMk/>
            <pc:sldMk cId="678983858" sldId="347"/>
            <ac:spMk id="4" creationId="{002A1929-D361-4830-B28B-82105341B8EC}"/>
          </ac:spMkLst>
        </pc:spChg>
      </pc:sldChg>
    </pc:docChg>
  </pc:docChgLst>
  <pc:docChgLst>
    <pc:chgData name="Sándor Pecsora" userId="810b1d013327c237" providerId="LiveId" clId="{4E57C8BD-54EF-4355-B5DB-037399158464}"/>
    <pc:docChg chg="modSld">
      <pc:chgData name="Sándor Pecsora" userId="810b1d013327c237" providerId="LiveId" clId="{4E57C8BD-54EF-4355-B5DB-037399158464}" dt="2021-11-14T11:32:47.471" v="7" actId="20577"/>
      <pc:docMkLst>
        <pc:docMk/>
      </pc:docMkLst>
      <pc:sldChg chg="modSp">
        <pc:chgData name="Sándor Pecsora" userId="810b1d013327c237" providerId="LiveId" clId="{4E57C8BD-54EF-4355-B5DB-037399158464}" dt="2021-11-14T11:32:47.471" v="7" actId="20577"/>
        <pc:sldMkLst>
          <pc:docMk/>
          <pc:sldMk cId="3501878932" sldId="321"/>
        </pc:sldMkLst>
        <pc:spChg chg="mod">
          <ac:chgData name="Sándor Pecsora" userId="810b1d013327c237" providerId="LiveId" clId="{4E57C8BD-54EF-4355-B5DB-037399158464}" dt="2021-11-14T11:32:47.471" v="7" actId="20577"/>
          <ac:spMkLst>
            <pc:docMk/>
            <pc:sldMk cId="3501878932" sldId="321"/>
            <ac:spMk id="11" creationId="{5D3465CD-B2C6-4AAF-AE96-EC8FDEA345B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D8D181-6501-4CD6-ADAA-357D1FDA1029}" type="datetimeFigureOut">
              <a:rPr lang="hu-HU" smtClean="0"/>
              <a:t>2022. 11. 14.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0B4519-444B-4F56-B3DB-AC5AAF91806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104416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90626" y="1346947"/>
            <a:ext cx="766724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690626" y="4299697"/>
            <a:ext cx="766724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690626" y="1484779"/>
            <a:ext cx="7667244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8670" y="1432223"/>
            <a:ext cx="7475220" cy="2867474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72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2386" y="4389120"/>
            <a:ext cx="5918454" cy="1069848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342900" indent="0" algn="ctr">
              <a:buNone/>
              <a:defRPr sz="1650"/>
            </a:lvl2pPr>
            <a:lvl3pPr marL="685800" indent="0" algn="ctr">
              <a:buNone/>
              <a:defRPr sz="165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8DAAF-0C17-4703-AEE3-44267674DFC7}" type="datetimeFigureOut">
              <a:rPr lang="hu-HU" smtClean="0"/>
              <a:t>2022. 11. 14.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94550" y="4289334"/>
            <a:ext cx="895401" cy="640080"/>
          </a:xfrm>
        </p:spPr>
        <p:txBody>
          <a:bodyPr/>
          <a:lstStyle>
            <a:lvl1pPr>
              <a:defRPr sz="2100"/>
            </a:lvl1pPr>
          </a:lstStyle>
          <a:p>
            <a:fld id="{1209D428-69BB-4D9A-8FAB-16C0194CC2D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69144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8DAAF-0C17-4703-AEE3-44267674DFC7}" type="datetimeFigureOut">
              <a:rPr lang="hu-HU" smtClean="0"/>
              <a:t>2022. 11. 14.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9D428-69BB-4D9A-8FAB-16C0194CC2D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32629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533400"/>
            <a:ext cx="1914525" cy="5638800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533400"/>
            <a:ext cx="5629275" cy="5638800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8DAAF-0C17-4703-AEE3-44267674DFC7}" type="datetimeFigureOut">
              <a:rPr lang="hu-HU" smtClean="0"/>
              <a:t>2022. 11. 14.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9D428-69BB-4D9A-8FAB-16C0194CC2D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271656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Chart">
  <p:cSld name="Cím, szöveg és 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7467600" cy="990600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648200" y="1981200"/>
            <a:ext cx="3810000" cy="4114800"/>
          </a:xfrm>
        </p:spPr>
        <p:txBody>
          <a:bodyPr rtlCol="0">
            <a:normAutofit/>
          </a:bodyPr>
          <a:lstStyle/>
          <a:p>
            <a:pPr lvl="0"/>
            <a:r>
              <a:rPr lang="hu-HU" noProof="0"/>
              <a:t>Diagram beszúrásához kattintson az ikonra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705434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none" baseline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0" indent="0">
              <a:buClr>
                <a:schemeClr val="accent3">
                  <a:lumMod val="50000"/>
                </a:schemeClr>
              </a:buClr>
              <a:buNone/>
              <a:defRPr sz="2000"/>
            </a:lvl1pPr>
            <a:lvl2pPr marL="205740" indent="0">
              <a:buClr>
                <a:schemeClr val="accent3">
                  <a:lumMod val="50000"/>
                </a:schemeClr>
              </a:buClr>
              <a:buNone/>
              <a:defRPr sz="1800"/>
            </a:lvl2pPr>
            <a:lvl3pPr marL="411480" indent="0">
              <a:buClr>
                <a:schemeClr val="accent3">
                  <a:lumMod val="50000"/>
                </a:schemeClr>
              </a:buClr>
              <a:buNone/>
              <a:defRPr sz="1800"/>
            </a:lvl3pPr>
            <a:lvl4pPr marL="617220" indent="0">
              <a:buClr>
                <a:schemeClr val="accent3">
                  <a:lumMod val="50000"/>
                </a:schemeClr>
              </a:buClr>
              <a:buNone/>
              <a:defRPr sz="1800"/>
            </a:lvl4pPr>
            <a:lvl5pPr marL="822960" indent="0">
              <a:buClr>
                <a:schemeClr val="accent3">
                  <a:lumMod val="50000"/>
                </a:schemeClr>
              </a:buClr>
              <a:buNone/>
              <a:defRPr sz="1800"/>
            </a:lvl5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8DAAF-0C17-4703-AEE3-44267674DFC7}" type="datetimeFigureOut">
              <a:rPr lang="hu-HU" smtClean="0"/>
              <a:t>2022. 11. 14.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9D428-69BB-4D9A-8FAB-16C0194CC2D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7880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9144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346" y="1225296"/>
            <a:ext cx="696087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6000" b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4331" y="5020056"/>
            <a:ext cx="6789420" cy="1066800"/>
          </a:xfrm>
        </p:spPr>
        <p:txBody>
          <a:bodyPr anchor="t">
            <a:normAutofit/>
          </a:bodyPr>
          <a:lstStyle>
            <a:lvl1pPr marL="0" indent="0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45251" y="6272785"/>
            <a:ext cx="1983232" cy="365125"/>
          </a:xfrm>
        </p:spPr>
        <p:txBody>
          <a:bodyPr/>
          <a:lstStyle/>
          <a:p>
            <a:fld id="{FB78DAAF-0C17-4703-AEE3-44267674DFC7}" type="datetimeFigureOut">
              <a:rPr lang="hu-HU" smtClean="0"/>
              <a:t>2022. 11. 14.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37031" y="6272785"/>
            <a:ext cx="4745736" cy="365125"/>
          </a:xfrm>
        </p:spPr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2776" y="2506133"/>
            <a:ext cx="891224" cy="720332"/>
          </a:xfrm>
        </p:spPr>
        <p:txBody>
          <a:bodyPr/>
          <a:lstStyle>
            <a:lvl1pPr>
              <a:defRPr sz="2100"/>
            </a:lvl1pPr>
          </a:lstStyle>
          <a:p>
            <a:fld id="{1209D428-69BB-4D9A-8FAB-16C0194CC2D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85854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2386" y="2194560"/>
            <a:ext cx="3566160" cy="3977640"/>
          </a:xfrm>
        </p:spPr>
        <p:txBody>
          <a:bodyPr>
            <a:normAutofit/>
          </a:bodyPr>
          <a:lstStyle>
            <a:lvl1pPr>
              <a:buClr>
                <a:schemeClr val="accent3">
                  <a:lumMod val="75000"/>
                </a:schemeClr>
              </a:buClr>
              <a:defRPr sz="2000"/>
            </a:lvl1pPr>
            <a:lvl2pPr>
              <a:buClr>
                <a:schemeClr val="accent3">
                  <a:lumMod val="75000"/>
                </a:schemeClr>
              </a:buClr>
              <a:defRPr sz="1800"/>
            </a:lvl2pPr>
            <a:lvl3pPr>
              <a:buClr>
                <a:schemeClr val="accent3">
                  <a:lumMod val="75000"/>
                </a:schemeClr>
              </a:buClr>
              <a:defRPr sz="1800"/>
            </a:lvl3pPr>
            <a:lvl4pPr>
              <a:buClr>
                <a:schemeClr val="accent3">
                  <a:lumMod val="75000"/>
                </a:schemeClr>
              </a:buClr>
              <a:defRPr sz="1800"/>
            </a:lvl4pPr>
            <a:lvl5pPr>
              <a:buClr>
                <a:schemeClr val="accent3">
                  <a:lumMod val="75000"/>
                </a:schemeClr>
              </a:buClr>
              <a:defRPr sz="18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73168" y="2194560"/>
            <a:ext cx="3566160" cy="3977640"/>
          </a:xfrm>
        </p:spPr>
        <p:txBody>
          <a:bodyPr>
            <a:normAutofit/>
          </a:bodyPr>
          <a:lstStyle>
            <a:lvl1pPr>
              <a:buClr>
                <a:schemeClr val="accent3">
                  <a:lumMod val="75000"/>
                </a:schemeClr>
              </a:buClr>
              <a:defRPr sz="2000"/>
            </a:lvl1pPr>
            <a:lvl2pPr>
              <a:buClr>
                <a:schemeClr val="accent3">
                  <a:lumMod val="75000"/>
                </a:schemeClr>
              </a:buClr>
              <a:defRPr sz="1800"/>
            </a:lvl2pPr>
            <a:lvl3pPr>
              <a:buClr>
                <a:schemeClr val="accent3">
                  <a:lumMod val="75000"/>
                </a:schemeClr>
              </a:buClr>
              <a:defRPr sz="1800"/>
            </a:lvl3pPr>
            <a:lvl4pPr>
              <a:buClr>
                <a:schemeClr val="accent3">
                  <a:lumMod val="75000"/>
                </a:schemeClr>
              </a:buClr>
              <a:defRPr sz="1800"/>
            </a:lvl4pPr>
            <a:lvl5pPr>
              <a:buClr>
                <a:schemeClr val="accent3">
                  <a:lumMod val="75000"/>
                </a:schemeClr>
              </a:buClr>
              <a:defRPr sz="18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8DAAF-0C17-4703-AEE3-44267674DFC7}" type="datetimeFigureOut">
              <a:rPr lang="hu-HU" smtClean="0"/>
              <a:t>2022. 11. 14.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9D428-69BB-4D9A-8FAB-16C0194CC2D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06033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0100" y="2048256"/>
            <a:ext cx="356616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02386" y="2743200"/>
            <a:ext cx="3566160" cy="3291840"/>
          </a:xfrm>
        </p:spPr>
        <p:txBody>
          <a:bodyPr>
            <a:normAutofit/>
          </a:bodyPr>
          <a:lstStyle>
            <a:lvl1pPr>
              <a:buClr>
                <a:schemeClr val="accent3">
                  <a:lumMod val="75000"/>
                </a:schemeClr>
              </a:buClr>
              <a:defRPr sz="2000"/>
            </a:lvl1pPr>
            <a:lvl2pPr>
              <a:buClr>
                <a:schemeClr val="accent3">
                  <a:lumMod val="75000"/>
                </a:schemeClr>
              </a:buClr>
              <a:defRPr sz="1800"/>
            </a:lvl2pPr>
            <a:lvl3pPr>
              <a:buClr>
                <a:schemeClr val="accent3">
                  <a:lumMod val="75000"/>
                </a:schemeClr>
              </a:buClr>
              <a:defRPr sz="1800"/>
            </a:lvl3pPr>
            <a:lvl4pPr>
              <a:buClr>
                <a:schemeClr val="accent3">
                  <a:lumMod val="75000"/>
                </a:schemeClr>
              </a:buClr>
              <a:defRPr sz="1800"/>
            </a:lvl4pPr>
            <a:lvl5pPr>
              <a:buClr>
                <a:schemeClr val="accent3">
                  <a:lumMod val="75000"/>
                </a:schemeClr>
              </a:buClr>
              <a:defRPr sz="18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73168" y="2048256"/>
            <a:ext cx="356616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73168" y="2743200"/>
            <a:ext cx="3566160" cy="3291840"/>
          </a:xfrm>
        </p:spPr>
        <p:txBody>
          <a:bodyPr>
            <a:normAutofit/>
          </a:bodyPr>
          <a:lstStyle>
            <a:lvl1pPr>
              <a:buClr>
                <a:schemeClr val="accent3">
                  <a:lumMod val="75000"/>
                </a:schemeClr>
              </a:buClr>
              <a:defRPr sz="2000"/>
            </a:lvl1pPr>
            <a:lvl2pPr>
              <a:buClr>
                <a:schemeClr val="accent3">
                  <a:lumMod val="75000"/>
                </a:schemeClr>
              </a:buClr>
              <a:defRPr sz="1800"/>
            </a:lvl2pPr>
            <a:lvl3pPr>
              <a:buClr>
                <a:schemeClr val="accent3">
                  <a:lumMod val="75000"/>
                </a:schemeClr>
              </a:buClr>
              <a:defRPr sz="1800"/>
            </a:lvl3pPr>
            <a:lvl4pPr>
              <a:buClr>
                <a:schemeClr val="accent3">
                  <a:lumMod val="75000"/>
                </a:schemeClr>
              </a:buClr>
              <a:defRPr sz="1800"/>
            </a:lvl4pPr>
            <a:lvl5pPr>
              <a:buClr>
                <a:schemeClr val="accent3">
                  <a:lumMod val="75000"/>
                </a:schemeClr>
              </a:buClr>
              <a:defRPr sz="18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8DAAF-0C17-4703-AEE3-44267674DFC7}" type="datetimeFigureOut">
              <a:rPr lang="hu-HU" smtClean="0"/>
              <a:t>2022. 11. 14.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9D428-69BB-4D9A-8FAB-16C0194CC2D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22371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8DAAF-0C17-4703-AEE3-44267674DFC7}" type="datetimeFigureOut">
              <a:rPr lang="hu-HU" smtClean="0"/>
              <a:t>2022. 11. 14.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9D428-69BB-4D9A-8FAB-16C0194CC2D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62026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8DAAF-0C17-4703-AEE3-44267674DFC7}" type="datetimeFigureOut">
              <a:rPr lang="hu-HU" smtClean="0"/>
              <a:t>2022. 11. 14.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9D428-69BB-4D9A-8FAB-16C0194CC2D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25137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400" b="1">
                <a:solidFill>
                  <a:srgbClr val="002060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685800"/>
            <a:ext cx="5033772" cy="5020056"/>
          </a:xfrm>
        </p:spPr>
        <p:txBody>
          <a:bodyPr>
            <a:normAutofit/>
          </a:bodyPr>
          <a:lstStyle>
            <a:lvl1pPr>
              <a:buClr>
                <a:schemeClr val="accent3">
                  <a:lumMod val="75000"/>
                </a:schemeClr>
              </a:buClr>
              <a:defRPr sz="2400"/>
            </a:lvl1pPr>
            <a:lvl2pPr>
              <a:buClr>
                <a:schemeClr val="accent3">
                  <a:lumMod val="75000"/>
                </a:schemeClr>
              </a:buClr>
              <a:defRPr sz="2000"/>
            </a:lvl2pPr>
            <a:lvl3pPr>
              <a:buClr>
                <a:schemeClr val="accent3">
                  <a:lumMod val="75000"/>
                </a:schemeClr>
              </a:buClr>
              <a:defRPr sz="2000"/>
            </a:lvl3pPr>
            <a:lvl4pPr>
              <a:buClr>
                <a:schemeClr val="accent3">
                  <a:lumMod val="75000"/>
                </a:schemeClr>
              </a:buClr>
              <a:defRPr sz="2000"/>
            </a:lvl4pPr>
            <a:lvl5pPr>
              <a:buClr>
                <a:schemeClr val="accent3">
                  <a:lumMod val="75000"/>
                </a:schemeClr>
              </a:buClr>
              <a:defRPr sz="20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750"/>
              </a:spcBef>
              <a:buNone/>
              <a:defRPr sz="1050">
                <a:solidFill>
                  <a:schemeClr val="tx1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8DAAF-0C17-4703-AEE3-44267674DFC7}" type="datetimeFigureOut">
              <a:rPr lang="hu-HU" smtClean="0"/>
              <a:t>2022. 11. 14.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8551294" y="6229681"/>
            <a:ext cx="3429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9D428-69BB-4D9A-8FAB-16C0194CC2D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01524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400" b="1">
                <a:solidFill>
                  <a:srgbClr val="002060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6227805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750"/>
              </a:spcBef>
              <a:buNone/>
              <a:defRPr sz="1050">
                <a:solidFill>
                  <a:schemeClr val="accent1">
                    <a:lumMod val="75000"/>
                  </a:schemeClr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8DAAF-0C17-4703-AEE3-44267674DFC7}" type="datetimeFigureOut">
              <a:rPr lang="hu-HU" smtClean="0"/>
              <a:t>2022. 11. 14.</a:t>
            </a:fld>
            <a:endParaRPr lang="hu-HU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8551294" y="6229681"/>
            <a:ext cx="3429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9D428-69BB-4D9A-8FAB-16C0194CC2D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738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microsoft.com/office/2007/relationships/hdphoto" Target="../media/hdphoto1.wdp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alphaModFix amt="8000"/>
            <a:lum/>
          </a:blip>
          <a:srcRect/>
          <a:stretch>
            <a:fillRect t="-11000" b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02386" y="484632"/>
            <a:ext cx="75438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2386" y="2121408"/>
            <a:ext cx="75438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73318" y="6272785"/>
            <a:ext cx="245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2"/>
                </a:solidFill>
              </a:defRPr>
            </a:lvl1pPr>
          </a:lstStyle>
          <a:p>
            <a:fld id="{FB78DAAF-0C17-4703-AEE3-44267674DFC7}" type="datetimeFigureOut">
              <a:rPr lang="hu-HU" smtClean="0"/>
              <a:t>2022. 11. 14.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16102" y="6272785"/>
            <a:ext cx="47457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2"/>
                </a:solidFill>
              </a:defRPr>
            </a:lvl1pPr>
          </a:lstStyle>
          <a:p>
            <a:endParaRPr lang="hu-HU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8551294" y="6229681"/>
            <a:ext cx="3429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5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6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83346" y="6272785"/>
            <a:ext cx="4800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 b="1">
                <a:solidFill>
                  <a:srgbClr val="FFFFFF"/>
                </a:solidFill>
                <a:latin typeface="+mj-lt"/>
              </a:defRPr>
            </a:lvl1pPr>
          </a:lstStyle>
          <a:p>
            <a:fld id="{1209D428-69BB-4D9A-8FAB-16C0194CC2D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32590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4" r:id="rId1"/>
    <p:sldLayoutId id="2147483905" r:id="rId2"/>
    <p:sldLayoutId id="2147483906" r:id="rId3"/>
    <p:sldLayoutId id="2147483907" r:id="rId4"/>
    <p:sldLayoutId id="2147483908" r:id="rId5"/>
    <p:sldLayoutId id="2147483909" r:id="rId6"/>
    <p:sldLayoutId id="2147483910" r:id="rId7"/>
    <p:sldLayoutId id="2147483911" r:id="rId8"/>
    <p:sldLayoutId id="2147483912" r:id="rId9"/>
    <p:sldLayoutId id="2147483913" r:id="rId10"/>
    <p:sldLayoutId id="2147483914" r:id="rId11"/>
    <p:sldLayoutId id="2147483915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050" kern="1200" cap="all" baseline="0">
          <a:solidFill>
            <a:srgbClr val="002060"/>
          </a:solidFill>
          <a:latin typeface="+mj-lt"/>
          <a:ea typeface="+mj-ea"/>
          <a:cs typeface="+mj-cs"/>
        </a:defRPr>
      </a:lvl1pPr>
    </p:titleStyle>
    <p:bodyStyle>
      <a:lvl1pPr marL="137160" indent="-137160" algn="l" defTabSz="685800" rtl="0" eaLnBrk="1" latinLnBrk="0" hangingPunct="1">
        <a:lnSpc>
          <a:spcPct val="90000"/>
        </a:lnSpc>
        <a:spcBef>
          <a:spcPts val="9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indent="-137160" algn="l" defTabSz="685800" rtl="0" eaLnBrk="1" latinLnBrk="0" hangingPunct="1">
        <a:lnSpc>
          <a:spcPct val="90000"/>
        </a:lnSpc>
        <a:spcBef>
          <a:spcPts val="300"/>
        </a:spcBef>
        <a:spcAft>
          <a:spcPts val="15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" indent="-137160" algn="l" defTabSz="685800" rtl="0" eaLnBrk="1" latinLnBrk="0" hangingPunct="1">
        <a:lnSpc>
          <a:spcPct val="90000"/>
        </a:lnSpc>
        <a:spcBef>
          <a:spcPts val="300"/>
        </a:spcBef>
        <a:spcAft>
          <a:spcPts val="15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754380" indent="-137160" algn="l" defTabSz="685800" rtl="0" eaLnBrk="1" latinLnBrk="0" hangingPunct="1">
        <a:lnSpc>
          <a:spcPct val="90000"/>
        </a:lnSpc>
        <a:spcBef>
          <a:spcPts val="300"/>
        </a:spcBef>
        <a:spcAft>
          <a:spcPts val="15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960120" indent="-137160" algn="l" defTabSz="685800" rtl="0" eaLnBrk="1" latinLnBrk="0" hangingPunct="1">
        <a:lnSpc>
          <a:spcPct val="90000"/>
        </a:lnSpc>
        <a:spcBef>
          <a:spcPts val="300"/>
        </a:spcBef>
        <a:spcAft>
          <a:spcPts val="15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200000" indent="-171450" algn="l" defTabSz="685800" rtl="0" eaLnBrk="1" latinLnBrk="0" hangingPunct="1">
        <a:lnSpc>
          <a:spcPct val="90000"/>
        </a:lnSpc>
        <a:spcBef>
          <a:spcPts val="300"/>
        </a:spcBef>
        <a:spcAft>
          <a:spcPts val="15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425000" indent="-171450" algn="l" defTabSz="685800" rtl="0" eaLnBrk="1" latinLnBrk="0" hangingPunct="1">
        <a:lnSpc>
          <a:spcPct val="90000"/>
        </a:lnSpc>
        <a:spcBef>
          <a:spcPts val="300"/>
        </a:spcBef>
        <a:spcAft>
          <a:spcPts val="15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650000" indent="-171450" algn="l" defTabSz="685800" rtl="0" eaLnBrk="1" latinLnBrk="0" hangingPunct="1">
        <a:lnSpc>
          <a:spcPct val="90000"/>
        </a:lnSpc>
        <a:spcBef>
          <a:spcPts val="300"/>
        </a:spcBef>
        <a:spcAft>
          <a:spcPts val="15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875000" indent="-171450" algn="l" defTabSz="685800" rtl="0" eaLnBrk="1" latinLnBrk="0" hangingPunct="1">
        <a:lnSpc>
          <a:spcPct val="90000"/>
        </a:lnSpc>
        <a:spcBef>
          <a:spcPts val="300"/>
        </a:spcBef>
        <a:spcAft>
          <a:spcPts val="15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0.png"/><Relationship Id="rId3" Type="http://schemas.openxmlformats.org/officeDocument/2006/relationships/image" Target="../media/image24.png"/><Relationship Id="rId7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0.png"/><Relationship Id="rId5" Type="http://schemas.openxmlformats.org/officeDocument/2006/relationships/image" Target="../media/image40.png"/><Relationship Id="rId4" Type="http://schemas.openxmlformats.org/officeDocument/2006/relationships/image" Target="../media/image30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7.png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athworks.com/help/examples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486032" y="758952"/>
            <a:ext cx="8328454" cy="2670048"/>
          </a:xfrm>
        </p:spPr>
        <p:txBody>
          <a:bodyPr>
            <a:noAutofit/>
          </a:bodyPr>
          <a:lstStyle/>
          <a:p>
            <a:r>
              <a:rPr lang="hu-HU" sz="4000" dirty="0"/>
              <a:t>Alkalmazott statisztika</a:t>
            </a:r>
            <a:r>
              <a:rPr lang="en-GB" sz="4000" dirty="0"/>
              <a:t>,</a:t>
            </a:r>
            <a:r>
              <a:rPr lang="hu-HU" sz="4000" dirty="0"/>
              <a:t> </a:t>
            </a:r>
            <a:r>
              <a:rPr lang="hu-HU" sz="4000" dirty="0" err="1"/>
              <a:t>Valószínűségszámítás</a:t>
            </a:r>
            <a:r>
              <a:rPr lang="hu-HU" sz="4000" dirty="0"/>
              <a:t> és statisztika</a:t>
            </a:r>
            <a:endParaRPr lang="en-GB" sz="4000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err="1"/>
              <a:t>Csebisev</a:t>
            </a:r>
            <a:r>
              <a:rPr lang="hu-HU" dirty="0"/>
              <a:t>-egyenlőtlenség, nagy számok törvénye</a:t>
            </a:r>
            <a:endParaRPr lang="en-GB" dirty="0"/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002A1929-D361-4830-B28B-82105341B8EC}"/>
              </a:ext>
            </a:extLst>
          </p:cNvPr>
          <p:cNvSpPr txBox="1"/>
          <p:nvPr/>
        </p:nvSpPr>
        <p:spPr>
          <a:xfrm>
            <a:off x="2241176" y="3542200"/>
            <a:ext cx="49714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dirty="0"/>
              <a:t>Fazekas István, Barta Attila, Pecsora Sándor</a:t>
            </a:r>
          </a:p>
        </p:txBody>
      </p:sp>
      <p:sp>
        <p:nvSpPr>
          <p:cNvPr id="6" name="Szövegdoboz 5">
            <a:extLst>
              <a:ext uri="{FF2B5EF4-FFF2-40B4-BE49-F238E27FC236}">
                <a16:creationId xmlns:a16="http://schemas.microsoft.com/office/drawing/2014/main" id="{138B5CDD-DF06-4B9E-97D9-BB5E2ADD616B}"/>
              </a:ext>
            </a:extLst>
          </p:cNvPr>
          <p:cNvSpPr txBox="1"/>
          <p:nvPr/>
        </p:nvSpPr>
        <p:spPr>
          <a:xfrm>
            <a:off x="0" y="6355866"/>
            <a:ext cx="9144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u-HU" sz="1400" dirty="0"/>
              <a:t>„A tananyag elkészítését az EFOP-3.4.3-16-2016-00021 számú projekt támogatta. A projekt az Európai Unió támogatásával, az Európai Szociális Alap társfinanszírozásával valósult meg.”</a:t>
            </a:r>
          </a:p>
        </p:txBody>
      </p:sp>
    </p:spTree>
    <p:extLst>
      <p:ext uri="{BB962C8B-B14F-4D97-AF65-F5344CB8AC3E}">
        <p14:creationId xmlns:p14="http://schemas.microsoft.com/office/powerpoint/2010/main" val="6789838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>
                <a:solidFill>
                  <a:srgbClr val="92D050"/>
                </a:solidFill>
                <a:cs typeface="Arial" panose="020B0604020202020204" pitchFamily="34" charset="0"/>
              </a:rPr>
              <a:t>Gyakorlat</a:t>
            </a:r>
            <a:r>
              <a:rPr lang="en-US" dirty="0">
                <a:solidFill>
                  <a:srgbClr val="92D050"/>
                </a:solidFill>
                <a:cs typeface="Arial" panose="020B0604020202020204" pitchFamily="34" charset="0"/>
              </a:rPr>
              <a:t> 15.1</a:t>
            </a:r>
            <a:r>
              <a:rPr lang="hu-HU" dirty="0">
                <a:solidFill>
                  <a:schemeClr val="tx1"/>
                </a:solidFill>
                <a:cs typeface="Arial" panose="020B0604020202020204" pitchFamily="34" charset="0"/>
              </a:rPr>
              <a:t> (M1)</a:t>
            </a:r>
            <a:r>
              <a:rPr lang="en-US" dirty="0">
                <a:solidFill>
                  <a:srgbClr val="92D050"/>
                </a:solidFill>
                <a:cs typeface="Arial" panose="020B0604020202020204" pitchFamily="34" charset="0"/>
              </a:rPr>
              <a:t> 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artalom helye 2"/>
              <p:cNvSpPr>
                <a:spLocks noGrp="1"/>
              </p:cNvSpPr>
              <p:nvPr>
                <p:ph idx="1"/>
              </p:nvPr>
            </p:nvSpPr>
            <p:spPr>
              <a:xfrm>
                <a:off x="777240" y="1498672"/>
                <a:ext cx="7543801" cy="1312711"/>
              </a:xfrm>
            </p:spPr>
            <p:txBody>
              <a:bodyPr>
                <a:noAutofit/>
              </a:bodyPr>
              <a:lstStyle/>
              <a:p>
                <a:pPr algn="just"/>
                <a:r>
                  <a:rPr lang="hu-HU" sz="1600" dirty="0"/>
                  <a:t>Egy forgalmas pályaudvaron meghatározott időben egy újságárus által egy óra alatt eladott újságok </a:t>
                </a:r>
                <a14:m>
                  <m:oMath xmlns:m="http://schemas.openxmlformats.org/officeDocument/2006/math">
                    <m:r>
                      <a:rPr lang="en-GB" sz="1600" i="1" dirty="0">
                        <a:latin typeface="Cambria Math" panose="02040503050406030204" pitchFamily="18" charset="0"/>
                      </a:rPr>
                      <m:t>𝜉</m:t>
                    </m:r>
                  </m:oMath>
                </a14:m>
                <a:r>
                  <a:rPr lang="el-GR" sz="1600" dirty="0"/>
                  <a:t> </a:t>
                </a:r>
                <a:r>
                  <a:rPr lang="hu-HU" sz="1600" dirty="0"/>
                  <a:t>száma Poisson eloszlású </a:t>
                </a:r>
                <a14:m>
                  <m:oMath xmlns:m="http://schemas.openxmlformats.org/officeDocument/2006/math">
                    <m:r>
                      <a:rPr lang="en-GB" sz="1600" i="1" dirty="0">
                        <a:latin typeface="Cambria Math" panose="02040503050406030204" pitchFamily="18" charset="0"/>
                      </a:rPr>
                      <m:t>𝜆</m:t>
                    </m:r>
                    <m:r>
                      <a:rPr lang="en-US" sz="1600" i="1" dirty="0">
                        <a:latin typeface="Cambria Math" panose="02040503050406030204" pitchFamily="18" charset="0"/>
                      </a:rPr>
                      <m:t>= 64</m:t>
                    </m:r>
                  </m:oMath>
                </a14:m>
                <a:r>
                  <a:rPr lang="el-GR" sz="1600" dirty="0"/>
                  <a:t> </a:t>
                </a:r>
                <a:r>
                  <a:rPr lang="hu-HU" sz="1600" dirty="0"/>
                  <a:t>várható értékkel. Adjon alsó becslést a</a:t>
                </a:r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i="1" dirty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GB" sz="1600" i="1" dirty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i="1" dirty="0">
                              <a:latin typeface="Cambria Math" panose="02040503050406030204" pitchFamily="18" charset="0"/>
                            </a:rPr>
                            <m:t>48&lt;</m:t>
                          </m:r>
                          <m:r>
                            <a:rPr lang="en-GB" sz="1600" i="1" dirty="0">
                              <a:latin typeface="Cambria Math" panose="02040503050406030204" pitchFamily="18" charset="0"/>
                            </a:rPr>
                            <m:t>𝜉</m:t>
                          </m:r>
                          <m:r>
                            <a:rPr lang="en-GB" sz="1600" i="1" dirty="0">
                              <a:latin typeface="Cambria Math" panose="02040503050406030204" pitchFamily="18" charset="0"/>
                            </a:rPr>
                            <m:t>&lt;80</m:t>
                          </m:r>
                        </m:e>
                      </m:d>
                    </m:oMath>
                  </m:oMathPara>
                </a14:m>
                <a:br>
                  <a:rPr lang="hu-HU" sz="1600" dirty="0"/>
                </a:br>
                <a:r>
                  <a:rPr lang="hu-HU" sz="1600" dirty="0"/>
                  <a:t>valószínűségre.</a:t>
                </a:r>
                <a:endParaRPr lang="en-US" sz="1600" dirty="0"/>
              </a:p>
            </p:txBody>
          </p:sp>
        </mc:Choice>
        <mc:Fallback xmlns="">
          <p:sp>
            <p:nvSpPr>
              <p:cNvPr id="3" name="Tartalom hely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77240" y="1498672"/>
                <a:ext cx="7543801" cy="1312711"/>
              </a:xfrm>
              <a:blipFill>
                <a:blip r:embed="rId2"/>
                <a:stretch>
                  <a:fillRect l="-485" t="-3721" r="-404" b="-5116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Szövegdoboz 3">
                <a:extLst>
                  <a:ext uri="{FF2B5EF4-FFF2-40B4-BE49-F238E27FC236}">
                    <a16:creationId xmlns:a16="http://schemas.microsoft.com/office/drawing/2014/main" id="{4D56CDE2-BDDF-4450-B8B4-04EB904CBD6E}"/>
                  </a:ext>
                </a:extLst>
              </p:cNvPr>
              <p:cNvSpPr txBox="1"/>
              <p:nvPr/>
            </p:nvSpPr>
            <p:spPr>
              <a:xfrm>
                <a:off x="822959" y="2741505"/>
                <a:ext cx="2798651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𝜉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𝑒𝑙𝑎𝑑𝑜𝑡𝑡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 ú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𝑗𝑠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á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𝑔𝑜𝑘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𝑠𝑧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á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𝑚𝑎</m:t>
                      </m:r>
                    </m:oMath>
                  </m:oMathPara>
                </a14:m>
                <a:endParaRPr lang="hu-HU" dirty="0"/>
              </a:p>
            </p:txBody>
          </p:sp>
        </mc:Choice>
        <mc:Fallback xmlns="">
          <p:sp>
            <p:nvSpPr>
              <p:cNvPr id="4" name="Szövegdoboz 3">
                <a:extLst>
                  <a:ext uri="{FF2B5EF4-FFF2-40B4-BE49-F238E27FC236}">
                    <a16:creationId xmlns:a16="http://schemas.microsoft.com/office/drawing/2014/main" id="{4D56CDE2-BDDF-4450-B8B4-04EB904CBD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2959" y="2741505"/>
                <a:ext cx="2798651" cy="276999"/>
              </a:xfrm>
              <a:prstGeom prst="rect">
                <a:avLst/>
              </a:prstGeom>
              <a:blipFill>
                <a:blip r:embed="rId3"/>
                <a:stretch>
                  <a:fillRect l="-2614" t="-6667" r="-1743" b="-35556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Szövegdoboz 4">
                <a:extLst>
                  <a:ext uri="{FF2B5EF4-FFF2-40B4-BE49-F238E27FC236}">
                    <a16:creationId xmlns:a16="http://schemas.microsoft.com/office/drawing/2014/main" id="{9259D382-C4A1-463D-BC85-5D856234692C}"/>
                  </a:ext>
                </a:extLst>
              </p:cNvPr>
              <p:cNvSpPr txBox="1"/>
              <p:nvPr/>
            </p:nvSpPr>
            <p:spPr>
              <a:xfrm>
                <a:off x="822959" y="3152001"/>
                <a:ext cx="73494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𝜆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=64</m:t>
                      </m:r>
                    </m:oMath>
                  </m:oMathPara>
                </a14:m>
                <a:endParaRPr lang="hu-HU" dirty="0"/>
              </a:p>
            </p:txBody>
          </p:sp>
        </mc:Choice>
        <mc:Fallback xmlns="">
          <p:sp>
            <p:nvSpPr>
              <p:cNvPr id="5" name="Szövegdoboz 4">
                <a:extLst>
                  <a:ext uri="{FF2B5EF4-FFF2-40B4-BE49-F238E27FC236}">
                    <a16:creationId xmlns:a16="http://schemas.microsoft.com/office/drawing/2014/main" id="{9259D382-C4A1-463D-BC85-5D85623469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2959" y="3152001"/>
                <a:ext cx="734945" cy="276999"/>
              </a:xfrm>
              <a:prstGeom prst="rect">
                <a:avLst/>
              </a:prstGeom>
              <a:blipFill>
                <a:blip r:embed="rId4"/>
                <a:stretch>
                  <a:fillRect l="-7438" r="-6612" b="-6522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Szövegdoboz 5">
                <a:extLst>
                  <a:ext uri="{FF2B5EF4-FFF2-40B4-BE49-F238E27FC236}">
                    <a16:creationId xmlns:a16="http://schemas.microsoft.com/office/drawing/2014/main" id="{65984E5A-DF6D-4C0D-8587-7106351F9083}"/>
                  </a:ext>
                </a:extLst>
              </p:cNvPr>
              <p:cNvSpPr txBox="1"/>
              <p:nvPr/>
            </p:nvSpPr>
            <p:spPr>
              <a:xfrm>
                <a:off x="822959" y="3562498"/>
                <a:ext cx="170341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𝜉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 ~ 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𝑃𝑜𝑖𝑠𝑠𝑜𝑛</m:t>
                      </m:r>
                      <m:d>
                        <m:dPr>
                          <m:ctrlPr>
                            <a:rPr lang="hu-HU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64</m:t>
                          </m:r>
                        </m:e>
                      </m:d>
                    </m:oMath>
                  </m:oMathPara>
                </a14:m>
                <a:endParaRPr lang="hu-HU" dirty="0"/>
              </a:p>
            </p:txBody>
          </p:sp>
        </mc:Choice>
        <mc:Fallback xmlns="">
          <p:sp>
            <p:nvSpPr>
              <p:cNvPr id="6" name="Szövegdoboz 5">
                <a:extLst>
                  <a:ext uri="{FF2B5EF4-FFF2-40B4-BE49-F238E27FC236}">
                    <a16:creationId xmlns:a16="http://schemas.microsoft.com/office/drawing/2014/main" id="{65984E5A-DF6D-4C0D-8587-7106351F908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2959" y="3562498"/>
                <a:ext cx="1703415" cy="276999"/>
              </a:xfrm>
              <a:prstGeom prst="rect">
                <a:avLst/>
              </a:prstGeom>
              <a:blipFill>
                <a:blip r:embed="rId5"/>
                <a:stretch>
                  <a:fillRect l="-4301" t="-2174" b="-32609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Szövegdoboz 6">
                <a:extLst>
                  <a:ext uri="{FF2B5EF4-FFF2-40B4-BE49-F238E27FC236}">
                    <a16:creationId xmlns:a16="http://schemas.microsoft.com/office/drawing/2014/main" id="{77661529-6ABD-4896-AE74-FA37A6588734}"/>
                  </a:ext>
                </a:extLst>
              </p:cNvPr>
              <p:cNvSpPr txBox="1"/>
              <p:nvPr/>
            </p:nvSpPr>
            <p:spPr>
              <a:xfrm>
                <a:off x="822167" y="3972994"/>
                <a:ext cx="2012923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𝔼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𝜉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𝜆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=64=</m:t>
                      </m:r>
                      <m:sSup>
                        <m:sSupPr>
                          <m:ctrlPr>
                            <a:rPr lang="hu-HU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𝔻</m:t>
                          </m:r>
                        </m:e>
                        <m:sup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hu-HU" i="1">
                          <a:latin typeface="Cambria Math" panose="02040503050406030204" pitchFamily="18" charset="0"/>
                        </a:rPr>
                        <m:t>𝜉</m:t>
                      </m:r>
                    </m:oMath>
                  </m:oMathPara>
                </a14:m>
                <a:endParaRPr lang="hu-HU" dirty="0"/>
              </a:p>
            </p:txBody>
          </p:sp>
        </mc:Choice>
        <mc:Fallback xmlns="">
          <p:sp>
            <p:nvSpPr>
              <p:cNvPr id="7" name="Szövegdoboz 6">
                <a:extLst>
                  <a:ext uri="{FF2B5EF4-FFF2-40B4-BE49-F238E27FC236}">
                    <a16:creationId xmlns:a16="http://schemas.microsoft.com/office/drawing/2014/main" id="{77661529-6ABD-4896-AE74-FA37A658873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2167" y="3972994"/>
                <a:ext cx="2012923" cy="276999"/>
              </a:xfrm>
              <a:prstGeom prst="rect">
                <a:avLst/>
              </a:prstGeom>
              <a:blipFill>
                <a:blip r:embed="rId6"/>
                <a:stretch>
                  <a:fillRect l="-3636" t="-4444" r="-3636" b="-35556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Szövegdoboz 8">
                <a:extLst>
                  <a:ext uri="{FF2B5EF4-FFF2-40B4-BE49-F238E27FC236}">
                    <a16:creationId xmlns:a16="http://schemas.microsoft.com/office/drawing/2014/main" id="{4AEB45A1-9F9C-471E-873F-C763BA278DD4}"/>
                  </a:ext>
                </a:extLst>
              </p:cNvPr>
              <p:cNvSpPr txBox="1"/>
              <p:nvPr/>
            </p:nvSpPr>
            <p:spPr>
              <a:xfrm>
                <a:off x="822167" y="5336970"/>
                <a:ext cx="7877669" cy="83279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 xmlns:m="http://schemas.openxmlformats.org/officeDocument/2006/math">
                    <m:r>
                      <a:rPr lang="hu-HU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hu-HU" i="1">
                            <a:latin typeface="Cambria Math" panose="02040503050406030204" pitchFamily="18" charset="0"/>
                          </a:rPr>
                          <m:t>48&lt;</m:t>
                        </m:r>
                        <m:r>
                          <a:rPr lang="hu-HU" i="1">
                            <a:latin typeface="Cambria Math" panose="02040503050406030204" pitchFamily="18" charset="0"/>
                          </a:rPr>
                          <m:t>𝜉</m:t>
                        </m:r>
                        <m:r>
                          <a:rPr lang="hu-HU" i="1">
                            <a:latin typeface="Cambria Math" panose="02040503050406030204" pitchFamily="18" charset="0"/>
                          </a:rPr>
                          <m:t>&lt;80</m:t>
                        </m:r>
                      </m:e>
                    </m:d>
                    <m:r>
                      <a:rPr lang="hu-HU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hu-HU" dirty="0"/>
                  <a:t> </a:t>
                </a:r>
                <a14:m>
                  <m:oMath xmlns:m="http://schemas.openxmlformats.org/officeDocument/2006/math">
                    <m:r>
                      <a:rPr lang="hu-HU" i="1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hu-HU" i="1">
                            <a:latin typeface="Cambria Math" panose="02040503050406030204" pitchFamily="18" charset="0"/>
                          </a:rPr>
                          <m:t>48</m:t>
                        </m:r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−64</m:t>
                        </m:r>
                        <m:r>
                          <a:rPr lang="hu-HU" i="1">
                            <a:latin typeface="Cambria Math" panose="02040503050406030204" pitchFamily="18" charset="0"/>
                          </a:rPr>
                          <m:t>&lt;</m:t>
                        </m:r>
                        <m:r>
                          <a:rPr lang="hu-HU" i="1">
                            <a:latin typeface="Cambria Math" panose="02040503050406030204" pitchFamily="18" charset="0"/>
                          </a:rPr>
                          <m:t>𝜉</m:t>
                        </m:r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𝔼</m:t>
                        </m:r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𝜉</m:t>
                        </m:r>
                        <m:r>
                          <a:rPr lang="hu-HU" i="1">
                            <a:latin typeface="Cambria Math" panose="02040503050406030204" pitchFamily="18" charset="0"/>
                          </a:rPr>
                          <m:t>&lt;80</m:t>
                        </m:r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−64</m:t>
                        </m:r>
                      </m:e>
                    </m:d>
                    <m:r>
                      <a:rPr lang="hu-HU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hu-HU" i="1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−16</m:t>
                        </m:r>
                        <m:r>
                          <a:rPr lang="hu-HU" i="1">
                            <a:latin typeface="Cambria Math" panose="02040503050406030204" pitchFamily="18" charset="0"/>
                          </a:rPr>
                          <m:t>&lt;</m:t>
                        </m:r>
                        <m:r>
                          <a:rPr lang="hu-HU" i="1">
                            <a:latin typeface="Cambria Math" panose="02040503050406030204" pitchFamily="18" charset="0"/>
                          </a:rPr>
                          <m:t>𝜉</m:t>
                        </m:r>
                        <m:r>
                          <a:rPr lang="hu-HU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hu-HU" i="1">
                            <a:latin typeface="Cambria Math" panose="02040503050406030204" pitchFamily="18" charset="0"/>
                          </a:rPr>
                          <m:t>𝔼</m:t>
                        </m:r>
                        <m:r>
                          <a:rPr lang="hu-HU" i="1">
                            <a:latin typeface="Cambria Math" panose="02040503050406030204" pitchFamily="18" charset="0"/>
                          </a:rPr>
                          <m:t>𝜉</m:t>
                        </m:r>
                        <m:r>
                          <a:rPr lang="hu-HU" i="1">
                            <a:latin typeface="Cambria Math" panose="02040503050406030204" pitchFamily="18" charset="0"/>
                          </a:rPr>
                          <m:t>&lt;16</m:t>
                        </m:r>
                      </m:e>
                    </m:d>
                    <m:r>
                      <a:rPr lang="hu-HU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br>
                  <a:rPr lang="hu-HU" dirty="0"/>
                </a:b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hu-HU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  <m:t>𝜉</m:t>
                              </m:r>
                              <m: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  <m:t>𝔼</m:t>
                              </m:r>
                              <m: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  <m:t>𝜉</m:t>
                              </m:r>
                            </m:e>
                          </m:d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&lt;16</m:t>
                          </m:r>
                        </m:e>
                      </m:d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≥1−</m:t>
                      </m:r>
                      <m:f>
                        <m:fPr>
                          <m:ctrlPr>
                            <a:rPr lang="hu-HU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hu-HU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hu-HU" i="1">
                                  <a:latin typeface="Cambria Math" panose="02040503050406030204" pitchFamily="18" charset="0"/>
                                </a:rPr>
                                <m:t>𝔻</m:t>
                              </m:r>
                            </m:e>
                            <m:sup>
                              <m:r>
                                <a:rPr lang="hu-HU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𝜉</m:t>
                          </m:r>
                        </m:num>
                        <m:den>
                          <m:sSup>
                            <m:sSupPr>
                              <m:ctrlP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  <m:t>16</m:t>
                              </m:r>
                            </m:e>
                            <m:sup>
                              <m: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=1−</m:t>
                      </m:r>
                      <m:f>
                        <m:fPr>
                          <m:ctrlPr>
                            <a:rPr lang="hu-HU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e>
                            <m:sup>
                              <m: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  <m:t>16</m:t>
                              </m:r>
                            </m:e>
                            <m:sup>
                              <m: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u-HU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9" name="Szövegdoboz 8">
                <a:extLst>
                  <a:ext uri="{FF2B5EF4-FFF2-40B4-BE49-F238E27FC236}">
                    <a16:creationId xmlns:a16="http://schemas.microsoft.com/office/drawing/2014/main" id="{4AEB45A1-9F9C-471E-873F-C763BA278DD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2167" y="5336970"/>
                <a:ext cx="7877669" cy="832792"/>
              </a:xfrm>
              <a:prstGeom prst="rect">
                <a:avLst/>
              </a:prstGeom>
              <a:blipFill>
                <a:blip r:embed="rId7"/>
                <a:stretch>
                  <a:fillRect l="-1084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Szövegdoboz 9">
                <a:extLst>
                  <a:ext uri="{FF2B5EF4-FFF2-40B4-BE49-F238E27FC236}">
                    <a16:creationId xmlns:a16="http://schemas.microsoft.com/office/drawing/2014/main" id="{F079DA84-694A-437B-A30B-30ED7E021DD3}"/>
                  </a:ext>
                </a:extLst>
              </p:cNvPr>
              <p:cNvSpPr txBox="1"/>
              <p:nvPr/>
            </p:nvSpPr>
            <p:spPr>
              <a:xfrm>
                <a:off x="822167" y="4400234"/>
                <a:ext cx="3258071" cy="77912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hu-HU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48&lt;</m:t>
                          </m:r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𝜉</m:t>
                          </m:r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&lt;80</m:t>
                          </m:r>
                        </m:e>
                      </m:d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hu-HU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=49</m:t>
                          </m:r>
                        </m:sub>
                        <m:sup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79</m:t>
                          </m:r>
                        </m:sup>
                        <m:e>
                          <m:f>
                            <m:fPr>
                              <m:ctrlP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hu-HU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hu-HU" b="0" i="1" smtClean="0">
                                      <a:latin typeface="Cambria Math" panose="02040503050406030204" pitchFamily="18" charset="0"/>
                                    </a:rPr>
                                    <m:t>64</m:t>
                                  </m:r>
                                </m:e>
                                <m:sup>
                                  <m:r>
                                    <a:rPr lang="hu-HU" b="0" i="1" smtClean="0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  <m:t>!</m:t>
                              </m:r>
                            </m:den>
                          </m:f>
                        </m:e>
                      </m:nary>
                      <m:sSup>
                        <m:sSupPr>
                          <m:ctrlPr>
                            <a:rPr lang="hu-HU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−64</m:t>
                          </m:r>
                        </m:sup>
                      </m:sSup>
                    </m:oMath>
                  </m:oMathPara>
                </a14:m>
                <a:endParaRPr lang="hu-HU" dirty="0"/>
              </a:p>
            </p:txBody>
          </p:sp>
        </mc:Choice>
        <mc:Fallback xmlns="">
          <p:sp>
            <p:nvSpPr>
              <p:cNvPr id="10" name="Szövegdoboz 9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F079DA84-694A-437B-A30B-30ED7E021DD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2167" y="4400234"/>
                <a:ext cx="3258071" cy="779124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églalap 10">
                <a:extLst>
                  <a:ext uri="{FF2B5EF4-FFF2-40B4-BE49-F238E27FC236}">
                    <a16:creationId xmlns:a16="http://schemas.microsoft.com/office/drawing/2014/main" id="{5D3465CD-B2C6-4AAF-AE96-EC8FDEA345B4}"/>
                  </a:ext>
                </a:extLst>
              </p:cNvPr>
              <p:cNvSpPr/>
              <p:nvPr/>
            </p:nvSpPr>
            <p:spPr>
              <a:xfrm>
                <a:off x="5055025" y="2694441"/>
                <a:ext cx="3063403" cy="148091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𝐶𝑠𝑒𝑏𝑖𝑠𝑒𝑣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𝑒𝑔𝑦𝑒𝑛𝑙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ő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𝑡𝑙𝑒𝑛𝑠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é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𝑔</m:t>
                      </m:r>
                    </m:oMath>
                    <m:oMath xmlns:m="http://schemas.openxmlformats.org/officeDocument/2006/math">
                      <m:r>
                        <a:rPr lang="hu-HU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hu-HU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hu-HU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hu-HU" i="1">
                                  <a:latin typeface="Cambria Math" panose="02040503050406030204" pitchFamily="18" charset="0"/>
                                </a:rPr>
                                <m:t>𝜉</m:t>
                              </m:r>
                              <m:r>
                                <a:rPr lang="hu-HU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hu-HU" i="1">
                                  <a:latin typeface="Cambria Math" panose="02040503050406030204" pitchFamily="18" charset="0"/>
                                </a:rPr>
                                <m:t>𝔼</m:t>
                              </m:r>
                              <m:r>
                                <a:rPr lang="hu-HU" i="1">
                                  <a:latin typeface="Cambria Math" panose="02040503050406030204" pitchFamily="18" charset="0"/>
                                </a:rPr>
                                <m:t>𝜉</m:t>
                              </m:r>
                            </m:e>
                          </m:d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≥</m:t>
                          </m:r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</m:d>
                      <m:r>
                        <a:rPr lang="hu-H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f>
                        <m:fPr>
                          <m:ctrlPr>
                            <a:rPr lang="hu-HU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hu-HU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hu-HU" i="1">
                                  <a:latin typeface="Cambria Math" panose="02040503050406030204" pitchFamily="18" charset="0"/>
                                </a:rPr>
                                <m:t>𝔻</m:t>
                              </m:r>
                            </m:e>
                            <m:sup>
                              <m:r>
                                <a:rPr lang="hu-HU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𝜉</m:t>
                          </m:r>
                        </m:num>
                        <m:den>
                          <m:sSup>
                            <m:sSupPr>
                              <m:ctrlP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  <m:sup>
                              <m: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hu-HU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hu-HU" i="1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hu-HU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hu-HU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hu-HU" i="1">
                                  <a:latin typeface="Cambria Math" panose="02040503050406030204" pitchFamily="18" charset="0"/>
                                </a:rPr>
                                <m:t>𝜉</m:t>
                              </m:r>
                              <m:r>
                                <a:rPr lang="hu-HU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hu-HU" i="1">
                                  <a:latin typeface="Cambria Math" panose="02040503050406030204" pitchFamily="18" charset="0"/>
                                </a:rPr>
                                <m:t>𝔼</m:t>
                              </m:r>
                              <m:r>
                                <a:rPr lang="hu-HU" i="1">
                                  <a:latin typeface="Cambria Math" panose="02040503050406030204" pitchFamily="18" charset="0"/>
                                </a:rPr>
                                <m:t>𝜉</m:t>
                              </m:r>
                            </m:e>
                          </m:d>
                          <m:r>
                            <a:rPr lang="hu-HU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&lt;</m:t>
                          </m:r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</m:d>
                      <m:r>
                        <a:rPr lang="hu-H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≥</m:t>
                      </m:r>
                      <m:r>
                        <a:rPr lang="hu-HU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1−</m:t>
                      </m:r>
                      <m:f>
                        <m:fPr>
                          <m:ctrlPr>
                            <a:rPr lang="hu-HU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hu-HU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hu-HU" i="1">
                                  <a:latin typeface="Cambria Math" panose="02040503050406030204" pitchFamily="18" charset="0"/>
                                </a:rPr>
                                <m:t>𝔻</m:t>
                              </m:r>
                            </m:e>
                            <m:sup>
                              <m:r>
                                <a:rPr lang="hu-HU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𝜉</m:t>
                          </m:r>
                        </m:num>
                        <m:den>
                          <m:sSup>
                            <m:sSupPr>
                              <m:ctrlPr>
                                <a:rPr lang="hu-HU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hu-HU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  <m:sup>
                              <m:r>
                                <a:rPr lang="hu-HU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hu-HU" dirty="0"/>
              </a:p>
            </p:txBody>
          </p:sp>
        </mc:Choice>
        <mc:Fallback xmlns="">
          <p:sp>
            <p:nvSpPr>
              <p:cNvPr id="11" name="Téglalap 10">
                <a:extLst>
                  <a:ext uri="{FF2B5EF4-FFF2-40B4-BE49-F238E27FC236}">
                    <a16:creationId xmlns:a16="http://schemas.microsoft.com/office/drawing/2014/main" id="{5D3465CD-B2C6-4AAF-AE96-EC8FDEA345B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55025" y="2694441"/>
                <a:ext cx="3063403" cy="1480918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01878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/>
      <p:bldP spid="10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>
                <a:solidFill>
                  <a:srgbClr val="92D050"/>
                </a:solidFill>
                <a:cs typeface="Arial" panose="020B0604020202020204" pitchFamily="34" charset="0"/>
              </a:rPr>
              <a:t>Gyakorlat</a:t>
            </a:r>
            <a:r>
              <a:rPr lang="en-US" dirty="0">
                <a:solidFill>
                  <a:srgbClr val="92D050"/>
                </a:solidFill>
                <a:cs typeface="Arial" panose="020B0604020202020204" pitchFamily="34" charset="0"/>
              </a:rPr>
              <a:t> 15.1</a:t>
            </a:r>
            <a:r>
              <a:rPr lang="hu-HU" dirty="0">
                <a:solidFill>
                  <a:schemeClr val="tx1"/>
                </a:solidFill>
                <a:cs typeface="Arial" panose="020B0604020202020204" pitchFamily="34" charset="0"/>
              </a:rPr>
              <a:t> (M1)</a:t>
            </a:r>
            <a:r>
              <a:rPr lang="en-US" dirty="0">
                <a:solidFill>
                  <a:srgbClr val="92D050"/>
                </a:solidFill>
                <a:cs typeface="Arial" panose="020B0604020202020204" pitchFamily="34" charset="0"/>
              </a:rPr>
              <a:t> </a:t>
            </a:r>
            <a:endParaRPr lang="en-GB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22959" y="1845733"/>
            <a:ext cx="7543801" cy="454660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hu-HU" sz="1800" dirty="0"/>
              <a:t>n = 10^5;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hu-HU" sz="1800" dirty="0"/>
              <a:t>lambda = 64;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pt-BR" sz="1800" dirty="0"/>
              <a:t>xi = poissrnd(lambda,[1 n]);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pt-BR" sz="1800" dirty="0"/>
              <a:t>freq = cumsum(xi&gt;48 &amp; xi&lt;80);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hu-HU" sz="1800" dirty="0" err="1"/>
              <a:t>prob</a:t>
            </a:r>
            <a:r>
              <a:rPr lang="hu-HU" sz="1800" dirty="0"/>
              <a:t> = </a:t>
            </a:r>
            <a:r>
              <a:rPr lang="hu-HU" sz="1800" dirty="0" err="1"/>
              <a:t>freq</a:t>
            </a:r>
            <a:r>
              <a:rPr lang="hu-HU" sz="1800" dirty="0"/>
              <a:t>./(1:n);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pt-BR" sz="1800" dirty="0"/>
              <a:t>axis([0 n 0 1])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hu-HU" sz="1800" dirty="0"/>
              <a:t>hold </a:t>
            </a:r>
            <a:r>
              <a:rPr lang="hu-HU" sz="1800" dirty="0" err="1"/>
              <a:t>on</a:t>
            </a:r>
            <a:endParaRPr lang="hu-HU" sz="1800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hu-HU" sz="1800" dirty="0" err="1"/>
              <a:t>plot</a:t>
            </a:r>
            <a:r>
              <a:rPr lang="hu-HU" sz="1800" dirty="0"/>
              <a:t>(1:n,prob)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pt-BR" sz="1800" dirty="0"/>
              <a:t>plot(1:n,3/4.*ones(1,n),'r')</a:t>
            </a:r>
            <a:endParaRPr lang="hu-HU" sz="1800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1800" dirty="0"/>
              <a:t>sum = 0;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1800" dirty="0"/>
              <a:t>for </a:t>
            </a:r>
            <a:r>
              <a:rPr lang="en-GB" sz="1800" dirty="0" err="1"/>
              <a:t>i</a:t>
            </a:r>
            <a:r>
              <a:rPr lang="en-GB" sz="1800" dirty="0"/>
              <a:t> = 49:79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pt-BR" sz="1800" dirty="0"/>
              <a:t>    sum = sum + (64^i/factorial(i))*exp(-64);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1800" dirty="0"/>
              <a:t>end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1800" dirty="0"/>
              <a:t>plot(1:n,sum.*ones(1,n),'g')</a:t>
            </a:r>
          </a:p>
          <a:p>
            <a:endParaRPr lang="pt-BR" sz="1800" dirty="0"/>
          </a:p>
        </p:txBody>
      </p:sp>
    </p:spTree>
    <p:extLst>
      <p:ext uri="{BB962C8B-B14F-4D97-AF65-F5344CB8AC3E}">
        <p14:creationId xmlns:p14="http://schemas.microsoft.com/office/powerpoint/2010/main" val="38743756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>
                <a:solidFill>
                  <a:srgbClr val="92D050"/>
                </a:solidFill>
                <a:cs typeface="Arial" panose="020B0604020202020204" pitchFamily="34" charset="0"/>
              </a:rPr>
              <a:t>Gyakorlat</a:t>
            </a:r>
            <a:r>
              <a:rPr lang="en-US" dirty="0">
                <a:solidFill>
                  <a:srgbClr val="92D050"/>
                </a:solidFill>
                <a:cs typeface="Arial" panose="020B0604020202020204" pitchFamily="34" charset="0"/>
              </a:rPr>
              <a:t> 15.4</a:t>
            </a:r>
            <a:r>
              <a:rPr lang="hu-HU" dirty="0">
                <a:solidFill>
                  <a:schemeClr val="tx1"/>
                </a:solidFill>
                <a:cs typeface="Arial" panose="020B0604020202020204" pitchFamily="34" charset="0"/>
              </a:rPr>
              <a:t> (M2)</a:t>
            </a:r>
            <a:r>
              <a:rPr lang="en-US" dirty="0">
                <a:solidFill>
                  <a:srgbClr val="92D050"/>
                </a:solidFill>
                <a:cs typeface="Arial" panose="020B0604020202020204" pitchFamily="34" charset="0"/>
              </a:rPr>
              <a:t> 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artalom helye 2"/>
              <p:cNvSpPr>
                <a:spLocks noGrp="1"/>
              </p:cNvSpPr>
              <p:nvPr>
                <p:ph idx="1"/>
              </p:nvPr>
            </p:nvSpPr>
            <p:spPr>
              <a:xfrm>
                <a:off x="822959" y="1555335"/>
                <a:ext cx="7712818" cy="2774618"/>
              </a:xfrm>
            </p:spPr>
            <p:txBody>
              <a:bodyPr>
                <a:noAutofit/>
              </a:bodyPr>
              <a:lstStyle/>
              <a:p>
                <a:r>
                  <a:rPr lang="hu-HU" sz="1600" dirty="0"/>
                  <a:t>Egy gyufagyárban a dobozokat automata gép tölti. Az egyes dobozokban lévő gyufaszálak száma egy </a:t>
                </a:r>
                <a14:m>
                  <m:oMath xmlns:m="http://schemas.openxmlformats.org/officeDocument/2006/math">
                    <m:r>
                      <a:rPr lang="hu-HU" sz="1600" i="1">
                        <a:latin typeface="Cambria Math" panose="02040503050406030204" pitchFamily="18" charset="0"/>
                      </a:rPr>
                      <m:t>𝜉</m:t>
                    </m:r>
                  </m:oMath>
                </a14:m>
                <a:r>
                  <a:rPr lang="hu-HU" sz="1600" dirty="0"/>
                  <a:t> valószínűségi változó, amelynek eloszlása a tapasztalatok szerint a következő:</a:t>
                </a:r>
              </a:p>
              <a:p>
                <a:endParaRPr lang="hu-HU" sz="1600" dirty="0"/>
              </a:p>
              <a:p>
                <a:endParaRPr lang="hu-HU" sz="1600" dirty="0"/>
              </a:p>
              <a:p>
                <a:endParaRPr lang="hu-HU" sz="1600" dirty="0"/>
              </a:p>
              <a:p>
                <a:r>
                  <a:rPr lang="hu-HU" sz="1600" dirty="0"/>
                  <a:t>a) A </a:t>
                </a:r>
                <a:r>
                  <a:rPr lang="hu-HU" sz="1600" dirty="0" err="1"/>
                  <a:t>Csebisev</a:t>
                </a:r>
                <a:r>
                  <a:rPr lang="hu-HU" sz="1600" dirty="0"/>
                  <a:t> egyenlőtlenség segítségével adjon becslést a </a:t>
                </a:r>
                <a14:m>
                  <m:oMath xmlns:m="http://schemas.openxmlformats.org/officeDocument/2006/math">
                    <m:r>
                      <a:rPr lang="hu-HU" sz="160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hu-HU" sz="1600" i="1" smtClean="0">
                        <a:latin typeface="Cambria Math" panose="02040503050406030204" pitchFamily="18" charset="0"/>
                      </a:rPr>
                      <m:t>(48&lt;</m:t>
                    </m:r>
                    <m:r>
                      <a:rPr lang="hu-HU" sz="1600" b="0" i="1" smtClean="0">
                        <a:latin typeface="Cambria Math" panose="02040503050406030204" pitchFamily="18" charset="0"/>
                      </a:rPr>
                      <m:t>𝜉</m:t>
                    </m:r>
                    <m:r>
                      <a:rPr lang="hu-HU" sz="1600" i="1" smtClean="0">
                        <a:latin typeface="Cambria Math" panose="02040503050406030204" pitchFamily="18" charset="0"/>
                      </a:rPr>
                      <m:t>&lt;52)</m:t>
                    </m:r>
                  </m:oMath>
                </a14:m>
                <a:r>
                  <a:rPr lang="hu-HU" sz="1600" dirty="0"/>
                  <a:t> valószínűségre!</a:t>
                </a:r>
              </a:p>
              <a:p>
                <a:r>
                  <a:rPr lang="hu-HU" sz="1600" dirty="0"/>
                  <a:t>b) Az eloszlás alapján számítsa ki a fenti valószínűség pontos értékét!</a:t>
                </a:r>
              </a:p>
            </p:txBody>
          </p:sp>
        </mc:Choice>
        <mc:Fallback xmlns="">
          <p:sp>
            <p:nvSpPr>
              <p:cNvPr id="3" name="Tartalom hely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22959" y="1555335"/>
                <a:ext cx="7712818" cy="2774618"/>
              </a:xfrm>
              <a:blipFill>
                <a:blip r:embed="rId2"/>
                <a:stretch>
                  <a:fillRect l="-395" t="-1758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Táblázat 3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155951292"/>
              </p:ext>
            </p:extLst>
          </p:nvPr>
        </p:nvGraphicFramePr>
        <p:xfrm>
          <a:off x="478564" y="2451526"/>
          <a:ext cx="8186877" cy="7416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3521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75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61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7242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5853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2336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2336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2336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hu-HU" sz="1800" b="0" dirty="0">
                          <a:solidFill>
                            <a:schemeClr val="tx1"/>
                          </a:solidFill>
                        </a:rPr>
                        <a:t>darab</a:t>
                      </a:r>
                      <a:r>
                        <a:rPr lang="en-US" sz="1800" b="0" dirty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/>
                        <a:t>valószínűség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0.10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0.15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0.40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0.15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0.10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0.05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5" name="Szövegdoboz 4">
                <a:extLst>
                  <a:ext uri="{FF2B5EF4-FFF2-40B4-BE49-F238E27FC236}">
                    <a16:creationId xmlns:a16="http://schemas.microsoft.com/office/drawing/2014/main" id="{09420510-ED20-4022-8CD2-E2320DE88804}"/>
                  </a:ext>
                </a:extLst>
              </p:cNvPr>
              <p:cNvSpPr txBox="1"/>
              <p:nvPr/>
            </p:nvSpPr>
            <p:spPr>
              <a:xfrm>
                <a:off x="269860" y="4209725"/>
                <a:ext cx="8604279" cy="52322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hu-HU" sz="1700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hu-HU" sz="17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  <m:oMath xmlns:m="http://schemas.openxmlformats.org/officeDocument/2006/math">
                      <m:r>
                        <a:rPr lang="hu-HU" sz="1700" b="0" i="1" smtClean="0">
                          <a:latin typeface="Cambria Math" panose="02040503050406030204" pitchFamily="18" charset="0"/>
                        </a:rPr>
                        <m:t>𝔼</m:t>
                      </m:r>
                      <m:r>
                        <a:rPr lang="hu-HU" sz="1700" b="0" i="1" smtClean="0">
                          <a:latin typeface="Cambria Math" panose="02040503050406030204" pitchFamily="18" charset="0"/>
                        </a:rPr>
                        <m:t>𝜉</m:t>
                      </m:r>
                      <m:r>
                        <a:rPr lang="hu-HU" sz="1700" b="0" i="1" smtClean="0">
                          <a:latin typeface="Cambria Math" panose="02040503050406030204" pitchFamily="18" charset="0"/>
                        </a:rPr>
                        <m:t>=47×0.05+48×0.1+49×0.15+50×0.4+51×0.15+52×0.1+53×0.05=50</m:t>
                      </m:r>
                    </m:oMath>
                  </m:oMathPara>
                </a14:m>
                <a:endParaRPr lang="hu-HU" sz="1700" dirty="0"/>
              </a:p>
            </p:txBody>
          </p:sp>
        </mc:Choice>
        <mc:Fallback xmlns="">
          <p:sp>
            <p:nvSpPr>
              <p:cNvPr id="5" name="Szövegdoboz 4">
                <a:extLst>
                  <a:ext uri="{FF2B5EF4-FFF2-40B4-BE49-F238E27FC236}">
                    <a16:creationId xmlns:a16="http://schemas.microsoft.com/office/drawing/2014/main" id="{09420510-ED20-4022-8CD2-E2320DE8880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860" y="4209725"/>
                <a:ext cx="8604279" cy="523220"/>
              </a:xfrm>
              <a:prstGeom prst="rect">
                <a:avLst/>
              </a:prstGeom>
              <a:blipFill>
                <a:blip r:embed="rId3"/>
                <a:stretch>
                  <a:fillRect l="-1133" b="-16471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Szövegdoboz 5">
                <a:extLst>
                  <a:ext uri="{FF2B5EF4-FFF2-40B4-BE49-F238E27FC236}">
                    <a16:creationId xmlns:a16="http://schemas.microsoft.com/office/drawing/2014/main" id="{02661062-5638-4202-83ED-6B204932B1D9}"/>
                  </a:ext>
                </a:extLst>
              </p:cNvPr>
              <p:cNvSpPr txBox="1"/>
              <p:nvPr/>
            </p:nvSpPr>
            <p:spPr>
              <a:xfrm>
                <a:off x="269860" y="4917856"/>
                <a:ext cx="8711167" cy="26161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hu-HU" sz="17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hu-HU" sz="1700" b="0" i="1" smtClean="0">
                              <a:latin typeface="Cambria Math" panose="02040503050406030204" pitchFamily="18" charset="0"/>
                            </a:rPr>
                            <m:t>𝔻</m:t>
                          </m:r>
                        </m:e>
                        <m:sup>
                          <m:r>
                            <a:rPr lang="hu-HU" sz="17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hu-HU" sz="1700" b="0" i="1" smtClean="0">
                          <a:latin typeface="Cambria Math" panose="02040503050406030204" pitchFamily="18" charset="0"/>
                        </a:rPr>
                        <m:t>𝜉</m:t>
                      </m:r>
                      <m:r>
                        <a:rPr lang="hu-HU" sz="17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sz="1700" b="0" i="1" smtClean="0">
                          <a:latin typeface="Cambria Math" panose="02040503050406030204" pitchFamily="18" charset="0"/>
                        </a:rPr>
                        <m:t>𝔼</m:t>
                      </m:r>
                      <m:sSup>
                        <m:sSupPr>
                          <m:ctrlPr>
                            <a:rPr lang="hu-HU" sz="17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hu-HU" sz="17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hu-HU" sz="1700" b="0" i="1" smtClean="0">
                                  <a:latin typeface="Cambria Math" panose="02040503050406030204" pitchFamily="18" charset="0"/>
                                </a:rPr>
                                <m:t>𝜉</m:t>
                              </m:r>
                              <m:r>
                                <a:rPr lang="hu-HU" sz="17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hu-HU" sz="1700" b="0" i="1" smtClean="0">
                                  <a:latin typeface="Cambria Math" panose="02040503050406030204" pitchFamily="18" charset="0"/>
                                </a:rPr>
                                <m:t>𝔼</m:t>
                              </m:r>
                              <m:r>
                                <a:rPr lang="hu-HU" sz="1700" b="0" i="1" smtClean="0">
                                  <a:latin typeface="Cambria Math" panose="02040503050406030204" pitchFamily="18" charset="0"/>
                                </a:rPr>
                                <m:t>𝜉</m:t>
                              </m:r>
                            </m:e>
                          </m:d>
                        </m:e>
                        <m:sup>
                          <m:r>
                            <a:rPr lang="hu-HU" sz="17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hu-HU" sz="1700" b="0" i="1" smtClean="0">
                          <a:latin typeface="Cambria Math" panose="02040503050406030204" pitchFamily="18" charset="0"/>
                        </a:rPr>
                        <m:t>=9×0.05+4</m:t>
                      </m:r>
                      <m:r>
                        <a:rPr lang="hu-HU" sz="1700" i="1">
                          <a:latin typeface="Cambria Math" panose="02040503050406030204" pitchFamily="18" charset="0"/>
                        </a:rPr>
                        <m:t>×</m:t>
                      </m:r>
                      <m:r>
                        <a:rPr lang="hu-HU" sz="1700" b="0" i="0" smtClean="0">
                          <a:latin typeface="Cambria Math" panose="02040503050406030204" pitchFamily="18" charset="0"/>
                        </a:rPr>
                        <m:t>0.1+1</m:t>
                      </m:r>
                      <m:r>
                        <a:rPr lang="hu-HU" sz="1700" i="1">
                          <a:latin typeface="Cambria Math" panose="02040503050406030204" pitchFamily="18" charset="0"/>
                        </a:rPr>
                        <m:t>×</m:t>
                      </m:r>
                      <m:r>
                        <a:rPr lang="hu-HU" sz="1700" b="0" i="1" smtClean="0">
                          <a:latin typeface="Cambria Math" panose="02040503050406030204" pitchFamily="18" charset="0"/>
                        </a:rPr>
                        <m:t>0.15+0+1</m:t>
                      </m:r>
                      <m:r>
                        <a:rPr lang="hu-HU" sz="1700" i="1">
                          <a:latin typeface="Cambria Math" panose="02040503050406030204" pitchFamily="18" charset="0"/>
                        </a:rPr>
                        <m:t>×</m:t>
                      </m:r>
                      <m:r>
                        <a:rPr lang="hu-HU" sz="1700" b="0" i="1" smtClean="0">
                          <a:latin typeface="Cambria Math" panose="02040503050406030204" pitchFamily="18" charset="0"/>
                        </a:rPr>
                        <m:t>0.15+4</m:t>
                      </m:r>
                      <m:r>
                        <a:rPr lang="hu-HU" sz="1700" i="1">
                          <a:latin typeface="Cambria Math" panose="02040503050406030204" pitchFamily="18" charset="0"/>
                        </a:rPr>
                        <m:t>×</m:t>
                      </m:r>
                      <m:r>
                        <a:rPr lang="hu-HU" sz="1700" b="0" i="1" smtClean="0">
                          <a:latin typeface="Cambria Math" panose="02040503050406030204" pitchFamily="18" charset="0"/>
                        </a:rPr>
                        <m:t>0.1+9</m:t>
                      </m:r>
                      <m:r>
                        <a:rPr lang="hu-HU" sz="1700" i="1">
                          <a:latin typeface="Cambria Math" panose="02040503050406030204" pitchFamily="18" charset="0"/>
                        </a:rPr>
                        <m:t>×</m:t>
                      </m:r>
                      <m:r>
                        <a:rPr lang="hu-HU" sz="1700" b="0" i="1" smtClean="0">
                          <a:latin typeface="Cambria Math" panose="02040503050406030204" pitchFamily="18" charset="0"/>
                        </a:rPr>
                        <m:t>0.05=2</m:t>
                      </m:r>
                    </m:oMath>
                  </m:oMathPara>
                </a14:m>
                <a:endParaRPr lang="hu-HU" sz="1700" dirty="0"/>
              </a:p>
            </p:txBody>
          </p:sp>
        </mc:Choice>
        <mc:Fallback xmlns="">
          <p:sp>
            <p:nvSpPr>
              <p:cNvPr id="6" name="Szövegdoboz 5">
                <a:extLst>
                  <a:ext uri="{FF2B5EF4-FFF2-40B4-BE49-F238E27FC236}">
                    <a16:creationId xmlns:a16="http://schemas.microsoft.com/office/drawing/2014/main" id="{02661062-5638-4202-83ED-6B204932B1D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860" y="4917856"/>
                <a:ext cx="8711167" cy="261610"/>
              </a:xfrm>
              <a:prstGeom prst="rect">
                <a:avLst/>
              </a:prstGeom>
              <a:blipFill>
                <a:blip r:embed="rId4"/>
                <a:stretch>
                  <a:fillRect l="-840" t="-2326" b="-30233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Szövegdoboz 6">
                <a:extLst>
                  <a:ext uri="{FF2B5EF4-FFF2-40B4-BE49-F238E27FC236}">
                    <a16:creationId xmlns:a16="http://schemas.microsoft.com/office/drawing/2014/main" id="{0A78392F-CA77-499B-9636-A47E2E55BC6D}"/>
                  </a:ext>
                </a:extLst>
              </p:cNvPr>
              <p:cNvSpPr txBox="1"/>
              <p:nvPr/>
            </p:nvSpPr>
            <p:spPr>
              <a:xfrm>
                <a:off x="269860" y="5642669"/>
                <a:ext cx="6751335" cy="52322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hu-HU" sz="1700" b="0" i="1" smtClean="0"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hu-HU" sz="17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br>
                  <a:rPr lang="hu-HU" sz="1700" b="0" i="1" dirty="0">
                    <a:latin typeface="Cambria Math" panose="02040503050406030204" pitchFamily="18" charset="0"/>
                  </a:rPr>
                </a:br>
                <a:r>
                  <a:rPr lang="hu-HU" sz="1700" b="0" i="1" dirty="0">
                    <a:latin typeface="Cambria Math" panose="02040503050406030204" pitchFamily="18" charset="0"/>
                  </a:rPr>
                  <a:t>                     </a:t>
                </a:r>
                <a14:m>
                  <m:oMath xmlns:m="http://schemas.openxmlformats.org/officeDocument/2006/math">
                    <m:r>
                      <a:rPr lang="hu-HU" sz="1700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hu-HU" sz="17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hu-HU" sz="1700" b="0" i="1" smtClean="0">
                            <a:latin typeface="Cambria Math" panose="02040503050406030204" pitchFamily="18" charset="0"/>
                          </a:rPr>
                          <m:t>48&lt;</m:t>
                        </m:r>
                        <m:r>
                          <a:rPr lang="hu-HU" sz="1700" b="0" i="1" smtClean="0">
                            <a:latin typeface="Cambria Math" panose="02040503050406030204" pitchFamily="18" charset="0"/>
                          </a:rPr>
                          <m:t>𝜉</m:t>
                        </m:r>
                        <m:r>
                          <a:rPr lang="hu-HU" sz="1700" b="0" i="1" smtClean="0">
                            <a:latin typeface="Cambria Math" panose="02040503050406030204" pitchFamily="18" charset="0"/>
                          </a:rPr>
                          <m:t>&lt;52</m:t>
                        </m:r>
                      </m:e>
                    </m:d>
                    <m:r>
                      <a:rPr lang="hu-HU" sz="17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hu-HU" sz="1700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hu-HU" sz="17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hu-HU" sz="1700" b="0" i="1" smtClean="0">
                            <a:latin typeface="Cambria Math" panose="02040503050406030204" pitchFamily="18" charset="0"/>
                          </a:rPr>
                          <m:t>𝜉</m:t>
                        </m:r>
                        <m:r>
                          <a:rPr lang="hu-HU" sz="1700" b="0" i="1" smtClean="0">
                            <a:latin typeface="Cambria Math" panose="02040503050406030204" pitchFamily="18" charset="0"/>
                          </a:rPr>
                          <m:t>=49</m:t>
                        </m:r>
                      </m:e>
                    </m:d>
                    <m:r>
                      <a:rPr lang="hu-HU" sz="17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hu-HU" sz="1700" i="1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hu-HU" sz="17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hu-HU" sz="1700" i="1">
                            <a:latin typeface="Cambria Math" panose="02040503050406030204" pitchFamily="18" charset="0"/>
                          </a:rPr>
                          <m:t>𝜉</m:t>
                        </m:r>
                        <m:r>
                          <a:rPr lang="hu-HU" sz="1700" i="1">
                            <a:latin typeface="Cambria Math" panose="02040503050406030204" pitchFamily="18" charset="0"/>
                          </a:rPr>
                          <m:t>=50</m:t>
                        </m:r>
                      </m:e>
                    </m:d>
                    <m:r>
                      <a:rPr lang="hu-HU" sz="17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hu-HU" sz="1700" i="1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hu-HU" sz="17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hu-HU" sz="1700" i="1">
                            <a:latin typeface="Cambria Math" panose="02040503050406030204" pitchFamily="18" charset="0"/>
                          </a:rPr>
                          <m:t>𝜉</m:t>
                        </m:r>
                        <m:r>
                          <a:rPr lang="hu-HU" sz="1700" i="1">
                            <a:latin typeface="Cambria Math" panose="02040503050406030204" pitchFamily="18" charset="0"/>
                          </a:rPr>
                          <m:t>=51</m:t>
                        </m:r>
                      </m:e>
                    </m:d>
                    <m:r>
                      <a:rPr lang="hu-HU" sz="1700" b="0" i="1" smtClean="0">
                        <a:latin typeface="Cambria Math" panose="02040503050406030204" pitchFamily="18" charset="0"/>
                      </a:rPr>
                      <m:t>=0.7</m:t>
                    </m:r>
                  </m:oMath>
                </a14:m>
                <a:endParaRPr lang="hu-HU" sz="1700" dirty="0"/>
              </a:p>
            </p:txBody>
          </p:sp>
        </mc:Choice>
        <mc:Fallback xmlns="">
          <p:sp>
            <p:nvSpPr>
              <p:cNvPr id="7" name="Szövegdoboz 6">
                <a:extLst>
                  <a:ext uri="{FF2B5EF4-FFF2-40B4-BE49-F238E27FC236}">
                    <a16:creationId xmlns:a16="http://schemas.microsoft.com/office/drawing/2014/main" id="{0A78392F-CA77-499B-9636-A47E2E55BC6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860" y="5642669"/>
                <a:ext cx="6751335" cy="523220"/>
              </a:xfrm>
              <a:prstGeom prst="rect">
                <a:avLst/>
              </a:prstGeom>
              <a:blipFill>
                <a:blip r:embed="rId5"/>
                <a:stretch>
                  <a:fillRect l="-1173" r="-90" b="-16471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églalap 7">
                <a:extLst>
                  <a:ext uri="{FF2B5EF4-FFF2-40B4-BE49-F238E27FC236}">
                    <a16:creationId xmlns:a16="http://schemas.microsoft.com/office/drawing/2014/main" id="{59FA3755-39DA-4B04-AAC6-56260E1A6686}"/>
                  </a:ext>
                </a:extLst>
              </p:cNvPr>
              <p:cNvSpPr/>
              <p:nvPr/>
            </p:nvSpPr>
            <p:spPr>
              <a:xfrm>
                <a:off x="1130351" y="5198943"/>
                <a:ext cx="6990183" cy="5836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hu-HU" sz="170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hu-HU" sz="17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hu-HU" sz="1700" i="1">
                              <a:latin typeface="Cambria Math" panose="02040503050406030204" pitchFamily="18" charset="0"/>
                            </a:rPr>
                            <m:t>48&lt;</m:t>
                          </m:r>
                          <m:r>
                            <a:rPr lang="hu-HU" sz="1700" i="1">
                              <a:latin typeface="Cambria Math" panose="02040503050406030204" pitchFamily="18" charset="0"/>
                            </a:rPr>
                            <m:t>𝜉</m:t>
                          </m:r>
                          <m:r>
                            <a:rPr lang="hu-HU" sz="1700" i="1">
                              <a:latin typeface="Cambria Math" panose="02040503050406030204" pitchFamily="18" charset="0"/>
                            </a:rPr>
                            <m:t>&lt;52</m:t>
                          </m:r>
                        </m:e>
                      </m:d>
                      <m:r>
                        <a:rPr lang="hu-HU" sz="17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sz="1700" i="1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hu-HU" sz="17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hu-HU" sz="1700" i="1">
                              <a:latin typeface="Cambria Math" panose="02040503050406030204" pitchFamily="18" charset="0"/>
                            </a:rPr>
                            <m:t>−2&lt;</m:t>
                          </m:r>
                          <m:r>
                            <a:rPr lang="hu-HU" sz="1700" i="1">
                              <a:latin typeface="Cambria Math" panose="02040503050406030204" pitchFamily="18" charset="0"/>
                            </a:rPr>
                            <m:t>𝜉</m:t>
                          </m:r>
                          <m:r>
                            <a:rPr lang="hu-HU" sz="17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hu-HU" sz="1700" b="0" i="1" smtClean="0">
                              <a:latin typeface="Cambria Math" panose="02040503050406030204" pitchFamily="18" charset="0"/>
                            </a:rPr>
                            <m:t>𝔼</m:t>
                          </m:r>
                          <m:r>
                            <a:rPr lang="hu-HU" sz="1700" b="0" i="1" smtClean="0">
                              <a:latin typeface="Cambria Math" panose="02040503050406030204" pitchFamily="18" charset="0"/>
                            </a:rPr>
                            <m:t>𝜉</m:t>
                          </m:r>
                          <m:r>
                            <a:rPr lang="hu-HU" sz="1700" i="1">
                              <a:latin typeface="Cambria Math" panose="02040503050406030204" pitchFamily="18" charset="0"/>
                            </a:rPr>
                            <m:t>&lt;2</m:t>
                          </m:r>
                        </m:e>
                      </m:d>
                      <m:r>
                        <a:rPr lang="hu-HU" sz="17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sz="1700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hu-HU" sz="17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hu-HU" sz="17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hu-HU" sz="1700" b="0" i="1" smtClean="0">
                                  <a:latin typeface="Cambria Math" panose="02040503050406030204" pitchFamily="18" charset="0"/>
                                </a:rPr>
                                <m:t>𝜉</m:t>
                              </m:r>
                              <m:r>
                                <a:rPr lang="hu-HU" sz="17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hu-HU" sz="1700" b="0" i="1" smtClean="0">
                                  <a:latin typeface="Cambria Math" panose="02040503050406030204" pitchFamily="18" charset="0"/>
                                </a:rPr>
                                <m:t>𝔼</m:t>
                              </m:r>
                              <m:r>
                                <a:rPr lang="hu-HU" sz="1700" b="0" i="1" smtClean="0">
                                  <a:latin typeface="Cambria Math" panose="02040503050406030204" pitchFamily="18" charset="0"/>
                                </a:rPr>
                                <m:t>𝜉</m:t>
                              </m:r>
                            </m:e>
                          </m:d>
                          <m:r>
                            <a:rPr lang="hu-HU" sz="1700" b="0" i="1" smtClean="0">
                              <a:latin typeface="Cambria Math" panose="02040503050406030204" pitchFamily="18" charset="0"/>
                            </a:rPr>
                            <m:t>&lt;2</m:t>
                          </m:r>
                        </m:e>
                      </m:d>
                      <m:r>
                        <a:rPr lang="hu-HU" sz="1700" b="0" i="1" smtClean="0">
                          <a:latin typeface="Cambria Math" panose="02040503050406030204" pitchFamily="18" charset="0"/>
                        </a:rPr>
                        <m:t>≥1−</m:t>
                      </m:r>
                      <m:f>
                        <m:fPr>
                          <m:ctrlPr>
                            <a:rPr lang="hu-HU" sz="1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sz="1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sSup>
                            <m:sSupPr>
                              <m:ctrlPr>
                                <a:rPr lang="hu-HU" sz="16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hu-HU" sz="16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sup>
                              <m:r>
                                <a:rPr lang="hu-HU" sz="16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hu-HU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u-HU" sz="17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sz="17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hu-HU" sz="17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hu-HU" sz="1700" dirty="0"/>
              </a:p>
            </p:txBody>
          </p:sp>
        </mc:Choice>
        <mc:Fallback xmlns="">
          <p:sp>
            <p:nvSpPr>
              <p:cNvPr id="8" name="Téglalap 7">
                <a:extLst>
                  <a:ext uri="{FF2B5EF4-FFF2-40B4-BE49-F238E27FC236}">
                    <a16:creationId xmlns:a16="http://schemas.microsoft.com/office/drawing/2014/main" id="{59FA3755-39DA-4B04-AAC6-56260E1A668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0351" y="5198943"/>
                <a:ext cx="6990183" cy="58368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19114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>
                <a:solidFill>
                  <a:srgbClr val="92D050"/>
                </a:solidFill>
                <a:cs typeface="Arial" panose="020B0604020202020204" pitchFamily="34" charset="0"/>
              </a:rPr>
              <a:t>Gyakorlat</a:t>
            </a:r>
            <a:r>
              <a:rPr lang="en-US" dirty="0">
                <a:solidFill>
                  <a:srgbClr val="92D050"/>
                </a:solidFill>
                <a:cs typeface="Arial" panose="020B0604020202020204" pitchFamily="34" charset="0"/>
              </a:rPr>
              <a:t> 15.4</a:t>
            </a:r>
            <a:r>
              <a:rPr lang="hu-HU" dirty="0">
                <a:solidFill>
                  <a:schemeClr val="tx1"/>
                </a:solidFill>
                <a:cs typeface="Arial" panose="020B0604020202020204" pitchFamily="34" charset="0"/>
              </a:rPr>
              <a:t> (M2)</a:t>
            </a:r>
            <a:r>
              <a:rPr lang="en-US" dirty="0">
                <a:solidFill>
                  <a:srgbClr val="92D050"/>
                </a:solidFill>
                <a:cs typeface="Arial" panose="020B0604020202020204" pitchFamily="34" charset="0"/>
              </a:rPr>
              <a:t> </a:t>
            </a:r>
            <a:endParaRPr lang="en-GB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22959" y="1845733"/>
            <a:ext cx="7543801" cy="2484220"/>
          </a:xfrm>
        </p:spPr>
        <p:txBody>
          <a:bodyPr>
            <a:noAutofit/>
          </a:bodyPr>
          <a:lstStyle/>
          <a:p>
            <a:r>
              <a:rPr lang="pt-BR" sz="1800" dirty="0"/>
              <a:t>n = 10^5;</a:t>
            </a:r>
            <a:endParaRPr lang="hu-HU" sz="1800" dirty="0"/>
          </a:p>
          <a:p>
            <a:r>
              <a:rPr lang="pt-BR" sz="1800" dirty="0"/>
              <a:t>probs = [.05 .1 .15 .4 .15 .1 .05];</a:t>
            </a:r>
            <a:endParaRPr lang="hu-HU" sz="1800" dirty="0"/>
          </a:p>
          <a:p>
            <a:r>
              <a:rPr lang="pt-BR" sz="1800" dirty="0"/>
              <a:t>x = datasample(47:53,n,'Weights',probs);</a:t>
            </a:r>
            <a:endParaRPr lang="hu-HU" sz="1800" dirty="0"/>
          </a:p>
          <a:p>
            <a:r>
              <a:rPr lang="pt-BR" sz="1800" dirty="0"/>
              <a:t>length(x(x&gt;48 &amp; x&lt;52))/n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3675997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Kép 15">
            <a:extLst>
              <a:ext uri="{FF2B5EF4-FFF2-40B4-BE49-F238E27FC236}">
                <a16:creationId xmlns:a16="http://schemas.microsoft.com/office/drawing/2014/main" id="{8F1F47F6-943A-44B6-A39A-245912BCFF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96463" y="3985047"/>
            <a:ext cx="2843569" cy="2360047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>
                <a:solidFill>
                  <a:srgbClr val="92D050"/>
                </a:solidFill>
                <a:cs typeface="Arial" panose="020B0604020202020204" pitchFamily="34" charset="0"/>
              </a:rPr>
              <a:t>Gyakorlat</a:t>
            </a:r>
            <a:r>
              <a:rPr lang="en-US" dirty="0">
                <a:solidFill>
                  <a:srgbClr val="92D050"/>
                </a:solidFill>
                <a:cs typeface="Arial" panose="020B0604020202020204" pitchFamily="34" charset="0"/>
              </a:rPr>
              <a:t> 15.</a:t>
            </a:r>
            <a:r>
              <a:rPr lang="hu-HU" dirty="0">
                <a:solidFill>
                  <a:srgbClr val="92D050"/>
                </a:solidFill>
                <a:cs typeface="Arial" panose="020B0604020202020204" pitchFamily="34" charset="0"/>
              </a:rPr>
              <a:t>7</a:t>
            </a:r>
            <a:r>
              <a:rPr lang="en-US" dirty="0">
                <a:solidFill>
                  <a:srgbClr val="92D050"/>
                </a:solidFill>
                <a:cs typeface="Arial" panose="020B0604020202020204" pitchFamily="34" charset="0"/>
              </a:rPr>
              <a:t> </a:t>
            </a:r>
            <a:endParaRPr lang="en-GB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22959" y="1845733"/>
            <a:ext cx="7751874" cy="1065909"/>
          </a:xfrm>
        </p:spPr>
        <p:txBody>
          <a:bodyPr>
            <a:noAutofit/>
          </a:bodyPr>
          <a:lstStyle/>
          <a:p>
            <a:pPr algn="just"/>
            <a:r>
              <a:rPr lang="hu-HU" dirty="0"/>
              <a:t>Hányszor kell egy cinkelt dobókockát feldobnunk, hogy a hatos dobás valószínűségét (mely nem feltétlenül 1/6) az esemény relatív gyakorisága legalább 0.8 valószínűséggel 0.1-nél kisebb hibával közelítse meg?</a:t>
            </a:r>
            <a:endParaRPr lang="en-US" sz="1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Szövegdoboz 8">
                <a:extLst>
                  <a:ext uri="{FF2B5EF4-FFF2-40B4-BE49-F238E27FC236}">
                    <a16:creationId xmlns:a16="http://schemas.microsoft.com/office/drawing/2014/main" id="{5C8773E6-6888-4927-9319-CA77EC5197DF}"/>
                  </a:ext>
                </a:extLst>
              </p:cNvPr>
              <p:cNvSpPr txBox="1"/>
              <p:nvPr/>
            </p:nvSpPr>
            <p:spPr>
              <a:xfrm>
                <a:off x="870677" y="3985047"/>
                <a:ext cx="5325786" cy="416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hu-HU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begChr m:val="|"/>
                            <m:endChr m:val="|"/>
                            <m:ctrlPr>
                              <a:rPr lang="hu-HU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hu-HU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hu-HU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hu-HU" b="0" i="1" smtClean="0">
                                        <a:latin typeface="Cambria Math" panose="02040503050406030204" pitchFamily="18" charset="0"/>
                                      </a:rPr>
                                      <m:t>𝜉</m:t>
                                    </m:r>
                                  </m:e>
                                  <m:sub>
                                    <m:r>
                                      <a:rPr lang="hu-HU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sub>
                                </m:sSub>
                              </m:num>
                              <m:den>
                                <m:r>
                                  <a:rPr lang="hu-HU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den>
                            </m:f>
                            <m:r>
                              <a:rPr lang="hu-HU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hu-HU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</m:d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&lt;0.1</m:t>
                        </m:r>
                      </m:e>
                    </m:d>
                    <m:r>
                      <a:rPr lang="hu-HU" b="0" i="1" smtClean="0">
                        <a:latin typeface="Cambria Math" panose="02040503050406030204" pitchFamily="18" charset="0"/>
                      </a:rPr>
                      <m:t>≥0.8,</m:t>
                    </m:r>
                  </m:oMath>
                </a14:m>
                <a:r>
                  <a:rPr lang="hu-HU" dirty="0"/>
                  <a:t>  azaz </a:t>
                </a:r>
                <a14:m>
                  <m:oMath xmlns:m="http://schemas.openxmlformats.org/officeDocument/2006/math">
                    <m:r>
                      <a:rPr lang="hu-HU" i="1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begChr m:val="|"/>
                            <m:endChr m:val="|"/>
                            <m:ctrlPr>
                              <a:rPr lang="hu-HU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hu-HU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hu-HU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hu-HU" i="1">
                                        <a:latin typeface="Cambria Math" panose="02040503050406030204" pitchFamily="18" charset="0"/>
                                      </a:rPr>
                                      <m:t>𝜉</m:t>
                                    </m:r>
                                  </m:e>
                                  <m:sub>
                                    <m:r>
                                      <a:rPr lang="hu-HU" i="1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sub>
                                </m:sSub>
                              </m:num>
                              <m:den>
                                <m:r>
                                  <a:rPr lang="hu-HU" i="1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den>
                            </m:f>
                            <m:r>
                              <a:rPr lang="hu-HU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hu-HU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</m:d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≥</m:t>
                        </m:r>
                        <m:r>
                          <a:rPr lang="hu-HU" i="1">
                            <a:latin typeface="Cambria Math" panose="02040503050406030204" pitchFamily="18" charset="0"/>
                          </a:rPr>
                          <m:t>0.1</m:t>
                        </m:r>
                      </m:e>
                    </m:d>
                    <m:r>
                      <a:rPr lang="hu-HU" b="0" i="1" smtClean="0">
                        <a:latin typeface="Cambria Math" panose="02040503050406030204" pitchFamily="18" charset="0"/>
                      </a:rPr>
                      <m:t>≤0.2</m:t>
                    </m:r>
                  </m:oMath>
                </a14:m>
                <a:endParaRPr lang="hu-HU" dirty="0"/>
              </a:p>
            </p:txBody>
          </p:sp>
        </mc:Choice>
        <mc:Fallback xmlns="">
          <p:sp>
            <p:nvSpPr>
              <p:cNvPr id="9" name="Szövegdoboz 8">
                <a:extLst>
                  <a:ext uri="{FF2B5EF4-FFF2-40B4-BE49-F238E27FC236}">
                    <a16:creationId xmlns:a16="http://schemas.microsoft.com/office/drawing/2014/main" id="{5C8773E6-6888-4927-9319-CA77EC5197D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0677" y="3985047"/>
                <a:ext cx="5325786" cy="416332"/>
              </a:xfrm>
              <a:prstGeom prst="rect">
                <a:avLst/>
              </a:prstGeom>
              <a:blipFill>
                <a:blip r:embed="rId3"/>
                <a:stretch>
                  <a:fillRect l="-1604" t="-5882" r="-1145" b="-17647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Szövegdoboz 9">
                <a:extLst>
                  <a:ext uri="{FF2B5EF4-FFF2-40B4-BE49-F238E27FC236}">
                    <a16:creationId xmlns:a16="http://schemas.microsoft.com/office/drawing/2014/main" id="{2DAD8E74-5884-4DCE-B37E-1E759E75A20B}"/>
                  </a:ext>
                </a:extLst>
              </p:cNvPr>
              <p:cNvSpPr txBox="1"/>
              <p:nvPr/>
            </p:nvSpPr>
            <p:spPr>
              <a:xfrm>
                <a:off x="797428" y="4876219"/>
                <a:ext cx="3207095" cy="8088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hu-HU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hu-HU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hu-HU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hu-HU" b="0" i="1" smtClean="0">
                                          <a:latin typeface="Cambria Math" panose="02040503050406030204" pitchFamily="18" charset="0"/>
                                        </a:rPr>
                                        <m:t>𝜉</m:t>
                                      </m:r>
                                    </m:e>
                                    <m:sub>
                                      <m:r>
                                        <a:rPr lang="hu-HU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hu-HU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den>
                              </m:f>
                              <m: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</m:d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≥0.1</m:t>
                          </m:r>
                        </m:e>
                      </m:d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≤</m:t>
                      </m:r>
                      <m:f>
                        <m:fPr>
                          <m:ctrlPr>
                            <a:rPr lang="hu-HU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  <m:d>
                                <m:dPr>
                                  <m:ctrlPr>
                                    <a:rPr lang="hu-HU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hu-HU" b="0" i="1" smtClean="0">
                                      <a:latin typeface="Cambria Math" panose="02040503050406030204" pitchFamily="18" charset="0"/>
                                    </a:rPr>
                                    <m:t>1−</m:t>
                                  </m:r>
                                  <m:r>
                                    <a:rPr lang="hu-HU" b="0" i="1" smtClean="0"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e>
                              </m:d>
                            </m:num>
                            <m:den>
                              <m:sSup>
                                <m:sSupPr>
                                  <m:ctrlPr>
                                    <a:rPr lang="hu-HU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hu-HU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  <m:sup>
                                  <m:r>
                                    <a:rPr lang="hu-HU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</m:num>
                        <m:den>
                          <m:sSup>
                            <m:sSupPr>
                              <m:ctrlP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  <m:t>0.1</m:t>
                              </m:r>
                            </m:e>
                            <m:sup>
                              <m: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10" name="Szövegdoboz 9">
                <a:extLst>
                  <a:ext uri="{FF2B5EF4-FFF2-40B4-BE49-F238E27FC236}">
                    <a16:creationId xmlns:a16="http://schemas.microsoft.com/office/drawing/2014/main" id="{2DAD8E74-5884-4DCE-B37E-1E759E75A2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7428" y="4876219"/>
                <a:ext cx="3207095" cy="80887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églalap 10">
                <a:extLst>
                  <a:ext uri="{FF2B5EF4-FFF2-40B4-BE49-F238E27FC236}">
                    <a16:creationId xmlns:a16="http://schemas.microsoft.com/office/drawing/2014/main" id="{B5E60F55-8EF5-401C-A0E7-558A8B3B8114}"/>
                  </a:ext>
                </a:extLst>
              </p:cNvPr>
              <p:cNvSpPr/>
              <p:nvPr/>
            </p:nvSpPr>
            <p:spPr>
              <a:xfrm>
                <a:off x="6294872" y="4121334"/>
                <a:ext cx="2646750" cy="61093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i="1">
                          <a:latin typeface="Cambria Math" panose="02040503050406030204" pitchFamily="18" charset="0"/>
                        </a:rPr>
                        <m:t>𝑝</m:t>
                      </m:r>
                      <m:d>
                        <m:dPr>
                          <m:ctrlPr>
                            <a:rPr lang="hu-HU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1−</m:t>
                          </m:r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</m:d>
                      <m:r>
                        <a:rPr lang="hu-HU" i="1">
                          <a:latin typeface="Cambria Math" panose="02040503050406030204" pitchFamily="18" charset="0"/>
                        </a:rPr>
                        <m:t>=−</m:t>
                      </m:r>
                      <m:sSup>
                        <m:sSupPr>
                          <m:ctrlPr>
                            <a:rPr lang="hu-HU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p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hu-HU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hu-HU" i="1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hu-HU" i="1">
                          <a:latin typeface="Cambria Math" panose="02040503050406030204" pitchFamily="18" charset="0"/>
                        </a:rPr>
                        <m:t>≤</m:t>
                      </m:r>
                      <m:f>
                        <m:fPr>
                          <m:ctrlPr>
                            <a:rPr lang="hu-HU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hu-HU" dirty="0"/>
              </a:p>
            </p:txBody>
          </p:sp>
        </mc:Choice>
        <mc:Fallback xmlns="">
          <p:sp>
            <p:nvSpPr>
              <p:cNvPr id="11" name="Téglalap 10">
                <a:extLst>
                  <a:ext uri="{FF2B5EF4-FFF2-40B4-BE49-F238E27FC236}">
                    <a16:creationId xmlns:a16="http://schemas.microsoft.com/office/drawing/2014/main" id="{B5E60F55-8EF5-401C-A0E7-558A8B3B811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94872" y="4121334"/>
                <a:ext cx="2646750" cy="61093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églalap 11">
                <a:extLst>
                  <a:ext uri="{FF2B5EF4-FFF2-40B4-BE49-F238E27FC236}">
                    <a16:creationId xmlns:a16="http://schemas.microsoft.com/office/drawing/2014/main" id="{55E0BE40-D7E0-46C0-B341-8AE226D3C524}"/>
                  </a:ext>
                </a:extLst>
              </p:cNvPr>
              <p:cNvSpPr/>
              <p:nvPr/>
            </p:nvSpPr>
            <p:spPr>
              <a:xfrm>
                <a:off x="774442" y="5733950"/>
                <a:ext cx="2075376" cy="61837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hu-HU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25</m:t>
                          </m:r>
                        </m:num>
                        <m:den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  <m:r>
                        <a:rPr lang="hu-HU" i="1">
                          <a:latin typeface="Cambria Math" panose="02040503050406030204" pitchFamily="18" charset="0"/>
                        </a:rPr>
                        <m:t>≤</m:t>
                      </m:r>
                      <m:f>
                        <m:fPr>
                          <m:ctrlPr>
                            <a:rPr lang="hu-HU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hu-H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  <m:r>
                        <a:rPr lang="hu-HU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  <m:r>
                        <a:rPr lang="hu-HU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≥125</m:t>
                      </m:r>
                    </m:oMath>
                  </m:oMathPara>
                </a14:m>
                <a:endParaRPr lang="hu-HU" dirty="0"/>
              </a:p>
            </p:txBody>
          </p:sp>
        </mc:Choice>
        <mc:Fallback xmlns="">
          <p:sp>
            <p:nvSpPr>
              <p:cNvPr id="12" name="Téglalap 11">
                <a:extLst>
                  <a:ext uri="{FF2B5EF4-FFF2-40B4-BE49-F238E27FC236}">
                    <a16:creationId xmlns:a16="http://schemas.microsoft.com/office/drawing/2014/main" id="{55E0BE40-D7E0-46C0-B341-8AE226D3C52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4442" y="5733950"/>
                <a:ext cx="2075376" cy="61837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Szövegdoboz 5">
                <a:extLst>
                  <a:ext uri="{FF2B5EF4-FFF2-40B4-BE49-F238E27FC236}">
                    <a16:creationId xmlns:a16="http://schemas.microsoft.com/office/drawing/2014/main" id="{E321B25A-82F5-0C05-91D6-C85F0C71D1AE}"/>
                  </a:ext>
                </a:extLst>
              </p:cNvPr>
              <p:cNvSpPr txBox="1"/>
              <p:nvPr/>
            </p:nvSpPr>
            <p:spPr>
              <a:xfrm>
                <a:off x="822959" y="2865639"/>
                <a:ext cx="7845180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hu-HU" dirty="0"/>
                  <a:t>Jelölje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𝜉</m:t>
                        </m:r>
                      </m:e>
                      <m:sub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hu-HU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hu-HU" dirty="0"/>
                  <a:t>a hatos dobások számát </a:t>
                </a:r>
                <a14:m>
                  <m:oMath xmlns:m="http://schemas.openxmlformats.org/officeDocument/2006/math">
                    <m:r>
                      <a:rPr lang="hu-HU" i="1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hu-HU" dirty="0"/>
                  <a:t> dobásból, </a:t>
                </a:r>
                <a14:m>
                  <m:oMath xmlns:m="http://schemas.openxmlformats.org/officeDocument/2006/math">
                    <m:r>
                      <a:rPr lang="hu-HU" b="0" i="1" smtClean="0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hu-HU" dirty="0"/>
                  <a:t> pedig annak a valószínűségét, hogy a kockával hatost dobunk! Ekkor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𝜉</m:t>
                        </m:r>
                      </m:e>
                      <m:sub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hu-HU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𝑛𝑝</m:t>
                    </m:r>
                  </m:oMath>
                </a14:m>
                <a:r>
                  <a:rPr lang="hu-HU" dirty="0"/>
                  <a:t> és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p>
                          <m:sSupPr>
                            <m:ctrlPr>
                              <a:rPr lang="hu-HU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hu-HU" b="0" i="1" smtClean="0">
                                <a:latin typeface="Cambria Math" panose="02040503050406030204" pitchFamily="18" charset="0"/>
                              </a:rPr>
                              <m:t>𝐷</m:t>
                            </m:r>
                          </m:e>
                          <m:sup>
                            <m:r>
                              <a:rPr lang="hu-HU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hu-HU" i="1">
                            <a:latin typeface="Cambria Math" panose="02040503050406030204" pitchFamily="18" charset="0"/>
                          </a:rPr>
                          <m:t>𝜉</m:t>
                        </m:r>
                      </m:e>
                      <m:sub>
                        <m:r>
                          <a:rPr lang="hu-HU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hu-HU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hu-HU" i="1">
                        <a:latin typeface="Cambria Math" panose="02040503050406030204" pitchFamily="18" charset="0"/>
                      </a:rPr>
                      <m:t>𝑛𝑝</m:t>
                    </m:r>
                    <m:d>
                      <m:dPr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1−</m:t>
                        </m:r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</m:d>
                    <m:r>
                      <a:rPr lang="hu-HU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hu-HU" dirty="0"/>
              </a:p>
              <a:p>
                <a:pPr algn="just"/>
                <a:endParaRPr lang="hu-HU" dirty="0"/>
              </a:p>
              <a:p>
                <a:pPr algn="just"/>
                <a:r>
                  <a:rPr lang="hu-HU" dirty="0"/>
                  <a:t>A feladat alapján azt az </a:t>
                </a:r>
                <a14:m>
                  <m:oMath xmlns:m="http://schemas.openxmlformats.org/officeDocument/2006/math">
                    <m:r>
                      <a:rPr lang="hu-HU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hu-HU" dirty="0"/>
                  <a:t>-</a:t>
                </a:r>
                <a:r>
                  <a:rPr lang="hu-HU" dirty="0" err="1"/>
                  <a:t>et</a:t>
                </a:r>
                <a:r>
                  <a:rPr lang="hu-HU" dirty="0"/>
                  <a:t> keressük, melyre</a:t>
                </a:r>
              </a:p>
            </p:txBody>
          </p:sp>
        </mc:Choice>
        <mc:Fallback xmlns="">
          <p:sp>
            <p:nvSpPr>
              <p:cNvPr id="6" name="Szövegdoboz 5">
                <a:extLst>
                  <a:ext uri="{FF2B5EF4-FFF2-40B4-BE49-F238E27FC236}">
                    <a16:creationId xmlns:a16="http://schemas.microsoft.com/office/drawing/2014/main" id="{E321B25A-82F5-0C05-91D6-C85F0C71D1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2959" y="2865639"/>
                <a:ext cx="7845180" cy="1200329"/>
              </a:xfrm>
              <a:prstGeom prst="rect">
                <a:avLst/>
              </a:prstGeom>
              <a:blipFill>
                <a:blip r:embed="rId7"/>
                <a:stretch>
                  <a:fillRect l="-622" t="-2538" r="-622" b="-7107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Szövegdoboz 7">
            <a:extLst>
              <a:ext uri="{FF2B5EF4-FFF2-40B4-BE49-F238E27FC236}">
                <a16:creationId xmlns:a16="http://schemas.microsoft.com/office/drawing/2014/main" id="{457D8DC2-0592-73DD-5CAE-96918BEAA80B}"/>
              </a:ext>
            </a:extLst>
          </p:cNvPr>
          <p:cNvSpPr txBox="1"/>
          <p:nvPr/>
        </p:nvSpPr>
        <p:spPr>
          <a:xfrm>
            <a:off x="774442" y="4559669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hu-HU" dirty="0"/>
              <a:t>A </a:t>
            </a:r>
            <a:r>
              <a:rPr lang="hu-HU" dirty="0" err="1"/>
              <a:t>Csebisev</a:t>
            </a:r>
            <a:r>
              <a:rPr lang="hu-HU" dirty="0"/>
              <a:t>-egyenlőtlenség alapján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Szövegdoboz 4">
                <a:extLst>
                  <a:ext uri="{FF2B5EF4-FFF2-40B4-BE49-F238E27FC236}">
                    <a16:creationId xmlns:a16="http://schemas.microsoft.com/office/drawing/2014/main" id="{62452D30-DB9B-B9AE-016D-AAB55DC24FB8}"/>
                  </a:ext>
                </a:extLst>
              </p:cNvPr>
              <p:cNvSpPr txBox="1"/>
              <p:nvPr/>
            </p:nvSpPr>
            <p:spPr>
              <a:xfrm>
                <a:off x="2524863" y="5050433"/>
                <a:ext cx="4572000" cy="61831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i="1" smtClean="0">
                          <a:latin typeface="Cambria Math" panose="02040503050406030204" pitchFamily="18" charset="0"/>
                        </a:rPr>
                        <m:t>≤</m:t>
                      </m:r>
                      <m:f>
                        <m:fPr>
                          <m:ctrlPr>
                            <a:rPr lang="hu-HU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  <m:r>
                        <a:rPr lang="hu-HU" i="1">
                          <a:latin typeface="Cambria Math" panose="02040503050406030204" pitchFamily="18" charset="0"/>
                        </a:rPr>
                        <m:t>×100=</m:t>
                      </m:r>
                      <m:f>
                        <m:fPr>
                          <m:ctrlPr>
                            <a:rPr lang="hu-HU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25</m:t>
                          </m:r>
                        </m:num>
                        <m:den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</m:oMath>
                  </m:oMathPara>
                </a14:m>
                <a:endParaRPr lang="hu-HU" dirty="0"/>
              </a:p>
            </p:txBody>
          </p:sp>
        </mc:Choice>
        <mc:Fallback xmlns="">
          <p:sp>
            <p:nvSpPr>
              <p:cNvPr id="5" name="Szövegdoboz 4">
                <a:extLst>
                  <a:ext uri="{FF2B5EF4-FFF2-40B4-BE49-F238E27FC236}">
                    <a16:creationId xmlns:a16="http://schemas.microsoft.com/office/drawing/2014/main" id="{62452D30-DB9B-B9AE-016D-AAB55DC24FB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24863" y="5050433"/>
                <a:ext cx="4572000" cy="618311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25299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9" grpId="0"/>
      <p:bldP spid="10" grpId="0"/>
      <p:bldP spid="11" grpId="0"/>
      <p:bldP spid="12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61612"/>
          </a:xfrm>
        </p:spPr>
        <p:txBody>
          <a:bodyPr>
            <a:normAutofit/>
          </a:bodyPr>
          <a:lstStyle/>
          <a:p>
            <a:r>
              <a:rPr lang="hu-HU" dirty="0">
                <a:solidFill>
                  <a:srgbClr val="92D050"/>
                </a:solidFill>
                <a:cs typeface="Arial" panose="020B0604020202020204" pitchFamily="34" charset="0"/>
              </a:rPr>
              <a:t>Gyakorlat</a:t>
            </a:r>
            <a:r>
              <a:rPr lang="en-US" dirty="0">
                <a:solidFill>
                  <a:srgbClr val="92D050"/>
                </a:solidFill>
                <a:cs typeface="Arial" panose="020B0604020202020204" pitchFamily="34" charset="0"/>
              </a:rPr>
              <a:t> </a:t>
            </a:r>
            <a:r>
              <a:rPr lang="en-GB" dirty="0">
                <a:solidFill>
                  <a:srgbClr val="92D050"/>
                </a:solidFill>
                <a:cs typeface="Arial" panose="020B0604020202020204" pitchFamily="34" charset="0"/>
              </a:rPr>
              <a:t>15.10</a:t>
            </a:r>
            <a:r>
              <a:rPr lang="hu-HU" dirty="0">
                <a:solidFill>
                  <a:srgbClr val="92D050"/>
                </a:solidFill>
                <a:cs typeface="Arial" panose="020B0604020202020204" pitchFamily="34" charset="0"/>
              </a:rPr>
              <a:t> </a:t>
            </a:r>
            <a:r>
              <a:rPr lang="hu-HU" dirty="0">
                <a:solidFill>
                  <a:schemeClr val="tx1"/>
                </a:solidFill>
                <a:cs typeface="Arial" panose="020B0604020202020204" pitchFamily="34" charset="0"/>
              </a:rPr>
              <a:t>(M3)</a:t>
            </a:r>
            <a:endParaRPr lang="en-GB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85800" y="1751643"/>
            <a:ext cx="7772400" cy="1220157"/>
          </a:xfrm>
        </p:spPr>
        <p:txBody>
          <a:bodyPr>
            <a:normAutofit/>
          </a:bodyPr>
          <a:lstStyle/>
          <a:p>
            <a:pPr algn="just"/>
            <a:r>
              <a:rPr lang="hu-HU" sz="1800" dirty="0"/>
              <a:t>Egy urnában fehér és fekete golyók vannak. Annak a valószínűsége, hogy fehér golyót húzunk 0.7. Mennyi a valószínűsége, hogy 1000 visszatevéssel húzott golyó között a fehér golyók száma 680 és 720 közé esik? Oldja meg a feladatot normális eloszlással való közelítéssel is!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Szövegdoboz 3">
                <a:extLst>
                  <a:ext uri="{FF2B5EF4-FFF2-40B4-BE49-F238E27FC236}">
                    <a16:creationId xmlns:a16="http://schemas.microsoft.com/office/drawing/2014/main" id="{F184671A-048F-4BD7-8AD8-9FCE797134E5}"/>
                  </a:ext>
                </a:extLst>
              </p:cNvPr>
              <p:cNvSpPr txBox="1"/>
              <p:nvPr/>
            </p:nvSpPr>
            <p:spPr>
              <a:xfrm>
                <a:off x="822960" y="2833300"/>
                <a:ext cx="396922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hu-HU" b="0" i="1" smtClean="0">
                        <a:latin typeface="Cambria Math" panose="02040503050406030204" pitchFamily="18" charset="0"/>
                      </a:rPr>
                      <m:t>𝜉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 −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𝑓𝑒h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é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𝑔𝑜𝑙𝑦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ó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𝑠𝑧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á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𝑚𝑎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 1000 </m:t>
                    </m:r>
                  </m:oMath>
                </a14:m>
                <a:r>
                  <a:rPr lang="hu-HU" dirty="0"/>
                  <a:t>húzásból</a:t>
                </a:r>
              </a:p>
            </p:txBody>
          </p:sp>
        </mc:Choice>
        <mc:Fallback xmlns="">
          <p:sp>
            <p:nvSpPr>
              <p:cNvPr id="4" name="Szövegdoboz 3">
                <a:extLst>
                  <a:ext uri="{FF2B5EF4-FFF2-40B4-BE49-F238E27FC236}">
                    <a16:creationId xmlns:a16="http://schemas.microsoft.com/office/drawing/2014/main" id="{F184671A-048F-4BD7-8AD8-9FCE797134E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2960" y="2833300"/>
                <a:ext cx="3969228" cy="276999"/>
              </a:xfrm>
              <a:prstGeom prst="rect">
                <a:avLst/>
              </a:prstGeom>
              <a:blipFill>
                <a:blip r:embed="rId2"/>
                <a:stretch>
                  <a:fillRect l="-2765" t="-28889" r="-2765" b="-51111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Szövegdoboz 4">
                <a:extLst>
                  <a:ext uri="{FF2B5EF4-FFF2-40B4-BE49-F238E27FC236}">
                    <a16:creationId xmlns:a16="http://schemas.microsoft.com/office/drawing/2014/main" id="{5CE0E53F-DF10-4A88-88B2-9E1CA7C5C629}"/>
                  </a:ext>
                </a:extLst>
              </p:cNvPr>
              <p:cNvSpPr txBox="1"/>
              <p:nvPr/>
            </p:nvSpPr>
            <p:spPr>
              <a:xfrm>
                <a:off x="822960" y="3152001"/>
                <a:ext cx="1861279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𝜉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 ~ 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𝐵𝑖𝑛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(1000,0.7)</m:t>
                      </m:r>
                    </m:oMath>
                  </m:oMathPara>
                </a14:m>
                <a:endParaRPr lang="hu-HU" dirty="0"/>
              </a:p>
            </p:txBody>
          </p:sp>
        </mc:Choice>
        <mc:Fallback xmlns="">
          <p:sp>
            <p:nvSpPr>
              <p:cNvPr id="5" name="Szövegdoboz 4">
                <a:extLst>
                  <a:ext uri="{FF2B5EF4-FFF2-40B4-BE49-F238E27FC236}">
                    <a16:creationId xmlns:a16="http://schemas.microsoft.com/office/drawing/2014/main" id="{5CE0E53F-DF10-4A88-88B2-9E1CA7C5C62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2960" y="3152001"/>
                <a:ext cx="1861279" cy="276999"/>
              </a:xfrm>
              <a:prstGeom prst="rect">
                <a:avLst/>
              </a:prstGeom>
              <a:blipFill>
                <a:blip r:embed="rId3"/>
                <a:stretch>
                  <a:fillRect l="-5902" t="-2174" r="-2623" b="-32609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églalap 5">
                <a:extLst>
                  <a:ext uri="{FF2B5EF4-FFF2-40B4-BE49-F238E27FC236}">
                    <a16:creationId xmlns:a16="http://schemas.microsoft.com/office/drawing/2014/main" id="{22D17158-444A-4293-9E84-B3D7F7233F9D}"/>
                  </a:ext>
                </a:extLst>
              </p:cNvPr>
              <p:cNvSpPr/>
              <p:nvPr/>
            </p:nvSpPr>
            <p:spPr>
              <a:xfrm>
                <a:off x="475765" y="4851716"/>
                <a:ext cx="8431859" cy="13370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just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hu-HU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hu-HU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680</m:t>
                          </m:r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&lt;</m:t>
                          </m:r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𝜉</m:t>
                          </m:r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&lt;720</m:t>
                          </m:r>
                        </m:e>
                      </m:d>
                      <m:r>
                        <a:rPr lang="hu-HU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i="1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hu-HU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−20&lt;</m:t>
                          </m:r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𝜉</m:t>
                          </m:r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−700&lt;20</m:t>
                          </m:r>
                        </m:e>
                      </m:d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hu-HU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hu-HU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hu-HU" i="1">
                                  <a:latin typeface="Cambria Math" panose="02040503050406030204" pitchFamily="18" charset="0"/>
                                </a:rPr>
                                <m:t>20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hu-HU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hu-HU" i="1">
                                      <a:latin typeface="Cambria Math" panose="02040503050406030204" pitchFamily="18" charset="0"/>
                                    </a:rPr>
                                    <m:t>210</m:t>
                                  </m:r>
                                </m:e>
                              </m:rad>
                            </m:den>
                          </m:f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&lt;</m:t>
                          </m:r>
                          <m:f>
                            <m:fPr>
                              <m:ctrlPr>
                                <a:rPr lang="hu-HU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  <m:t>𝜉</m:t>
                              </m:r>
                              <m: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  <m:t>−700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hu-HU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hu-HU" i="1">
                                      <a:latin typeface="Cambria Math" panose="02040503050406030204" pitchFamily="18" charset="0"/>
                                    </a:rPr>
                                    <m:t>210</m:t>
                                  </m:r>
                                </m:e>
                              </m:rad>
                            </m:den>
                          </m:f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&lt;</m:t>
                          </m:r>
                          <m:f>
                            <m:fPr>
                              <m:ctrlPr>
                                <a:rPr lang="hu-HU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hu-HU" i="1">
                                  <a:latin typeface="Cambria Math" panose="02040503050406030204" pitchFamily="18" charset="0"/>
                                </a:rPr>
                                <m:t>20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hu-HU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hu-HU" i="1">
                                      <a:latin typeface="Cambria Math" panose="02040503050406030204" pitchFamily="18" charset="0"/>
                                    </a:rPr>
                                    <m:t>210</m:t>
                                  </m:r>
                                </m:e>
                              </m:rad>
                            </m:den>
                          </m:f>
                        </m:e>
                      </m:d>
                      <m:r>
                        <a:rPr lang="hu-HU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</m:oMath>
                    <m:oMath xmlns:m="http://schemas.openxmlformats.org/officeDocument/2006/math">
                      <m:r>
                        <a:rPr lang="hu-HU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 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m:rPr>
                          <m:sty m:val="p"/>
                        </m:rPr>
                        <a:rPr lang="hu-HU" b="0" i="0" smtClean="0">
                          <a:latin typeface="Cambria Math" panose="02040503050406030204" pitchFamily="18" charset="0"/>
                        </a:rPr>
                        <m:t>Φ</m:t>
                      </m:r>
                      <m:d>
                        <m:dPr>
                          <m:ctrlPr>
                            <a:rPr lang="hu-HU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  <m:t>20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hu-HU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hu-HU" b="0" i="1" smtClean="0">
                                      <a:latin typeface="Cambria Math" panose="02040503050406030204" pitchFamily="18" charset="0"/>
                                    </a:rPr>
                                    <m:t>210</m:t>
                                  </m:r>
                                </m:e>
                              </m:rad>
                            </m:den>
                          </m:f>
                        </m:e>
                      </m:d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−1</m:t>
                      </m:r>
                      <m:r>
                        <a:rPr lang="hu-HU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hu-HU" i="1">
                          <a:latin typeface="Cambria Math" panose="02040503050406030204" pitchFamily="18" charset="0"/>
                        </a:rPr>
                        <m:t>2</m:t>
                      </m:r>
                      <m:r>
                        <m:rPr>
                          <m:sty m:val="p"/>
                        </m:rPr>
                        <a:rPr lang="hu-HU">
                          <a:latin typeface="Cambria Math" panose="02040503050406030204" pitchFamily="18" charset="0"/>
                        </a:rPr>
                        <m:t>Φ</m:t>
                      </m:r>
                      <m:d>
                        <m:dPr>
                          <m:ctrlPr>
                            <a:rPr lang="hu-HU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1.38</m:t>
                          </m:r>
                        </m:e>
                      </m:d>
                      <m:r>
                        <a:rPr lang="hu-HU" i="1">
                          <a:latin typeface="Cambria Math" panose="02040503050406030204" pitchFamily="18" charset="0"/>
                        </a:rPr>
                        <m:t>−1</m:t>
                      </m:r>
                      <m:r>
                        <a:rPr lang="hu-HU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2×0.9162−1=0.8322</m:t>
                      </m:r>
                    </m:oMath>
                  </m:oMathPara>
                </a14:m>
                <a:endParaRPr lang="hu-HU" dirty="0"/>
              </a:p>
            </p:txBody>
          </p:sp>
        </mc:Choice>
        <mc:Fallback xmlns="">
          <p:sp>
            <p:nvSpPr>
              <p:cNvPr id="6" name="Téglalap 5">
                <a:extLst>
                  <a:ext uri="{FF2B5EF4-FFF2-40B4-BE49-F238E27FC236}">
                    <a16:creationId xmlns:a16="http://schemas.microsoft.com/office/drawing/2014/main" id="{22D17158-444A-4293-9E84-B3D7F7233F9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5765" y="4851716"/>
                <a:ext cx="8431859" cy="133703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Szövegdoboz 6">
            <a:extLst>
              <a:ext uri="{FF2B5EF4-FFF2-40B4-BE49-F238E27FC236}">
                <a16:creationId xmlns:a16="http://schemas.microsoft.com/office/drawing/2014/main" id="{79E05BFD-8CFB-8CB6-8514-8C19E04D1265}"/>
              </a:ext>
            </a:extLst>
          </p:cNvPr>
          <p:cNvSpPr txBox="1"/>
          <p:nvPr/>
        </p:nvSpPr>
        <p:spPr>
          <a:xfrm>
            <a:off x="576165" y="4566082"/>
            <a:ext cx="3913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II.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Szövegdoboz 9">
                <a:extLst>
                  <a:ext uri="{FF2B5EF4-FFF2-40B4-BE49-F238E27FC236}">
                    <a16:creationId xmlns:a16="http://schemas.microsoft.com/office/drawing/2014/main" id="{23ABAA9C-3533-99E7-045A-58FEF9DC3DC6}"/>
                  </a:ext>
                </a:extLst>
              </p:cNvPr>
              <p:cNvSpPr txBox="1"/>
              <p:nvPr/>
            </p:nvSpPr>
            <p:spPr>
              <a:xfrm>
                <a:off x="576165" y="3776269"/>
                <a:ext cx="8431858" cy="11667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hu-HU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hu-HU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680</m:t>
                          </m:r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&lt;</m:t>
                          </m:r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𝜉</m:t>
                          </m:r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&lt;720</m:t>
                          </m:r>
                        </m:e>
                      </m:d>
                      <m:r>
                        <a:rPr lang="hu-HU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i="1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hu-HU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−20&lt;</m:t>
                          </m:r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𝜉</m:t>
                          </m:r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𝜉</m:t>
                          </m:r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&lt;20</m:t>
                          </m:r>
                        </m:e>
                      </m:d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hu-HU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𝜉</m:t>
                          </m:r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𝐸</m:t>
                          </m:r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𝜉</m:t>
                          </m:r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&lt;20</m:t>
                          </m:r>
                        </m:e>
                      </m:d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  <m:oMath xmlns:m="http://schemas.openxmlformats.org/officeDocument/2006/math">
                      <m:r>
                        <a:rPr lang="hu-H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hu-HU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1−</m:t>
                      </m:r>
                      <m:r>
                        <a:rPr lang="hu-HU" i="1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hu-HU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hu-HU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hu-HU" i="1">
                                  <a:latin typeface="Cambria Math" panose="02040503050406030204" pitchFamily="18" charset="0"/>
                                </a:rPr>
                                <m:t>𝜉</m:t>
                              </m:r>
                              <m:r>
                                <a:rPr lang="hu-HU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hu-HU" i="1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  <m:r>
                                <a:rPr lang="hu-HU" i="1">
                                  <a:latin typeface="Cambria Math" panose="02040503050406030204" pitchFamily="18" charset="0"/>
                                </a:rPr>
                                <m:t>𝜉</m:t>
                              </m:r>
                            </m:e>
                          </m:d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≥</m:t>
                          </m:r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20</m:t>
                          </m:r>
                        </m:e>
                      </m:d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≥1−</m:t>
                      </m:r>
                      <m:f>
                        <m:fPr>
                          <m:ctrlPr>
                            <a:rPr lang="hu-HU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210</m:t>
                          </m:r>
                        </m:num>
                        <m:den>
                          <m:sSup>
                            <m:sSupPr>
                              <m:ctrlP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  <m:t>20</m:t>
                              </m:r>
                            </m:e>
                            <m:sup>
                              <m:r>
                                <a:rPr lang="hu-HU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u-HU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190</m:t>
                          </m:r>
                        </m:num>
                        <m:den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400</m:t>
                          </m:r>
                        </m:den>
                      </m:f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=0.475</m:t>
                      </m:r>
                    </m:oMath>
                  </m:oMathPara>
                </a14:m>
                <a:endParaRPr lang="hu-HU" b="0" i="1" dirty="0">
                  <a:latin typeface="Cambria Math" panose="02040503050406030204" pitchFamily="18" charset="0"/>
                </a:endParaRPr>
              </a:p>
              <a:p>
                <a:endParaRPr lang="hu-HU" dirty="0"/>
              </a:p>
            </p:txBody>
          </p:sp>
        </mc:Choice>
        <mc:Fallback xmlns="">
          <p:sp>
            <p:nvSpPr>
              <p:cNvPr id="10" name="Szövegdoboz 9">
                <a:extLst>
                  <a:ext uri="{FF2B5EF4-FFF2-40B4-BE49-F238E27FC236}">
                    <a16:creationId xmlns:a16="http://schemas.microsoft.com/office/drawing/2014/main" id="{23ABAA9C-3533-99E7-045A-58FEF9DC3D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6165" y="3776269"/>
                <a:ext cx="8431858" cy="116673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Szövegdoboz 10">
            <a:extLst>
              <a:ext uri="{FF2B5EF4-FFF2-40B4-BE49-F238E27FC236}">
                <a16:creationId xmlns:a16="http://schemas.microsoft.com/office/drawing/2014/main" id="{25F33DC8-A4C1-6C12-212A-D42BE846AF2C}"/>
              </a:ext>
            </a:extLst>
          </p:cNvPr>
          <p:cNvSpPr txBox="1"/>
          <p:nvPr/>
        </p:nvSpPr>
        <p:spPr>
          <a:xfrm>
            <a:off x="610641" y="3389187"/>
            <a:ext cx="356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I.</a:t>
            </a:r>
          </a:p>
        </p:txBody>
      </p:sp>
    </p:spTree>
    <p:extLst>
      <p:ext uri="{BB962C8B-B14F-4D97-AF65-F5344CB8AC3E}">
        <p14:creationId xmlns:p14="http://schemas.microsoft.com/office/powerpoint/2010/main" val="3742979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10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61612"/>
          </a:xfrm>
        </p:spPr>
        <p:txBody>
          <a:bodyPr>
            <a:normAutofit/>
          </a:bodyPr>
          <a:lstStyle/>
          <a:p>
            <a:r>
              <a:rPr lang="hu-HU" dirty="0">
                <a:solidFill>
                  <a:srgbClr val="92D050"/>
                </a:solidFill>
                <a:cs typeface="Arial" panose="020B0604020202020204" pitchFamily="34" charset="0"/>
              </a:rPr>
              <a:t>Gyakorlat</a:t>
            </a:r>
            <a:r>
              <a:rPr lang="en-US" dirty="0">
                <a:solidFill>
                  <a:srgbClr val="92D050"/>
                </a:solidFill>
                <a:cs typeface="Arial" panose="020B0604020202020204" pitchFamily="34" charset="0"/>
              </a:rPr>
              <a:t> </a:t>
            </a:r>
            <a:r>
              <a:rPr lang="en-GB" dirty="0">
                <a:solidFill>
                  <a:srgbClr val="92D050"/>
                </a:solidFill>
                <a:cs typeface="Arial" panose="020B0604020202020204" pitchFamily="34" charset="0"/>
              </a:rPr>
              <a:t>15.10</a:t>
            </a:r>
            <a:r>
              <a:rPr lang="hu-HU" dirty="0">
                <a:solidFill>
                  <a:srgbClr val="92D050"/>
                </a:solidFill>
                <a:cs typeface="Arial" panose="020B0604020202020204" pitchFamily="34" charset="0"/>
              </a:rPr>
              <a:t> </a:t>
            </a:r>
            <a:r>
              <a:rPr lang="hu-HU" dirty="0">
                <a:solidFill>
                  <a:schemeClr val="tx1"/>
                </a:solidFill>
                <a:cs typeface="Arial" panose="020B0604020202020204" pitchFamily="34" charset="0"/>
              </a:rPr>
              <a:t>(M3)</a:t>
            </a:r>
            <a:endParaRPr lang="en-GB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85800" y="1751643"/>
            <a:ext cx="7772400" cy="4554059"/>
          </a:xfrm>
        </p:spPr>
        <p:txBody>
          <a:bodyPr>
            <a:normAutofit/>
          </a:bodyPr>
          <a:lstStyle/>
          <a:p>
            <a:r>
              <a:rPr lang="hu-HU" sz="1800" dirty="0"/>
              <a:t>n =10^4;</a:t>
            </a:r>
          </a:p>
          <a:p>
            <a:r>
              <a:rPr lang="hu-HU" sz="1800" dirty="0"/>
              <a:t>c = 0;</a:t>
            </a:r>
          </a:p>
          <a:p>
            <a:r>
              <a:rPr lang="hu-HU" sz="1800" dirty="0"/>
              <a:t> </a:t>
            </a:r>
            <a:r>
              <a:rPr lang="hu-HU" sz="1800" dirty="0" err="1"/>
              <a:t>for</a:t>
            </a:r>
            <a:r>
              <a:rPr lang="hu-HU" sz="1800" dirty="0"/>
              <a:t> i=1:n</a:t>
            </a:r>
          </a:p>
          <a:p>
            <a:r>
              <a:rPr lang="hu-HU" sz="1800" dirty="0"/>
              <a:t>    </a:t>
            </a:r>
            <a:r>
              <a:rPr lang="hu-HU" sz="1800" dirty="0" err="1"/>
              <a:t>balls</a:t>
            </a:r>
            <a:r>
              <a:rPr lang="hu-HU" sz="1800" dirty="0"/>
              <a:t> = </a:t>
            </a:r>
            <a:r>
              <a:rPr lang="hu-HU" sz="1800" dirty="0" err="1"/>
              <a:t>rand</a:t>
            </a:r>
            <a:r>
              <a:rPr lang="hu-HU" sz="1800" dirty="0"/>
              <a:t>(1,1000);</a:t>
            </a:r>
          </a:p>
          <a:p>
            <a:r>
              <a:rPr lang="en-US" sz="1800" dirty="0"/>
              <a:t>    </a:t>
            </a:r>
            <a:r>
              <a:rPr lang="en-US" sz="1800" dirty="0" err="1"/>
              <a:t>w_n</a:t>
            </a:r>
            <a:r>
              <a:rPr lang="en-US" sz="1800" dirty="0"/>
              <a:t> = length(balls(balls&lt;0.7));</a:t>
            </a:r>
          </a:p>
          <a:p>
            <a:r>
              <a:rPr lang="pl-PL" sz="1800" dirty="0"/>
              <a:t>    if w_n&gt;680 &amp; w_n&lt;720</a:t>
            </a:r>
          </a:p>
          <a:p>
            <a:r>
              <a:rPr lang="hu-HU" sz="1800" dirty="0"/>
              <a:t>        c = c+1;</a:t>
            </a:r>
          </a:p>
          <a:p>
            <a:r>
              <a:rPr lang="hu-HU" sz="1800" dirty="0"/>
              <a:t>    end</a:t>
            </a:r>
          </a:p>
          <a:p>
            <a:r>
              <a:rPr lang="hu-HU" sz="1800" dirty="0"/>
              <a:t>end</a:t>
            </a:r>
          </a:p>
          <a:p>
            <a:r>
              <a:rPr lang="hu-HU" sz="1800" dirty="0"/>
              <a:t> c/n</a:t>
            </a:r>
          </a:p>
          <a:p>
            <a:r>
              <a:rPr lang="hu-HU" sz="1800" dirty="0"/>
              <a:t> 2*</a:t>
            </a:r>
            <a:r>
              <a:rPr lang="hu-HU" sz="1800" dirty="0" err="1"/>
              <a:t>normcdf</a:t>
            </a:r>
            <a:r>
              <a:rPr lang="hu-HU" sz="1800" dirty="0"/>
              <a:t>(1.38)-1</a:t>
            </a:r>
          </a:p>
        </p:txBody>
      </p:sp>
    </p:spTree>
    <p:extLst>
      <p:ext uri="{BB962C8B-B14F-4D97-AF65-F5344CB8AC3E}">
        <p14:creationId xmlns:p14="http://schemas.microsoft.com/office/powerpoint/2010/main" val="9834704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78D57D7-8956-49F9-9353-B533C5FBD7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Irodalomgyűjtemény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65CDDDFC-80E1-4B5F-962D-B2A8BC2CD8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7507" y="1845734"/>
            <a:ext cx="7414706" cy="4023360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hu-HU" dirty="0" err="1">
                <a:effectLst/>
              </a:rPr>
              <a:t>Baran</a:t>
            </a:r>
            <a:r>
              <a:rPr lang="hu-HU" dirty="0">
                <a:effectLst/>
              </a:rPr>
              <a:t> Ágnes: Matematika mérnököknek 1. (Gyakorlati fóliák)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hu-HU" dirty="0" err="1">
                <a:effectLst/>
              </a:rPr>
              <a:t>Baran</a:t>
            </a:r>
            <a:r>
              <a:rPr lang="hu-HU" dirty="0">
                <a:effectLst/>
              </a:rPr>
              <a:t> Sándor: Valószínűségszámítás és matematikai statisztika feladatok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hu-HU" dirty="0"/>
              <a:t>Fazekas István: Valószínűségszámítás, Debreceni Egyetemi Kiadó, 2009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hu-HU" dirty="0"/>
              <a:t>Fazekas István: Bevezetés a matematikai statisztikába, Debreceni Egyetemi Kiadó, 2009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hu-HU" dirty="0" err="1"/>
              <a:t>Matlab</a:t>
            </a:r>
            <a:r>
              <a:rPr lang="hu-HU" dirty="0"/>
              <a:t> </a:t>
            </a:r>
            <a:r>
              <a:rPr lang="hu-HU" dirty="0" err="1"/>
              <a:t>examples</a:t>
            </a:r>
            <a:r>
              <a:rPr lang="hu-HU" dirty="0"/>
              <a:t>: </a:t>
            </a:r>
            <a:r>
              <a:rPr lang="hu-HU" dirty="0">
                <a:hlinkClick r:id="rId2"/>
              </a:rPr>
              <a:t>https://www.mathworks.com/help/examples.html</a:t>
            </a:r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8119590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tek diaminta">
  <a:themeElements>
    <a:clrScheme name="Fabetű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alibri–Cambria">
      <a:majorFont>
        <a:latin typeface="Calibri" panose="020F0502020204030204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Fabetű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tek diaminta" id="{A0E00656-D178-4FDC-A298-FD029D350060}" vid="{1D7F7FBC-A692-4245-91FC-43BE4C21ECAB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matek diaminta</Template>
  <TotalTime>12026</TotalTime>
  <Words>817</Words>
  <Application>Microsoft Office PowerPoint</Application>
  <PresentationFormat>Diavetítés a képernyőre (4:3 oldalarány)</PresentationFormat>
  <Paragraphs>99</Paragraphs>
  <Slides>9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9</vt:i4>
      </vt:variant>
    </vt:vector>
  </HeadingPairs>
  <TitlesOfParts>
    <vt:vector size="14" baseType="lpstr">
      <vt:lpstr>Calibri</vt:lpstr>
      <vt:lpstr>Cambria</vt:lpstr>
      <vt:lpstr>Cambria Math</vt:lpstr>
      <vt:lpstr>Wingdings</vt:lpstr>
      <vt:lpstr>matek diaminta</vt:lpstr>
      <vt:lpstr>Alkalmazott statisztika, Valószínűségszámítás és statisztika</vt:lpstr>
      <vt:lpstr>Gyakorlat 15.1 (M1) </vt:lpstr>
      <vt:lpstr>Gyakorlat 15.1 (M1) </vt:lpstr>
      <vt:lpstr>Gyakorlat 15.4 (M2) </vt:lpstr>
      <vt:lpstr>Gyakorlat 15.4 (M2) </vt:lpstr>
      <vt:lpstr>Gyakorlat 15.7 </vt:lpstr>
      <vt:lpstr>Gyakorlat 15.10 (M3)</vt:lpstr>
      <vt:lpstr>Gyakorlat 15.10 (M3)</vt:lpstr>
      <vt:lpstr>Irodalomgyűjtemény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Applied Statistics, Probability theory and mathematical statistics</dc:title>
  <dc:creator>Sándor Pecsora</dc:creator>
  <cp:lastModifiedBy>Pecsora Sándor</cp:lastModifiedBy>
  <cp:revision>157</cp:revision>
  <dcterms:created xsi:type="dcterms:W3CDTF">2020-09-02T07:49:18Z</dcterms:created>
  <dcterms:modified xsi:type="dcterms:W3CDTF">2022-11-14T11:09:32Z</dcterms:modified>
</cp:coreProperties>
</file>