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  <p:sldId id="262" r:id="rId7"/>
    <p:sldId id="269" r:id="rId8"/>
    <p:sldId id="263" r:id="rId9"/>
    <p:sldId id="261" r:id="rId10"/>
    <p:sldId id="265" r:id="rId11"/>
    <p:sldId id="266" r:id="rId12"/>
    <p:sldId id="264" r:id="rId13"/>
    <p:sldId id="276" r:id="rId14"/>
    <p:sldId id="267" r:id="rId15"/>
    <p:sldId id="268" r:id="rId16"/>
    <p:sldId id="270" r:id="rId17"/>
    <p:sldId id="271" r:id="rId18"/>
    <p:sldId id="273" r:id="rId19"/>
    <p:sldId id="274" r:id="rId20"/>
    <p:sldId id="275" r:id="rId21"/>
    <p:sldId id="272" r:id="rId2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4803"/>
    <a:srgbClr val="F17B05"/>
    <a:srgbClr val="E8CC7E"/>
    <a:srgbClr val="ED8B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2016.09.30.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2" name="Téglalap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Téglalap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Téglalap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Téglalap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Téglalap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56" name="Téglalap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Téglalap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Téglalap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Téglalap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2016.09.30.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2016.09.30.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2016.09.30.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zabadkézi sokszög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Szabadkézi sokszög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Szabadkézi sokszög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Szabadkézi sokszög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Szabadkézi sokszög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Szabadkézi sokszög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Szabadkézi sokszög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Szabadkézi sokszög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Szabadkézi sokszög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Szabadkézi sokszög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Szabadkézi sokszög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Szabadkézi sokszög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Szabadkézi sokszög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Szabadkézi sokszög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Szabadkézi sokszög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2016.09.30.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Téglalap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églalap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Téglalap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Téglalap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2016.09.30.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églalap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2016.09.30.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6" name="Téglalap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Téglalap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Téglalap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Téglalap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Téglalap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églalap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Téglalap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Téglalap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2016.09.30.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2016.09.30.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2016.09.30.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Egyenes összekötő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Csoportba foglalás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Egyenes összekötő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gyenes összekötő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gyenes összekötő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Cím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 smtClean="0"/>
              <a:t>Kép beszúrásához kattintson az ikonra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grpSp>
        <p:nvGrpSpPr>
          <p:cNvPr id="14" name="Csoportba foglalás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Egyenes összekötő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gyenes összekötő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gyenes összekötő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Csoportba foglalás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Egyenes összekötő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gyenes összekötő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2016.09.30.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FCFC"/>
            </a:gs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rgbClr val="F3480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Téglalap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Téglalap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Téglalap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Téglalap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4836813-0A00-4EC2-BC7C-3895E24CA32C}" type="datetimeFigureOut">
              <a:rPr lang="hu-HU" smtClean="0"/>
              <a:pPr/>
              <a:t>2016.09.30.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rbanlegends.hu/2011/10/easter-egg-titkos-uzenet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hvg.hu/tudomany/20101005_titkosita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43004" y="4857760"/>
            <a:ext cx="7772400" cy="1174992"/>
          </a:xfrm>
        </p:spPr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Titkolózzunk!</a:t>
            </a:r>
            <a:endParaRPr lang="hu-HU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000100" y="4000504"/>
            <a:ext cx="7772400" cy="842962"/>
          </a:xfrm>
        </p:spPr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Kovács Zita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2016, DE IK</a:t>
            </a:r>
            <a:endParaRPr lang="hu-HU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710498"/>
            <a:ext cx="3143940" cy="1214446"/>
          </a:xfrm>
          <a:prstGeom prst="rect">
            <a:avLst/>
          </a:prstGeom>
          <a:noFill/>
        </p:spPr>
      </p:pic>
      <p:sp>
        <p:nvSpPr>
          <p:cNvPr id="5" name="Szövegdoboz 4"/>
          <p:cNvSpPr txBox="1"/>
          <p:nvPr/>
        </p:nvSpPr>
        <p:spPr>
          <a:xfrm>
            <a:off x="971600" y="836711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Debreceni Egyetem</a:t>
            </a:r>
            <a:br>
              <a:rPr lang="hu-HU" sz="2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</a:br>
            <a:r>
              <a:rPr lang="hu-HU" sz="2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Informatikai Kar</a:t>
            </a:r>
            <a:endParaRPr lang="hu-HU" sz="2400" b="1" dirty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914400"/>
          </a:xfrm>
        </p:spPr>
        <p:txBody>
          <a:bodyPr/>
          <a:lstStyle/>
          <a:p>
            <a:pPr algn="ctr"/>
            <a:r>
              <a:rPr lang="hu-HU" sz="2800" dirty="0" smtClean="0"/>
              <a:t>Egyéb módszerek (a teljesség igénye nélkül)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Chaffing and winnowing (</a:t>
            </a:r>
            <a:r>
              <a:rPr lang="en-US" dirty="0" err="1" smtClean="0">
                <a:solidFill>
                  <a:schemeClr val="bg2"/>
                </a:solidFill>
              </a:rPr>
              <a:t>megtréfál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és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kiszűr</a:t>
            </a:r>
            <a:r>
              <a:rPr lang="en-US" dirty="0" smtClean="0">
                <a:solidFill>
                  <a:schemeClr val="bg2"/>
                </a:solidFill>
              </a:rPr>
              <a:t>)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dirty="0" smtClean="0">
                <a:solidFill>
                  <a:schemeClr val="bg2"/>
                </a:solidFill>
              </a:rPr>
              <a:t>akrosztichon</a:t>
            </a:r>
          </a:p>
          <a:p>
            <a:r>
              <a:rPr lang="hu-HU" dirty="0" smtClean="0">
                <a:solidFill>
                  <a:schemeClr val="bg2"/>
                </a:solidFill>
                <a:hlinkClick r:id="rId2"/>
              </a:rPr>
              <a:t>http://www.urbanlegends.hu/2011/10/easter-egg-titkos-uzenet/</a:t>
            </a:r>
            <a:endParaRPr lang="hu-HU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1559614"/>
          </a:xfrm>
        </p:spPr>
        <p:txBody>
          <a:bodyPr/>
          <a:lstStyle/>
          <a:p>
            <a:pPr algn="ctr"/>
            <a:r>
              <a:rPr lang="hu-HU" sz="2400" dirty="0" smtClean="0">
                <a:solidFill>
                  <a:schemeClr val="bg2"/>
                </a:solidFill>
              </a:rPr>
              <a:t>Kosztolányi </a:t>
            </a:r>
            <a:r>
              <a:rPr lang="hu-HU" sz="2400" b="1" dirty="0" smtClean="0">
                <a:solidFill>
                  <a:schemeClr val="bg2"/>
                </a:solidFill>
              </a:rPr>
              <a:t>Nyár, </a:t>
            </a:r>
            <a:r>
              <a:rPr lang="hu-HU" sz="2400" b="1" dirty="0" err="1" smtClean="0">
                <a:solidFill>
                  <a:schemeClr val="bg2"/>
                </a:solidFill>
              </a:rPr>
              <a:t>nyár</a:t>
            </a:r>
            <a:r>
              <a:rPr lang="hu-HU" sz="2400" b="1" dirty="0" smtClean="0">
                <a:solidFill>
                  <a:schemeClr val="bg2"/>
                </a:solidFill>
              </a:rPr>
              <a:t>, </a:t>
            </a:r>
            <a:r>
              <a:rPr lang="hu-HU" sz="2400" b="1" dirty="0" err="1" smtClean="0">
                <a:solidFill>
                  <a:schemeClr val="bg2"/>
                </a:solidFill>
              </a:rPr>
              <a:t>nyár</a:t>
            </a:r>
            <a:r>
              <a:rPr lang="hu-HU" sz="2400" b="1" dirty="0" smtClean="0">
                <a:solidFill>
                  <a:schemeClr val="bg2"/>
                </a:solidFill>
              </a:rPr>
              <a:t> </a:t>
            </a:r>
            <a:r>
              <a:rPr lang="hu-HU" sz="2400" dirty="0" smtClean="0">
                <a:solidFill>
                  <a:schemeClr val="bg2"/>
                </a:solidFill>
              </a:rPr>
              <a:t>című versének kezdőbetűiből egy rejtett mondat olvasható ki</a:t>
            </a:r>
            <a:endParaRPr lang="hu-HU" sz="2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2143116"/>
            <a:ext cx="7772400" cy="42124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“Karinthy Frigyesnek, úri-magának, az embernyi embernek,</a:t>
            </a:r>
            <a:r>
              <a:rPr lang="hu-HU" dirty="0" smtClean="0">
                <a:solidFill>
                  <a:schemeClr val="bg2"/>
                </a:solidFill>
              </a:rPr>
              <a:t/>
            </a:r>
            <a:br>
              <a:rPr lang="hu-HU" dirty="0" smtClean="0">
                <a:solidFill>
                  <a:schemeClr val="bg2"/>
                </a:solidFill>
              </a:rPr>
            </a:br>
            <a:r>
              <a:rPr lang="hu-HU" i="1" dirty="0" smtClean="0">
                <a:solidFill>
                  <a:schemeClr val="bg2"/>
                </a:solidFill>
              </a:rPr>
              <a:t>De kicsit talán a Kálomistának is küldöm, azzal az Instanciával, hogy ne </a:t>
            </a:r>
            <a:r>
              <a:rPr lang="hu-HU" i="1" dirty="0" err="1" smtClean="0">
                <a:solidFill>
                  <a:schemeClr val="bg2"/>
                </a:solidFill>
              </a:rPr>
              <a:t>átallaná</a:t>
            </a:r>
            <a:r>
              <a:rPr lang="hu-HU" i="1" dirty="0" smtClean="0">
                <a:solidFill>
                  <a:schemeClr val="bg2"/>
                </a:solidFill>
              </a:rPr>
              <a:t> elolvasni ezt a nekem-kedves Poémát, minden irányban.</a:t>
            </a:r>
            <a:endParaRPr lang="hu-HU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416606"/>
          </a:xfrm>
        </p:spPr>
        <p:txBody>
          <a:bodyPr/>
          <a:lstStyle/>
          <a:p>
            <a:r>
              <a:rPr lang="hu-HU" sz="2000" b="1" dirty="0" smtClean="0">
                <a:solidFill>
                  <a:schemeClr val="bg2"/>
                </a:solidFill>
              </a:rPr>
              <a:t>Nyár, </a:t>
            </a:r>
            <a:r>
              <a:rPr lang="hu-HU" sz="2000" b="1" dirty="0" err="1" smtClean="0">
                <a:solidFill>
                  <a:schemeClr val="bg2"/>
                </a:solidFill>
              </a:rPr>
              <a:t>nyár</a:t>
            </a:r>
            <a:r>
              <a:rPr lang="hu-HU" sz="2000" b="1" dirty="0" smtClean="0">
                <a:solidFill>
                  <a:schemeClr val="bg2"/>
                </a:solidFill>
              </a:rPr>
              <a:t>, </a:t>
            </a:r>
            <a:r>
              <a:rPr lang="hu-HU" sz="2000" b="1" dirty="0" err="1" smtClean="0">
                <a:solidFill>
                  <a:schemeClr val="bg2"/>
                </a:solidFill>
              </a:rPr>
              <a:t>nyár</a:t>
            </a:r>
            <a:endParaRPr lang="hu-HU" sz="2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000108"/>
            <a:ext cx="7772400" cy="564360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	</a:t>
            </a:r>
            <a:r>
              <a:rPr lang="hu-HU" sz="5100" dirty="0" smtClean="0">
                <a:solidFill>
                  <a:schemeClr val="bg2"/>
                </a:solidFill>
              </a:rPr>
              <a:t>Nyár,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A régi vágyam egyre jobban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Lobban,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De vár még, egyre vár.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Kár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Így késlekedned, mert az éj </a:t>
            </a:r>
            <a:r>
              <a:rPr lang="hu-HU" sz="5100" dirty="0" err="1" smtClean="0">
                <a:solidFill>
                  <a:schemeClr val="bg2"/>
                </a:solidFill>
              </a:rPr>
              <a:t>setétül</a:t>
            </a:r>
            <a:r>
              <a:rPr lang="hu-HU" sz="5100" dirty="0" smtClean="0">
                <a:solidFill>
                  <a:schemeClr val="bg2"/>
                </a:solidFill>
              </a:rPr>
              <a:t>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Az élet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Siralmas és sivár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err="1" smtClean="0">
                <a:solidFill>
                  <a:schemeClr val="bg2"/>
                </a:solidFill>
              </a:rPr>
              <a:t>Enélkül</a:t>
            </a:r>
            <a:r>
              <a:rPr lang="hu-HU" sz="5100" dirty="0" smtClean="0">
                <a:solidFill>
                  <a:schemeClr val="bg2"/>
                </a:solidFill>
              </a:rPr>
              <a:t>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Gigászi vágyam éhes, mint a hörcsög,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Görcsök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Emésztik s forró titkom mélye szörcsög.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Mostan hajolj feléje.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Közel a lázak kéjes éje.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Akarod?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Remegve nyújtsd a szájad és karod.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Itt ez ital illatja tégedet vár.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Nektár.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Te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err="1" smtClean="0">
                <a:solidFill>
                  <a:schemeClr val="bg2"/>
                </a:solidFill>
              </a:rPr>
              <a:t>Hűtelen</a:t>
            </a:r>
            <a:r>
              <a:rPr lang="hu-HU" sz="5100" dirty="0" smtClean="0">
                <a:solidFill>
                  <a:schemeClr val="bg2"/>
                </a:solidFill>
              </a:rPr>
              <a:t>, boldog leszel majd újra, hidd meg.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Idd meg.”</a:t>
            </a:r>
            <a:endParaRPr lang="hu-HU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416606"/>
          </a:xfrm>
        </p:spPr>
        <p:txBody>
          <a:bodyPr/>
          <a:lstStyle/>
          <a:p>
            <a:r>
              <a:rPr lang="hu-HU" sz="2000" b="1" dirty="0" smtClean="0">
                <a:solidFill>
                  <a:schemeClr val="bg2"/>
                </a:solidFill>
              </a:rPr>
              <a:t>Nyár, </a:t>
            </a:r>
            <a:r>
              <a:rPr lang="hu-HU" sz="2000" b="1" dirty="0" err="1" smtClean="0">
                <a:solidFill>
                  <a:schemeClr val="bg2"/>
                </a:solidFill>
              </a:rPr>
              <a:t>nyár</a:t>
            </a:r>
            <a:r>
              <a:rPr lang="hu-HU" sz="2000" b="1" dirty="0" smtClean="0">
                <a:solidFill>
                  <a:schemeClr val="bg2"/>
                </a:solidFill>
              </a:rPr>
              <a:t>, </a:t>
            </a:r>
            <a:r>
              <a:rPr lang="hu-HU" sz="2000" b="1" dirty="0" err="1" smtClean="0">
                <a:solidFill>
                  <a:schemeClr val="bg2"/>
                </a:solidFill>
              </a:rPr>
              <a:t>nyár</a:t>
            </a:r>
            <a:endParaRPr lang="hu-HU" sz="2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000108"/>
            <a:ext cx="7772400" cy="564360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	</a:t>
            </a:r>
            <a:r>
              <a:rPr lang="hu-HU" sz="5100" dirty="0" smtClean="0">
                <a:solidFill>
                  <a:srgbClr val="FF0000"/>
                </a:solidFill>
              </a:rPr>
              <a:t>Ny</a:t>
            </a:r>
            <a:r>
              <a:rPr lang="hu-HU" sz="5100" dirty="0" smtClean="0">
                <a:solidFill>
                  <a:schemeClr val="bg2"/>
                </a:solidFill>
              </a:rPr>
              <a:t>ár,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A</a:t>
            </a:r>
            <a:r>
              <a:rPr lang="hu-HU" sz="5100" dirty="0" smtClean="0">
                <a:solidFill>
                  <a:schemeClr val="bg2"/>
                </a:solidFill>
              </a:rPr>
              <a:t> régi vágyam egyre jobban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L</a:t>
            </a:r>
            <a:r>
              <a:rPr lang="hu-HU" sz="5100" dirty="0" smtClean="0">
                <a:solidFill>
                  <a:schemeClr val="bg2"/>
                </a:solidFill>
              </a:rPr>
              <a:t>obban,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D</a:t>
            </a:r>
            <a:r>
              <a:rPr lang="hu-HU" sz="5100" dirty="0" smtClean="0">
                <a:solidFill>
                  <a:schemeClr val="bg2"/>
                </a:solidFill>
              </a:rPr>
              <a:t>e vár még, egyre vár.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K</a:t>
            </a:r>
            <a:r>
              <a:rPr lang="hu-HU" sz="5100" dirty="0" smtClean="0">
                <a:solidFill>
                  <a:schemeClr val="bg2"/>
                </a:solidFill>
              </a:rPr>
              <a:t>ár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Í</a:t>
            </a:r>
            <a:r>
              <a:rPr lang="hu-HU" sz="5100" dirty="0" smtClean="0">
                <a:solidFill>
                  <a:schemeClr val="bg2"/>
                </a:solidFill>
              </a:rPr>
              <a:t>gy késlekedned, mert az éj </a:t>
            </a:r>
            <a:r>
              <a:rPr lang="hu-HU" sz="5100" dirty="0" err="1" smtClean="0">
                <a:solidFill>
                  <a:schemeClr val="bg2"/>
                </a:solidFill>
              </a:rPr>
              <a:t>setétül</a:t>
            </a:r>
            <a:r>
              <a:rPr lang="hu-HU" sz="5100" dirty="0" smtClean="0">
                <a:solidFill>
                  <a:schemeClr val="bg2"/>
                </a:solidFill>
              </a:rPr>
              <a:t>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A</a:t>
            </a:r>
            <a:r>
              <a:rPr lang="hu-HU" sz="5100" dirty="0" smtClean="0">
                <a:solidFill>
                  <a:schemeClr val="bg2"/>
                </a:solidFill>
              </a:rPr>
              <a:t>z élet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S</a:t>
            </a:r>
            <a:r>
              <a:rPr lang="hu-HU" sz="5100" dirty="0" smtClean="0">
                <a:solidFill>
                  <a:schemeClr val="bg2"/>
                </a:solidFill>
              </a:rPr>
              <a:t>iralmas és sivár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err="1" smtClean="0">
                <a:solidFill>
                  <a:srgbClr val="FF0000"/>
                </a:solidFill>
              </a:rPr>
              <a:t>E</a:t>
            </a:r>
            <a:r>
              <a:rPr lang="hu-HU" sz="5100" dirty="0" err="1" smtClean="0">
                <a:solidFill>
                  <a:schemeClr val="bg2"/>
                </a:solidFill>
              </a:rPr>
              <a:t>nélkül</a:t>
            </a:r>
            <a:r>
              <a:rPr lang="hu-HU" sz="5100" dirty="0" smtClean="0">
                <a:solidFill>
                  <a:schemeClr val="bg2"/>
                </a:solidFill>
              </a:rPr>
              <a:t>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G</a:t>
            </a:r>
            <a:r>
              <a:rPr lang="hu-HU" sz="5100" dirty="0" smtClean="0">
                <a:solidFill>
                  <a:schemeClr val="bg2"/>
                </a:solidFill>
              </a:rPr>
              <a:t>igászi vágyam éhes, mint a hörcsög,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G</a:t>
            </a:r>
            <a:r>
              <a:rPr lang="hu-HU" sz="5100" dirty="0" smtClean="0">
                <a:solidFill>
                  <a:schemeClr val="bg2"/>
                </a:solidFill>
              </a:rPr>
              <a:t>örcsök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E</a:t>
            </a:r>
            <a:r>
              <a:rPr lang="hu-HU" sz="5100" dirty="0" smtClean="0">
                <a:solidFill>
                  <a:schemeClr val="bg2"/>
                </a:solidFill>
              </a:rPr>
              <a:t>mésztik s forró titkom mélye szörcsög.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M</a:t>
            </a:r>
            <a:r>
              <a:rPr lang="hu-HU" sz="5100" dirty="0" smtClean="0">
                <a:solidFill>
                  <a:schemeClr val="bg2"/>
                </a:solidFill>
              </a:rPr>
              <a:t>ostan hajolj feléje.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K</a:t>
            </a:r>
            <a:r>
              <a:rPr lang="hu-HU" sz="5100" dirty="0" smtClean="0">
                <a:solidFill>
                  <a:schemeClr val="bg2"/>
                </a:solidFill>
              </a:rPr>
              <a:t>özel a lázak kéjes éje.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A</a:t>
            </a:r>
            <a:r>
              <a:rPr lang="hu-HU" sz="5100" dirty="0" smtClean="0">
                <a:solidFill>
                  <a:schemeClr val="bg2"/>
                </a:solidFill>
              </a:rPr>
              <a:t>karod?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R</a:t>
            </a:r>
            <a:r>
              <a:rPr lang="hu-HU" sz="5100" dirty="0" smtClean="0">
                <a:solidFill>
                  <a:schemeClr val="bg2"/>
                </a:solidFill>
              </a:rPr>
              <a:t>emegve nyújtsd a szájad és karod.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I</a:t>
            </a:r>
            <a:r>
              <a:rPr lang="hu-HU" sz="5100" dirty="0" smtClean="0">
                <a:solidFill>
                  <a:schemeClr val="bg2"/>
                </a:solidFill>
              </a:rPr>
              <a:t>tt ez ital illatja tégedet vár.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N</a:t>
            </a:r>
            <a:r>
              <a:rPr lang="hu-HU" sz="5100" dirty="0" smtClean="0">
                <a:solidFill>
                  <a:schemeClr val="bg2"/>
                </a:solidFill>
              </a:rPr>
              <a:t>ektár.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T</a:t>
            </a:r>
            <a:r>
              <a:rPr lang="hu-HU" sz="5100" dirty="0" smtClean="0">
                <a:solidFill>
                  <a:schemeClr val="bg2"/>
                </a:solidFill>
              </a:rPr>
              <a:t>e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err="1" smtClean="0">
                <a:solidFill>
                  <a:srgbClr val="FF0000"/>
                </a:solidFill>
              </a:rPr>
              <a:t>H</a:t>
            </a:r>
            <a:r>
              <a:rPr lang="hu-HU" sz="5100" dirty="0" err="1" smtClean="0">
                <a:solidFill>
                  <a:schemeClr val="bg2"/>
                </a:solidFill>
              </a:rPr>
              <a:t>űtelen</a:t>
            </a:r>
            <a:r>
              <a:rPr lang="hu-HU" sz="5100" dirty="0" smtClean="0">
                <a:solidFill>
                  <a:schemeClr val="bg2"/>
                </a:solidFill>
              </a:rPr>
              <a:t>, boldog leszel majd újra, hidd meg.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I</a:t>
            </a:r>
            <a:r>
              <a:rPr lang="hu-HU" sz="5100" dirty="0" smtClean="0">
                <a:solidFill>
                  <a:schemeClr val="bg2"/>
                </a:solidFill>
              </a:rPr>
              <a:t>dd meg.”</a:t>
            </a:r>
            <a:endParaRPr lang="hu-HU" dirty="0" smtClean="0">
              <a:solidFill>
                <a:schemeClr val="bg2"/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6444208" y="2132856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bg2"/>
                </a:solidFill>
              </a:rPr>
              <a:t>“</a:t>
            </a:r>
            <a:r>
              <a:rPr lang="hu-HU" b="1" dirty="0">
                <a:solidFill>
                  <a:srgbClr val="FF0000"/>
                </a:solidFill>
              </a:rPr>
              <a:t>Nyald ki a seggem </a:t>
            </a:r>
            <a:r>
              <a:rPr lang="hu-HU" b="1" dirty="0" err="1">
                <a:solidFill>
                  <a:srgbClr val="FF0000"/>
                </a:solidFill>
              </a:rPr>
              <a:t>Karinthi</a:t>
            </a:r>
            <a:r>
              <a:rPr lang="hu-HU" dirty="0">
                <a:solidFill>
                  <a:schemeClr val="bg2"/>
                </a:solidFill>
              </a:rPr>
              <a:t>”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7463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Edgar Allan Poe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Két késői versében Poe is eldugott egy-egy nevet:</a:t>
            </a:r>
          </a:p>
          <a:p>
            <a:pPr lvl="1"/>
            <a:r>
              <a:rPr lang="hu-HU" dirty="0" smtClean="0">
                <a:solidFill>
                  <a:schemeClr val="bg2"/>
                </a:solidFill>
              </a:rPr>
              <a:t>“</a:t>
            </a:r>
            <a:r>
              <a:rPr lang="hu-HU" b="1" dirty="0" smtClean="0">
                <a:solidFill>
                  <a:schemeClr val="bg2"/>
                </a:solidFill>
              </a:rPr>
              <a:t>A </a:t>
            </a:r>
            <a:r>
              <a:rPr lang="hu-HU" b="1" dirty="0" err="1" smtClean="0">
                <a:solidFill>
                  <a:schemeClr val="bg2"/>
                </a:solidFill>
              </a:rPr>
              <a:t>Valentine</a:t>
            </a:r>
            <a:r>
              <a:rPr lang="hu-HU" dirty="0" smtClean="0">
                <a:solidFill>
                  <a:schemeClr val="bg2"/>
                </a:solidFill>
              </a:rPr>
              <a:t>“</a:t>
            </a:r>
            <a:r>
              <a:rPr lang="hu-HU" dirty="0" err="1" smtClean="0">
                <a:solidFill>
                  <a:schemeClr val="bg2"/>
                </a:solidFill>
              </a:rPr>
              <a:t>-ban</a:t>
            </a:r>
            <a:r>
              <a:rPr lang="hu-HU" dirty="0" smtClean="0">
                <a:solidFill>
                  <a:schemeClr val="bg2"/>
                </a:solidFill>
              </a:rPr>
              <a:t> </a:t>
            </a:r>
            <a:r>
              <a:rPr lang="hu-HU" b="1" dirty="0" err="1" smtClean="0">
                <a:solidFill>
                  <a:srgbClr val="FF0000"/>
                </a:solidFill>
              </a:rPr>
              <a:t>Frances</a:t>
            </a:r>
            <a:r>
              <a:rPr lang="hu-HU" b="1" dirty="0" smtClean="0">
                <a:solidFill>
                  <a:srgbClr val="FF0000"/>
                </a:solidFill>
              </a:rPr>
              <a:t> </a:t>
            </a:r>
            <a:r>
              <a:rPr lang="hu-HU" b="1" dirty="0" err="1" smtClean="0">
                <a:solidFill>
                  <a:srgbClr val="FF0000"/>
                </a:solidFill>
              </a:rPr>
              <a:t>Sargent</a:t>
            </a:r>
            <a:r>
              <a:rPr lang="hu-HU" b="1" dirty="0" smtClean="0">
                <a:solidFill>
                  <a:srgbClr val="FF0000"/>
                </a:solidFill>
              </a:rPr>
              <a:t> </a:t>
            </a:r>
            <a:r>
              <a:rPr lang="hu-HU" b="1" dirty="0" err="1" smtClean="0">
                <a:solidFill>
                  <a:srgbClr val="FF0000"/>
                </a:solidFill>
              </a:rPr>
              <a:t>Osgood</a:t>
            </a:r>
            <a:r>
              <a:rPr lang="hu-HU" dirty="0" err="1" smtClean="0">
                <a:solidFill>
                  <a:schemeClr val="bg2"/>
                </a:solidFill>
              </a:rPr>
              <a:t>ét</a:t>
            </a:r>
            <a:r>
              <a:rPr lang="hu-HU" dirty="0" smtClean="0">
                <a:solidFill>
                  <a:schemeClr val="bg2"/>
                </a:solidFill>
              </a:rPr>
              <a:t> (</a:t>
            </a:r>
            <a:r>
              <a:rPr lang="hu-HU" dirty="0" err="1" smtClean="0">
                <a:solidFill>
                  <a:schemeClr val="bg2"/>
                </a:solidFill>
              </a:rPr>
              <a:t>a</a:t>
            </a:r>
            <a:r>
              <a:rPr lang="hu-HU" dirty="0" smtClean="0">
                <a:solidFill>
                  <a:schemeClr val="bg2"/>
                </a:solidFill>
              </a:rPr>
              <a:t> kulcs: az első sor első betűje, a második sor második betűje, stb.),</a:t>
            </a:r>
          </a:p>
          <a:p>
            <a:pPr lvl="1"/>
            <a:r>
              <a:rPr lang="hu-HU" dirty="0" smtClean="0">
                <a:solidFill>
                  <a:schemeClr val="bg2"/>
                </a:solidFill>
              </a:rPr>
              <a:t>az “</a:t>
            </a:r>
            <a:r>
              <a:rPr lang="hu-HU" b="1" dirty="0" smtClean="0">
                <a:solidFill>
                  <a:schemeClr val="bg2"/>
                </a:solidFill>
              </a:rPr>
              <a:t>An Enigma</a:t>
            </a:r>
            <a:r>
              <a:rPr lang="hu-HU" dirty="0" smtClean="0">
                <a:solidFill>
                  <a:schemeClr val="bg2"/>
                </a:solidFill>
              </a:rPr>
              <a:t>“</a:t>
            </a:r>
            <a:r>
              <a:rPr lang="hu-HU" dirty="0" err="1" smtClean="0">
                <a:solidFill>
                  <a:schemeClr val="bg2"/>
                </a:solidFill>
              </a:rPr>
              <a:t>-ban</a:t>
            </a:r>
            <a:r>
              <a:rPr lang="hu-HU" dirty="0" smtClean="0">
                <a:solidFill>
                  <a:schemeClr val="bg2"/>
                </a:solidFill>
              </a:rPr>
              <a:t> pedig </a:t>
            </a:r>
            <a:r>
              <a:rPr lang="hu-HU" b="1" dirty="0" err="1" smtClean="0">
                <a:solidFill>
                  <a:srgbClr val="FF0000"/>
                </a:solidFill>
              </a:rPr>
              <a:t>Sarah</a:t>
            </a:r>
            <a:r>
              <a:rPr lang="hu-HU" b="1" dirty="0" smtClean="0">
                <a:solidFill>
                  <a:srgbClr val="FF0000"/>
                </a:solidFill>
              </a:rPr>
              <a:t> Anna Lewis</a:t>
            </a:r>
            <a:r>
              <a:rPr lang="hu-HU" dirty="0" smtClean="0">
                <a:solidFill>
                  <a:schemeClr val="bg2"/>
                </a:solidFill>
              </a:rPr>
              <a:t>-ét (ugyanezen minta alapján).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57224" y="285728"/>
            <a:ext cx="7772400" cy="914400"/>
          </a:xfrm>
        </p:spPr>
        <p:txBody>
          <a:bodyPr/>
          <a:lstStyle/>
          <a:p>
            <a:r>
              <a:rPr lang="hu-HU" dirty="0" smtClean="0"/>
              <a:t>Edgar Allan Poe: An Enigma</a:t>
            </a:r>
            <a:br>
              <a:rPr lang="hu-HU" dirty="0" smtClean="0"/>
            </a:br>
            <a:r>
              <a:rPr lang="hu-HU" sz="2400" dirty="0" smtClean="0">
                <a:solidFill>
                  <a:srgbClr val="FF0000"/>
                </a:solidFill>
              </a:rPr>
              <a:t>(</a:t>
            </a:r>
            <a:r>
              <a:rPr lang="hu-HU" sz="2400" dirty="0" err="1" smtClean="0">
                <a:solidFill>
                  <a:srgbClr val="FF0000"/>
                </a:solidFill>
              </a:rPr>
              <a:t>Sarah</a:t>
            </a:r>
            <a:r>
              <a:rPr lang="hu-HU" sz="2400" dirty="0" smtClean="0">
                <a:solidFill>
                  <a:srgbClr val="FF0000"/>
                </a:solidFill>
              </a:rPr>
              <a:t> Anna Lewis)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500174"/>
            <a:ext cx="7772400" cy="4855386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dirty="0" smtClean="0">
                <a:solidFill>
                  <a:schemeClr val="bg2"/>
                </a:solidFill>
              </a:rPr>
              <a:t>"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>
                <a:solidFill>
                  <a:schemeClr val="bg2"/>
                </a:solidFill>
              </a:rPr>
              <a:t>eldom we find," says Solomon Don Dunce,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"H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chemeClr val="bg2"/>
                </a:solidFill>
              </a:rPr>
              <a:t>lf an idea in the profoundest sonnet.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Th</a:t>
            </a:r>
            <a:r>
              <a:rPr lang="en-US" dirty="0" smtClean="0">
                <a:solidFill>
                  <a:srgbClr val="FF0000"/>
                </a:solidFill>
              </a:rPr>
              <a:t>r</a:t>
            </a:r>
            <a:r>
              <a:rPr lang="en-US" dirty="0" smtClean="0">
                <a:solidFill>
                  <a:schemeClr val="bg2"/>
                </a:solidFill>
              </a:rPr>
              <a:t>ough all the flimsy things we see at once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As e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chemeClr val="bg2"/>
                </a:solidFill>
              </a:rPr>
              <a:t>sily as through a Naples bonnet-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Tras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dirty="0" smtClean="0">
                <a:solidFill>
                  <a:schemeClr val="bg2"/>
                </a:solidFill>
              </a:rPr>
              <a:t> of all trash!- how can a lady don it?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Yet he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chemeClr val="bg2"/>
                </a:solidFill>
              </a:rPr>
              <a:t>vier far than your </a:t>
            </a:r>
            <a:r>
              <a:rPr lang="en-US" dirty="0" err="1" smtClean="0">
                <a:solidFill>
                  <a:schemeClr val="bg2"/>
                </a:solidFill>
              </a:rPr>
              <a:t>Petrarchan</a:t>
            </a:r>
            <a:r>
              <a:rPr lang="en-US" dirty="0" smtClean="0">
                <a:solidFill>
                  <a:schemeClr val="bg2"/>
                </a:solidFill>
              </a:rPr>
              <a:t> stuff-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Owl-dow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chemeClr val="bg2"/>
                </a:solidFill>
              </a:rPr>
              <a:t>y nonsense that the faintest puff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Twirls i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chemeClr val="bg2"/>
                </a:solidFill>
              </a:rPr>
              <a:t>to trunk-paper the while you con it."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And, verit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chemeClr val="bg2"/>
                </a:solidFill>
              </a:rPr>
              <a:t>bly, Sol is right enough.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The genera</a:t>
            </a:r>
            <a:r>
              <a:rPr lang="en-US" dirty="0" smtClean="0">
                <a:solidFill>
                  <a:srgbClr val="FF0000"/>
                </a:solidFill>
              </a:rPr>
              <a:t>l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tuckermanities</a:t>
            </a:r>
            <a:r>
              <a:rPr lang="en-US" dirty="0" smtClean="0">
                <a:solidFill>
                  <a:schemeClr val="bg2"/>
                </a:solidFill>
              </a:rPr>
              <a:t> are arrant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Bubbles- eph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chemeClr val="bg2"/>
                </a:solidFill>
              </a:rPr>
              <a:t>meral and so transparent-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But this is, no</a:t>
            </a:r>
            <a:r>
              <a:rPr lang="en-US" dirty="0" smtClean="0">
                <a:solidFill>
                  <a:srgbClr val="FF0000"/>
                </a:solidFill>
              </a:rPr>
              <a:t>w</a:t>
            </a:r>
            <a:r>
              <a:rPr lang="en-US" dirty="0" smtClean="0">
                <a:solidFill>
                  <a:schemeClr val="bg2"/>
                </a:solidFill>
              </a:rPr>
              <a:t>- you may depend upon it-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Stable, opaque, </a:t>
            </a: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chemeClr val="bg2"/>
                </a:solidFill>
              </a:rPr>
              <a:t>mmortal- all by dint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Of the dear name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>
                <a:solidFill>
                  <a:schemeClr val="bg2"/>
                </a:solidFill>
              </a:rPr>
              <a:t> that he concealed within 't.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Kriptográfia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az üzenet illetve a titkosított tartalom létét </a:t>
            </a:r>
            <a:r>
              <a:rPr lang="hu-HU" b="1" dirty="0" smtClean="0">
                <a:solidFill>
                  <a:schemeClr val="bg2"/>
                </a:solidFill>
              </a:rPr>
              <a:t>nem álcázzák</a:t>
            </a:r>
            <a:r>
              <a:rPr lang="hu-HU" dirty="0" smtClean="0">
                <a:solidFill>
                  <a:schemeClr val="bg2"/>
                </a:solidFill>
              </a:rPr>
              <a:t>, de a tartalmát csak megfelelő </a:t>
            </a:r>
            <a:r>
              <a:rPr lang="hu-HU" b="1" dirty="0" smtClean="0">
                <a:solidFill>
                  <a:srgbClr val="FF0000"/>
                </a:solidFill>
              </a:rPr>
              <a:t>rejtjel</a:t>
            </a:r>
            <a:r>
              <a:rPr lang="hu-HU" dirty="0" smtClean="0">
                <a:solidFill>
                  <a:schemeClr val="bg2"/>
                </a:solidFill>
              </a:rPr>
              <a:t> (kulcs) segítségével olvashatja a fogadó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Szimmetrikus titkosítás</a:t>
            </a:r>
            <a:endParaRPr lang="hu-HU" dirty="0">
              <a:solidFill>
                <a:schemeClr val="bg2"/>
              </a:solidFill>
            </a:endParaRPr>
          </a:p>
        </p:txBody>
      </p:sp>
      <p:grpSp>
        <p:nvGrpSpPr>
          <p:cNvPr id="21" name="Csoportba foglalás 20"/>
          <p:cNvGrpSpPr/>
          <p:nvPr/>
        </p:nvGrpSpPr>
        <p:grpSpPr>
          <a:xfrm>
            <a:off x="1120801" y="2092338"/>
            <a:ext cx="8023199" cy="3265488"/>
            <a:chOff x="900113" y="1844675"/>
            <a:chExt cx="8023199" cy="3265488"/>
          </a:xfrm>
        </p:grpSpPr>
        <p:sp>
          <p:nvSpPr>
            <p:cNvPr id="24" name="Text Box 5"/>
            <p:cNvSpPr txBox="1">
              <a:spLocks noChangeArrowheads="1"/>
            </p:cNvSpPr>
            <p:nvPr/>
          </p:nvSpPr>
          <p:spPr bwMode="auto">
            <a:xfrm>
              <a:off x="4067175" y="3213100"/>
              <a:ext cx="1225550" cy="830997"/>
            </a:xfrm>
            <a:prstGeom prst="rect">
              <a:avLst/>
            </a:prstGeom>
            <a:solidFill>
              <a:srgbClr val="EF2C27"/>
            </a:solidFill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 dirty="0">
                  <a:solidFill>
                    <a:schemeClr val="bg2"/>
                  </a:solidFill>
                </a:rPr>
                <a:t>Titkos üzenet</a:t>
              </a:r>
            </a:p>
          </p:txBody>
        </p:sp>
        <p:pic>
          <p:nvPicPr>
            <p:cNvPr id="23" name="Picture 4" descr="Mézga Kriszta"/>
            <p:cNvPicPr>
              <a:picLocks noGrp="1" noChangeAspect="1" noChangeArrowheads="1"/>
            </p:cNvPicPr>
            <p:nvPr>
              <p:ph idx="1"/>
            </p:nvPr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900113" y="2924175"/>
              <a:ext cx="1333500" cy="1247775"/>
            </a:xfrm>
            <a:noFill/>
          </p:spPr>
        </p:pic>
        <p:pic>
          <p:nvPicPr>
            <p:cNvPr id="22" name="Picture 3" descr="Mézga Aladár"/>
            <p:cNvPicPr>
              <a:picLocks noGrp="1" noChangeAspect="1" noChangeArrowheads="1"/>
            </p:cNvPicPr>
            <p:nvPr>
              <p:ph sz="half" idx="4294967295"/>
            </p:nvPr>
          </p:nvPicPr>
          <p:blipFill>
            <a:blip r:embed="rId3" cstate="print"/>
            <a:srcRect/>
            <a:stretch>
              <a:fillRect/>
            </a:stretch>
          </p:blipFill>
          <p:spPr>
            <a:xfrm>
              <a:off x="7589812" y="3068625"/>
              <a:ext cx="1333500" cy="1076325"/>
            </a:xfrm>
            <a:noFill/>
          </p:spPr>
        </p:pic>
        <p:sp>
          <p:nvSpPr>
            <p:cNvPr id="25" name="Line 6"/>
            <p:cNvSpPr>
              <a:spLocks noChangeShapeType="1"/>
            </p:cNvSpPr>
            <p:nvPr/>
          </p:nvSpPr>
          <p:spPr bwMode="auto">
            <a:xfrm>
              <a:off x="2484438" y="3573463"/>
              <a:ext cx="15113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n>
                  <a:solidFill>
                    <a:schemeClr val="bg2"/>
                  </a:solidFill>
                </a:ln>
                <a:solidFill>
                  <a:schemeClr val="bg2"/>
                </a:solidFill>
              </a:endParaRPr>
            </a:p>
          </p:txBody>
        </p:sp>
        <p:sp>
          <p:nvSpPr>
            <p:cNvPr id="26" name="Line 7"/>
            <p:cNvSpPr>
              <a:spLocks noChangeShapeType="1"/>
            </p:cNvSpPr>
            <p:nvPr/>
          </p:nvSpPr>
          <p:spPr bwMode="auto">
            <a:xfrm>
              <a:off x="5292725" y="3573463"/>
              <a:ext cx="12954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n>
                  <a:solidFill>
                    <a:schemeClr val="bg2"/>
                  </a:solidFill>
                </a:ln>
                <a:solidFill>
                  <a:schemeClr val="bg2"/>
                </a:solidFill>
              </a:endParaRPr>
            </a:p>
          </p:txBody>
        </p:sp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2771775" y="2060575"/>
              <a:ext cx="720725" cy="7207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4859338" y="1989138"/>
              <a:ext cx="136842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hu-HU" sz="2400">
                <a:solidFill>
                  <a:schemeClr val="bg2"/>
                </a:solidFill>
              </a:endParaRPr>
            </a:p>
          </p:txBody>
        </p:sp>
        <p:sp>
          <p:nvSpPr>
            <p:cNvPr id="29" name="Text Box 10"/>
            <p:cNvSpPr txBox="1">
              <a:spLocks noChangeArrowheads="1"/>
            </p:cNvSpPr>
            <p:nvPr/>
          </p:nvSpPr>
          <p:spPr bwMode="auto">
            <a:xfrm>
              <a:off x="2339975" y="1844675"/>
              <a:ext cx="17272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b="1">
                  <a:solidFill>
                    <a:schemeClr val="bg2"/>
                  </a:solidFill>
                </a:rPr>
                <a:t>Titkos</a:t>
              </a:r>
              <a:r>
                <a:rPr lang="hu-HU" sz="2400" b="1">
                  <a:solidFill>
                    <a:schemeClr val="bg2"/>
                  </a:solidFill>
                </a:rPr>
                <a:t> </a:t>
              </a:r>
              <a:r>
                <a:rPr lang="hu-HU" b="1">
                  <a:solidFill>
                    <a:schemeClr val="bg2"/>
                  </a:solidFill>
                </a:rPr>
                <a:t>kulcs</a:t>
              </a:r>
            </a:p>
          </p:txBody>
        </p:sp>
        <p:sp>
          <p:nvSpPr>
            <p:cNvPr id="30" name="Oval 11"/>
            <p:cNvSpPr>
              <a:spLocks noChangeArrowheads="1"/>
            </p:cNvSpPr>
            <p:nvPr/>
          </p:nvSpPr>
          <p:spPr bwMode="auto">
            <a:xfrm>
              <a:off x="5508625" y="2060575"/>
              <a:ext cx="720725" cy="7207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31" name="Text Box 12"/>
            <p:cNvSpPr txBox="1">
              <a:spLocks noChangeArrowheads="1"/>
            </p:cNvSpPr>
            <p:nvPr/>
          </p:nvSpPr>
          <p:spPr bwMode="auto">
            <a:xfrm>
              <a:off x="5076825" y="1844675"/>
              <a:ext cx="165417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b="1" dirty="0">
                  <a:solidFill>
                    <a:schemeClr val="bg2"/>
                  </a:solidFill>
                </a:rPr>
                <a:t>Titkos</a:t>
              </a:r>
              <a:r>
                <a:rPr lang="hu-HU" sz="2400" b="1" dirty="0">
                  <a:solidFill>
                    <a:schemeClr val="bg2"/>
                  </a:solidFill>
                </a:rPr>
                <a:t> </a:t>
              </a:r>
              <a:r>
                <a:rPr lang="hu-HU" b="1" dirty="0">
                  <a:solidFill>
                    <a:schemeClr val="bg2"/>
                  </a:solidFill>
                </a:rPr>
                <a:t>kulcs</a:t>
              </a:r>
            </a:p>
          </p:txBody>
        </p:sp>
        <p:sp>
          <p:nvSpPr>
            <p:cNvPr id="32" name="Line 13"/>
            <p:cNvSpPr>
              <a:spLocks noChangeShapeType="1"/>
            </p:cNvSpPr>
            <p:nvPr/>
          </p:nvSpPr>
          <p:spPr bwMode="auto">
            <a:xfrm>
              <a:off x="3132138" y="2781300"/>
              <a:ext cx="0" cy="79216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n>
                  <a:solidFill>
                    <a:schemeClr val="bg2"/>
                  </a:solidFill>
                </a:ln>
                <a:solidFill>
                  <a:schemeClr val="bg2"/>
                </a:solidFill>
              </a:endParaRPr>
            </a:p>
          </p:txBody>
        </p:sp>
        <p:sp>
          <p:nvSpPr>
            <p:cNvPr id="33" name="Line 14"/>
            <p:cNvSpPr>
              <a:spLocks noChangeShapeType="1"/>
            </p:cNvSpPr>
            <p:nvPr/>
          </p:nvSpPr>
          <p:spPr bwMode="auto">
            <a:xfrm>
              <a:off x="5867400" y="2781300"/>
              <a:ext cx="0" cy="79216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n>
                  <a:solidFill>
                    <a:schemeClr val="bg2"/>
                  </a:solidFill>
                </a:ln>
                <a:solidFill>
                  <a:schemeClr val="bg2"/>
                </a:solidFill>
              </a:endParaRPr>
            </a:p>
          </p:txBody>
        </p:sp>
        <p:sp>
          <p:nvSpPr>
            <p:cNvPr id="34" name="Text Box 15"/>
            <p:cNvSpPr txBox="1">
              <a:spLocks noChangeArrowheads="1"/>
            </p:cNvSpPr>
            <p:nvPr/>
          </p:nvSpPr>
          <p:spPr bwMode="auto">
            <a:xfrm>
              <a:off x="971550" y="4365625"/>
              <a:ext cx="1152525" cy="457200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üzenet</a:t>
              </a:r>
            </a:p>
          </p:txBody>
        </p:sp>
        <p:sp>
          <p:nvSpPr>
            <p:cNvPr id="35" name="Text Box 16"/>
            <p:cNvSpPr txBox="1">
              <a:spLocks noChangeArrowheads="1"/>
            </p:cNvSpPr>
            <p:nvPr/>
          </p:nvSpPr>
          <p:spPr bwMode="auto">
            <a:xfrm>
              <a:off x="6804025" y="4652963"/>
              <a:ext cx="8636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hu-HU" sz="2400">
                <a:solidFill>
                  <a:schemeClr val="bg2"/>
                </a:solidFill>
              </a:endParaRPr>
            </a:p>
          </p:txBody>
        </p:sp>
        <p:sp>
          <p:nvSpPr>
            <p:cNvPr id="36" name="Text Box 17"/>
            <p:cNvSpPr txBox="1">
              <a:spLocks noChangeArrowheads="1"/>
            </p:cNvSpPr>
            <p:nvPr/>
          </p:nvSpPr>
          <p:spPr bwMode="auto">
            <a:xfrm>
              <a:off x="6877050" y="4221163"/>
              <a:ext cx="1152525" cy="457200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üzenet</a:t>
              </a:r>
            </a:p>
          </p:txBody>
        </p:sp>
      </p:grp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87086" y="3245514"/>
            <a:ext cx="13335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Aszimmetrikus titkosítás</a:t>
            </a:r>
            <a:endParaRPr lang="hu-HU" dirty="0"/>
          </a:p>
        </p:txBody>
      </p:sp>
      <p:grpSp>
        <p:nvGrpSpPr>
          <p:cNvPr id="4" name="Csoportba foglalás 3"/>
          <p:cNvGrpSpPr/>
          <p:nvPr/>
        </p:nvGrpSpPr>
        <p:grpSpPr>
          <a:xfrm>
            <a:off x="1120801" y="2500306"/>
            <a:ext cx="8023199" cy="3265488"/>
            <a:chOff x="900113" y="1844675"/>
            <a:chExt cx="8023199" cy="3265488"/>
          </a:xfrm>
        </p:grpSpPr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4067175" y="3213100"/>
              <a:ext cx="1225550" cy="830997"/>
            </a:xfrm>
            <a:prstGeom prst="rect">
              <a:avLst/>
            </a:prstGeom>
            <a:solidFill>
              <a:srgbClr val="EF2C27"/>
            </a:solidFill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Titkos üzenet</a:t>
              </a:r>
            </a:p>
          </p:txBody>
        </p:sp>
        <p:pic>
          <p:nvPicPr>
            <p:cNvPr id="6" name="Picture 4" descr="Mézga Kriszta"/>
            <p:cNvPicPr>
              <a:picLocks noGrp="1" noChangeAspect="1" noChangeArrowheads="1"/>
            </p:cNvPicPr>
            <p:nvPr>
              <p:ph idx="1"/>
            </p:nvPr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900113" y="2924175"/>
              <a:ext cx="1333500" cy="1247775"/>
            </a:xfrm>
            <a:noFill/>
          </p:spPr>
        </p:pic>
        <p:pic>
          <p:nvPicPr>
            <p:cNvPr id="5" name="Picture 3" descr="Mézga Aladár"/>
            <p:cNvPicPr>
              <a:picLocks noGrp="1" noChangeAspect="1" noChangeArrowheads="1"/>
            </p:cNvPicPr>
            <p:nvPr>
              <p:ph sz="half" idx="4294967295"/>
            </p:nvPr>
          </p:nvPicPr>
          <p:blipFill>
            <a:blip r:embed="rId3" cstate="print"/>
            <a:srcRect/>
            <a:stretch>
              <a:fillRect/>
            </a:stretch>
          </p:blipFill>
          <p:spPr>
            <a:xfrm>
              <a:off x="7589812" y="3068644"/>
              <a:ext cx="1333500" cy="1076325"/>
            </a:xfrm>
            <a:noFill/>
          </p:spPr>
        </p:pic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2484438" y="3573463"/>
              <a:ext cx="15113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5292725" y="3573463"/>
              <a:ext cx="12954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771775" y="2060575"/>
              <a:ext cx="720725" cy="720725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4859338" y="1989138"/>
              <a:ext cx="136842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hu-HU" sz="2400">
                <a:solidFill>
                  <a:schemeClr val="bg2"/>
                </a:solidFill>
              </a:endParaRP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2124075" y="1844675"/>
              <a:ext cx="20875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b="1" dirty="0">
                  <a:solidFill>
                    <a:schemeClr val="bg2"/>
                  </a:solidFill>
                </a:rPr>
                <a:t>Nyilvános</a:t>
              </a:r>
              <a:r>
                <a:rPr lang="hu-HU" sz="2400" b="1" dirty="0">
                  <a:solidFill>
                    <a:schemeClr val="bg2"/>
                  </a:solidFill>
                </a:rPr>
                <a:t> </a:t>
              </a:r>
              <a:r>
                <a:rPr lang="hu-HU" b="1" dirty="0">
                  <a:solidFill>
                    <a:schemeClr val="bg2"/>
                  </a:solidFill>
                </a:rPr>
                <a:t>kulcs</a:t>
              </a:r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auto">
            <a:xfrm>
              <a:off x="5508625" y="2060575"/>
              <a:ext cx="720725" cy="720725"/>
            </a:xfrm>
            <a:prstGeom prst="ellipse">
              <a:avLst/>
            </a:prstGeom>
            <a:solidFill>
              <a:srgbClr val="EF2C27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5076825" y="1844675"/>
              <a:ext cx="165417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b="1">
                  <a:solidFill>
                    <a:schemeClr val="bg2"/>
                  </a:solidFill>
                </a:rPr>
                <a:t>Titkos</a:t>
              </a:r>
              <a:r>
                <a:rPr lang="hu-HU" sz="2400" b="1">
                  <a:solidFill>
                    <a:schemeClr val="bg2"/>
                  </a:solidFill>
                </a:rPr>
                <a:t> </a:t>
              </a:r>
              <a:r>
                <a:rPr lang="hu-HU" b="1">
                  <a:solidFill>
                    <a:schemeClr val="bg2"/>
                  </a:solidFill>
                </a:rPr>
                <a:t>kulcs</a:t>
              </a:r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3132138" y="2781300"/>
              <a:ext cx="0" cy="79216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5867400" y="2781300"/>
              <a:ext cx="0" cy="79216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971550" y="4365625"/>
              <a:ext cx="1152525" cy="457200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üzenet</a:t>
              </a: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6804025" y="4652963"/>
              <a:ext cx="8636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hu-HU" sz="2400">
                <a:solidFill>
                  <a:schemeClr val="bg2"/>
                </a:solidFill>
              </a:endParaRPr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6877050" y="4221163"/>
              <a:ext cx="1152525" cy="457200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üzenet</a:t>
              </a:r>
            </a:p>
          </p:txBody>
        </p:sp>
      </p:grp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53276" y="3643314"/>
            <a:ext cx="13335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Fájl titkosítása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http://pcworld.hu/tippek/hogyan-titkositsd-a-dropboxra-feltoltendo-fajljaidat.html</a:t>
            </a:r>
          </a:p>
          <a:p>
            <a:r>
              <a:rPr lang="hu-HU" dirty="0" smtClean="0">
                <a:solidFill>
                  <a:schemeClr val="bg2"/>
                </a:solidFill>
                <a:hlinkClick r:id="rId2"/>
              </a:rPr>
              <a:t>http://hvg.hu/tudomany/20101005_titkositas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dirty="0" err="1" smtClean="0">
                <a:solidFill>
                  <a:schemeClr val="bg2"/>
                </a:solidFill>
              </a:rPr>
              <a:t>AxCrypt</a:t>
            </a:r>
            <a:endParaRPr lang="hu-HU" dirty="0" smtClean="0">
              <a:solidFill>
                <a:schemeClr val="bg2"/>
              </a:solidFill>
            </a:endParaRPr>
          </a:p>
          <a:p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CÉL: üzenet elrejtése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Tartalom helye 5" descr="prank-someone-bathroom-with-hidden-message-mirror.1280x6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2428868"/>
            <a:ext cx="5229236" cy="296625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Titkos email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bg2"/>
                </a:solidFill>
              </a:rPr>
              <a:t>enigmail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dirty="0" err="1" smtClean="0">
                <a:solidFill>
                  <a:schemeClr val="bg2"/>
                </a:solidFill>
              </a:rPr>
              <a:t>thunderbird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dirty="0" err="1" smtClean="0">
                <a:solidFill>
                  <a:schemeClr val="bg2"/>
                </a:solidFill>
              </a:rPr>
              <a:t>protonmail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57224" y="2928934"/>
            <a:ext cx="7772400" cy="914400"/>
          </a:xfrm>
        </p:spPr>
        <p:txBody>
          <a:bodyPr/>
          <a:lstStyle/>
          <a:p>
            <a:pPr algn="ctr"/>
            <a:r>
              <a:rPr lang="hu-HU" dirty="0" smtClean="0"/>
              <a:t>Köszönöm a figyelmet!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CÉL: üzenet elrejtése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Kép 6" descr="secret-mess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1571612"/>
            <a:ext cx="5334000" cy="3676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CÉL: üzenet elrejtése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Kép 7" descr="kep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1500174"/>
            <a:ext cx="3600456" cy="4500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ez itt most egy elrejtett szöveg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vagyis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szteganográfiát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alkalmaztunk</a:t>
            </a:r>
          </a:p>
          <a:p>
            <a:r>
              <a:rPr lang="hu-HU" sz="4400" b="1" dirty="0" smtClean="0">
                <a:solidFill>
                  <a:schemeClr val="accent1">
                    <a:lumMod val="75000"/>
                  </a:schemeClr>
                </a:solidFill>
              </a:rPr>
              <a:t>ha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megtalálod, elolvashatod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az üzenet létezéséről csak a címzett tudjon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357298"/>
            <a:ext cx="7772400" cy="4998262"/>
          </a:xfrm>
        </p:spPr>
        <p:txBody>
          <a:bodyPr>
            <a:normAutofit/>
          </a:bodyPr>
          <a:lstStyle/>
          <a:p>
            <a:pPr algn="just"/>
            <a:r>
              <a:rPr lang="hu-HU" dirty="0" smtClean="0">
                <a:solidFill>
                  <a:schemeClr val="bg2"/>
                </a:solidFill>
              </a:rPr>
              <a:t>A módszert már az ókorban is ismerték, </a:t>
            </a:r>
            <a:r>
              <a:rPr lang="hu-HU" b="1" dirty="0" smtClean="0">
                <a:solidFill>
                  <a:schemeClr val="bg2"/>
                </a:solidFill>
              </a:rPr>
              <a:t>Hérodotosz</a:t>
            </a:r>
            <a:r>
              <a:rPr lang="hu-HU" dirty="0" smtClean="0">
                <a:solidFill>
                  <a:schemeClr val="bg2"/>
                </a:solidFill>
              </a:rPr>
              <a:t> leírásaiban (Kr. e. 440) két példát is találunk.</a:t>
            </a:r>
          </a:p>
          <a:p>
            <a:pPr algn="just"/>
            <a:r>
              <a:rPr lang="hu-HU" dirty="0" smtClean="0">
                <a:solidFill>
                  <a:schemeClr val="bg2"/>
                </a:solidFill>
              </a:rPr>
              <a:t>Az egyikben </a:t>
            </a:r>
            <a:r>
              <a:rPr lang="hu-HU" b="1" dirty="0" err="1" smtClean="0">
                <a:solidFill>
                  <a:schemeClr val="bg2"/>
                </a:solidFill>
              </a:rPr>
              <a:t>Demeratus</a:t>
            </a:r>
            <a:r>
              <a:rPr lang="hu-HU" dirty="0" smtClean="0">
                <a:solidFill>
                  <a:schemeClr val="bg2"/>
                </a:solidFill>
              </a:rPr>
              <a:t> figyelmeztetni akarta Spártát Xerxész szándékairól, ezért egy viasszal bevont tábláról lekaparta a viaszt, a fára ráírta az üzenetet, majd úgy vonta be megint viasszal, hogy az üzenet ne legyen észrevehető. Végül sikeresen eljutott az üzenet Spártába.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357298"/>
            <a:ext cx="7772400" cy="4998262"/>
          </a:xfrm>
        </p:spPr>
        <p:txBody>
          <a:bodyPr>
            <a:normAutofit/>
          </a:bodyPr>
          <a:lstStyle/>
          <a:p>
            <a:pPr algn="just"/>
            <a:r>
              <a:rPr lang="hu-HU" dirty="0" smtClean="0">
                <a:solidFill>
                  <a:schemeClr val="bg2"/>
                </a:solidFill>
              </a:rPr>
              <a:t>A másik történet szerint </a:t>
            </a:r>
            <a:r>
              <a:rPr lang="hu-HU" b="1" dirty="0" err="1" smtClean="0">
                <a:solidFill>
                  <a:schemeClr val="bg2"/>
                </a:solidFill>
              </a:rPr>
              <a:t>Hisztiaiosz</a:t>
            </a:r>
            <a:r>
              <a:rPr lang="hu-HU" dirty="0" smtClean="0">
                <a:solidFill>
                  <a:schemeClr val="bg2"/>
                </a:solidFill>
              </a:rPr>
              <a:t> felkelést hirdetett a perzsák ellen, ezért az egyik megbízható rabszolgájának fejét leborotválták, rátetoválták az üzenetet, majd amikor kinőtt a haja, útjára bocsátották a küldöncöt.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357298"/>
            <a:ext cx="7772400" cy="4998262"/>
          </a:xfrm>
        </p:spPr>
        <p:txBody>
          <a:bodyPr>
            <a:normAutofit fontScale="92500" lnSpcReduction="10000"/>
          </a:bodyPr>
          <a:lstStyle/>
          <a:p>
            <a:r>
              <a:rPr lang="hu-HU" b="1" dirty="0" smtClean="0">
                <a:solidFill>
                  <a:schemeClr val="bg2"/>
                </a:solidFill>
              </a:rPr>
              <a:t>Johannes </a:t>
            </a:r>
            <a:r>
              <a:rPr lang="hu-HU" b="1" dirty="0" err="1" smtClean="0">
                <a:solidFill>
                  <a:schemeClr val="bg2"/>
                </a:solidFill>
              </a:rPr>
              <a:t>Trithemius</a:t>
            </a:r>
            <a:r>
              <a:rPr lang="hu-HU" b="1" dirty="0" smtClean="0">
                <a:solidFill>
                  <a:schemeClr val="bg2"/>
                </a:solidFill>
              </a:rPr>
              <a:t> </a:t>
            </a:r>
            <a:r>
              <a:rPr lang="hu-HU" i="1" dirty="0" err="1" smtClean="0">
                <a:solidFill>
                  <a:schemeClr val="bg2"/>
                </a:solidFill>
              </a:rPr>
              <a:t>Steganographia</a:t>
            </a:r>
            <a:r>
              <a:rPr lang="hu-HU" dirty="0" smtClean="0">
                <a:solidFill>
                  <a:schemeClr val="bg2"/>
                </a:solidFill>
              </a:rPr>
              <a:t> című könyve (1499-ben írta, 1606-ban adták ki) a </a:t>
            </a:r>
            <a:r>
              <a:rPr lang="hu-HU" dirty="0" err="1" smtClean="0">
                <a:solidFill>
                  <a:schemeClr val="bg2"/>
                </a:solidFill>
              </a:rPr>
              <a:t>szteganográfiáról</a:t>
            </a:r>
            <a:r>
              <a:rPr lang="hu-HU" dirty="0" smtClean="0">
                <a:solidFill>
                  <a:schemeClr val="bg2"/>
                </a:solidFill>
              </a:rPr>
              <a:t> és a kriptográfiáról szólt.</a:t>
            </a:r>
          </a:p>
          <a:p>
            <a:pPr>
              <a:buNone/>
            </a:pPr>
            <a:r>
              <a:rPr lang="hu-HU" dirty="0" smtClean="0">
                <a:solidFill>
                  <a:schemeClr val="bg2"/>
                </a:solidFill>
              </a:rPr>
              <a:t>( bár az egyház először azt hitte, hogy a fekete mágia a mű témája, ezért 1609-ben betiltották.)</a:t>
            </a:r>
          </a:p>
          <a:p>
            <a:pPr>
              <a:buNone/>
            </a:pPr>
            <a:r>
              <a:rPr lang="hu-HU" dirty="0" smtClean="0">
                <a:solidFill>
                  <a:schemeClr val="bg2"/>
                </a:solidFill>
              </a:rPr>
              <a:t>A három kötetből az utolsót nemrég sikerült csak megfejteni.</a:t>
            </a:r>
          </a:p>
          <a:p>
            <a:pPr>
              <a:buNone/>
            </a:pPr>
            <a:r>
              <a:rPr lang="hu-HU" dirty="0" smtClean="0">
                <a:solidFill>
                  <a:schemeClr val="bg2"/>
                </a:solidFill>
              </a:rPr>
              <a:t>A legismertebb módszer talán a láthatatlan tinta, amellyel egy másik szöveg sorai közé írták az üzenetet. A megfelelő eljárás alkalmazásával (pl. melegítés, vegyszerek) az írás újra láthatóvá vált.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914400"/>
          </a:xfrm>
        </p:spPr>
        <p:txBody>
          <a:bodyPr/>
          <a:lstStyle/>
          <a:p>
            <a:pPr algn="ctr"/>
            <a:r>
              <a:rPr lang="hu-HU" sz="2800" dirty="0" smtClean="0"/>
              <a:t>Egyéb módszerek (a teljesség igénye nélkül)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>
                <a:solidFill>
                  <a:schemeClr val="bg2"/>
                </a:solidFill>
              </a:rPr>
              <a:t>az üzeneteket egy „zajos” kép- vagy hangfájl legkisebb </a:t>
            </a:r>
            <a:r>
              <a:rPr lang="hu-HU" dirty="0" err="1" smtClean="0">
                <a:solidFill>
                  <a:schemeClr val="bg2"/>
                </a:solidFill>
              </a:rPr>
              <a:t>helyiértékű</a:t>
            </a:r>
            <a:r>
              <a:rPr lang="hu-HU" dirty="0" smtClean="0">
                <a:solidFill>
                  <a:schemeClr val="bg2"/>
                </a:solidFill>
              </a:rPr>
              <a:t> bitjeibe rejtjük</a:t>
            </a:r>
          </a:p>
          <a:p>
            <a:r>
              <a:rPr lang="hu-HU" dirty="0" err="1" smtClean="0">
                <a:solidFill>
                  <a:schemeClr val="bg2"/>
                </a:solidFill>
              </a:rPr>
              <a:t>mikropont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dirty="0" smtClean="0">
                <a:solidFill>
                  <a:schemeClr val="bg2"/>
                </a:solidFill>
              </a:rPr>
              <a:t>A második világháború alatt az amerikai </a:t>
            </a:r>
            <a:r>
              <a:rPr lang="hu-HU" b="1" dirty="0" err="1" smtClean="0">
                <a:solidFill>
                  <a:schemeClr val="bg2"/>
                </a:solidFill>
              </a:rPr>
              <a:t>Velvalee</a:t>
            </a:r>
            <a:r>
              <a:rPr lang="hu-HU" b="1" dirty="0" smtClean="0">
                <a:solidFill>
                  <a:schemeClr val="bg2"/>
                </a:solidFill>
              </a:rPr>
              <a:t> Dickinson </a:t>
            </a:r>
            <a:r>
              <a:rPr lang="hu-HU" dirty="0" smtClean="0">
                <a:solidFill>
                  <a:schemeClr val="bg2"/>
                </a:solidFill>
              </a:rPr>
              <a:t>a japánoknak kémkedett. Egy antik babákkal foglalkozó boltot működtetett és az ártalmatlannak tűnő rendelések szövegében rejtette el a szövetséges hajók mozgásait jelentő üzeneteket. A történelembe </a:t>
            </a:r>
            <a:r>
              <a:rPr lang="hu-HU" i="1" dirty="0" err="1" smtClean="0">
                <a:solidFill>
                  <a:schemeClr val="bg2"/>
                </a:solidFill>
              </a:rPr>
              <a:t>Doll</a:t>
            </a:r>
            <a:r>
              <a:rPr lang="hu-HU" i="1" dirty="0" smtClean="0">
                <a:solidFill>
                  <a:schemeClr val="bg2"/>
                </a:solidFill>
              </a:rPr>
              <a:t> </a:t>
            </a:r>
            <a:r>
              <a:rPr lang="hu-HU" i="1" dirty="0" err="1" smtClean="0">
                <a:solidFill>
                  <a:schemeClr val="bg2"/>
                </a:solidFill>
              </a:rPr>
              <a:t>Woman</a:t>
            </a:r>
            <a:r>
              <a:rPr lang="hu-HU" dirty="0" smtClean="0">
                <a:solidFill>
                  <a:schemeClr val="bg2"/>
                </a:solidFill>
              </a:rPr>
              <a:t> néven vonult be a kémnő.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ó">
  <a:themeElements>
    <a:clrScheme name="Egyéni 3. séma">
      <a:dk1>
        <a:srgbClr val="FFFFFF"/>
      </a:dk1>
      <a:lt1>
        <a:sysClr val="window" lastClr="FFFFFF"/>
      </a:lt1>
      <a:dk2>
        <a:srgbClr val="04617B"/>
      </a:dk2>
      <a:lt2>
        <a:srgbClr val="04617B"/>
      </a:lt2>
      <a:accent1>
        <a:srgbClr val="0F6FC6"/>
      </a:accent1>
      <a:accent2>
        <a:srgbClr val="F4640C"/>
      </a:accent2>
      <a:accent3>
        <a:srgbClr val="FFC000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etró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ó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454</Words>
  <Application>Microsoft Office PowerPoint</Application>
  <PresentationFormat>Diavetítés a képernyőre (4:3 oldalarány)</PresentationFormat>
  <Paragraphs>66</Paragraphs>
  <Slides>21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22" baseType="lpstr">
      <vt:lpstr>Metró</vt:lpstr>
      <vt:lpstr>Titkolózzunk!</vt:lpstr>
      <vt:lpstr>CÉL: üzenet elrejtése </vt:lpstr>
      <vt:lpstr>CÉL: üzenet elrejtése </vt:lpstr>
      <vt:lpstr>CÉL: üzenet elrejtése </vt:lpstr>
      <vt:lpstr>Szteganográfia</vt:lpstr>
      <vt:lpstr>Szteganográfia</vt:lpstr>
      <vt:lpstr>Szteganográfia</vt:lpstr>
      <vt:lpstr>Szteganográfia</vt:lpstr>
      <vt:lpstr>Egyéb módszerek (a teljesség igénye nélkül)</vt:lpstr>
      <vt:lpstr>Egyéb módszerek (a teljesség igénye nélkül)</vt:lpstr>
      <vt:lpstr>Kosztolányi Nyár, nyár, nyár című versének kezdőbetűiből egy rejtett mondat olvasható ki</vt:lpstr>
      <vt:lpstr>Nyár, nyár, nyár</vt:lpstr>
      <vt:lpstr>Nyár, nyár, nyár</vt:lpstr>
      <vt:lpstr>Edgar Allan Poe</vt:lpstr>
      <vt:lpstr>Edgar Allan Poe: An Enigma (Sarah Anna Lewis)</vt:lpstr>
      <vt:lpstr>Kriptográfia</vt:lpstr>
      <vt:lpstr>Szimmetrikus titkosítás</vt:lpstr>
      <vt:lpstr>Aszimmetrikus titkosítás</vt:lpstr>
      <vt:lpstr>Fájl titkosítása</vt:lpstr>
      <vt:lpstr>Titkos email</vt:lpstr>
      <vt:lpstr>Köszönöm a figyelmet!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Titkolózzunk!</dc:title>
  <dc:creator>Zitu</dc:creator>
  <cp:lastModifiedBy>Zitu</cp:lastModifiedBy>
  <cp:revision>14</cp:revision>
  <dcterms:created xsi:type="dcterms:W3CDTF">2015-04-22T15:47:02Z</dcterms:created>
  <dcterms:modified xsi:type="dcterms:W3CDTF">2016-09-30T11:27:24Z</dcterms:modified>
</cp:coreProperties>
</file>