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1"/>
  </p:notesMasterIdLst>
  <p:sldIdLst>
    <p:sldId id="256" r:id="rId2"/>
    <p:sldId id="258" r:id="rId3"/>
    <p:sldId id="259" r:id="rId4"/>
    <p:sldId id="257" r:id="rId5"/>
    <p:sldId id="262" r:id="rId6"/>
    <p:sldId id="269" r:id="rId7"/>
    <p:sldId id="263" r:id="rId8"/>
    <p:sldId id="290" r:id="rId9"/>
    <p:sldId id="280" r:id="rId10"/>
    <p:sldId id="277" r:id="rId11"/>
    <p:sldId id="278" r:id="rId12"/>
    <p:sldId id="279" r:id="rId13"/>
    <p:sldId id="261" r:id="rId14"/>
    <p:sldId id="265" r:id="rId15"/>
    <p:sldId id="266" r:id="rId16"/>
    <p:sldId id="264" r:id="rId17"/>
    <p:sldId id="276" r:id="rId18"/>
    <p:sldId id="267" r:id="rId19"/>
    <p:sldId id="268" r:id="rId20"/>
    <p:sldId id="281" r:id="rId21"/>
    <p:sldId id="287" r:id="rId22"/>
    <p:sldId id="288" r:id="rId23"/>
    <p:sldId id="289" r:id="rId24"/>
    <p:sldId id="282" r:id="rId25"/>
    <p:sldId id="283" r:id="rId26"/>
    <p:sldId id="284" r:id="rId27"/>
    <p:sldId id="285" r:id="rId28"/>
    <p:sldId id="286" r:id="rId29"/>
    <p:sldId id="272" r:id="rId30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4803"/>
    <a:srgbClr val="F17B05"/>
    <a:srgbClr val="E8CC7E"/>
    <a:srgbClr val="ED8B0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EADFCB-0B8D-4AA2-A1B4-A8F697FBE7F9}" type="datetimeFigureOut">
              <a:rPr lang="hu-HU" smtClean="0"/>
              <a:pPr/>
              <a:t>2019.10.14.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2FA7AF-CD0D-4DA6-AB51-D84F8BD1D5FA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http://kripto.blog.hu/2014/03/25/gardonyi_a_legnagyobb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2FA7AF-CD0D-4DA6-AB51-D84F8BD1D5FA}" type="slidenum">
              <a:rPr lang="hu-HU" smtClean="0"/>
              <a:pPr/>
              <a:t>21</a:t>
            </a:fld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smtClean="0"/>
              <a:t>http://kripto.blog.hu/2014/03/25/gardonyi_a_legnagyobb</a:t>
            </a:r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2FA7AF-CD0D-4DA6-AB51-D84F8BD1D5FA}" type="slidenum">
              <a:rPr lang="hu-HU" smtClean="0"/>
              <a:pPr/>
              <a:t>22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átum helye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836813-0A00-4EC2-BC7C-3895E24CA32C}" type="datetimeFigureOut">
              <a:rPr lang="hu-HU" smtClean="0"/>
              <a:pPr/>
              <a:t>2019.10.14.</a:t>
            </a:fld>
            <a:endParaRPr lang="hu-HU"/>
          </a:p>
        </p:txBody>
      </p:sp>
      <p:sp>
        <p:nvSpPr>
          <p:cNvPr id="17" name="Élőláb hely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29" name="Dia számának hely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8E073A-D63F-40F3-9027-3830899CF3A3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32" name="Téglalap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Téglalap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Téglalap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Téglalap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Téglalap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Cím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9" name="Alcím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56" name="Téglalap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Téglalap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Téglalap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Téglalap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836813-0A00-4EC2-BC7C-3895E24CA32C}" type="datetimeFigureOut">
              <a:rPr lang="hu-HU" smtClean="0"/>
              <a:pPr/>
              <a:t>2019.10.14.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8E073A-D63F-40F3-9027-3830899CF3A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836813-0A00-4EC2-BC7C-3895E24CA32C}" type="datetimeFigureOut">
              <a:rPr lang="hu-HU" smtClean="0"/>
              <a:pPr/>
              <a:t>2019.10.14.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8E073A-D63F-40F3-9027-3830899CF3A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836813-0A00-4EC2-BC7C-3895E24CA32C}" type="datetimeFigureOut">
              <a:rPr lang="hu-HU" smtClean="0"/>
              <a:pPr/>
              <a:t>2019.10.14.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8E073A-D63F-40F3-9027-3830899CF3A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zabadkézi sokszög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Szabadkézi sokszög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Szabadkézi sokszög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Szabadkézi sokszög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Szabadkézi sokszög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Szabadkézi sokszög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Szabadkézi sokszög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Szabadkézi sokszög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Szabadkézi sokszög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Szabadkézi sokszög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Szabadkézi sokszög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Szabadkézi sokszög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Szabadkézi sokszög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Szabadkézi sokszög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Szabadkézi sokszög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836813-0A00-4EC2-BC7C-3895E24CA32C}" type="datetimeFigureOut">
              <a:rPr lang="hu-HU" smtClean="0"/>
              <a:pPr/>
              <a:t>2019.10.14.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8E073A-D63F-40F3-9027-3830899CF3A3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7" name="Téglalap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8" name="Téglalap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églalap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Téglalap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Téglalap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Téglalap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836813-0A00-4EC2-BC7C-3895E24CA32C}" type="datetimeFigureOut">
              <a:rPr lang="hu-HU" smtClean="0"/>
              <a:pPr/>
              <a:t>2019.10.14.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8E073A-D63F-40F3-9027-3830899CF3A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églalap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836813-0A00-4EC2-BC7C-3895E24CA32C}" type="datetimeFigureOut">
              <a:rPr lang="hu-HU" smtClean="0"/>
              <a:pPr/>
              <a:t>2019.10.14.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8E073A-D63F-40F3-9027-3830899CF3A3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6" name="Téglalap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Téglalap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Téglalap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Téglalap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Téglalap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Téglalap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églalap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Téglalap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Téglalap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836813-0A00-4EC2-BC7C-3895E24CA32C}" type="datetimeFigureOut">
              <a:rPr lang="hu-HU" smtClean="0"/>
              <a:pPr/>
              <a:t>2019.10.14.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8E073A-D63F-40F3-9027-3830899CF3A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836813-0A00-4EC2-BC7C-3895E24CA32C}" type="datetimeFigureOut">
              <a:rPr lang="hu-HU" smtClean="0"/>
              <a:pPr/>
              <a:t>2019.10.14.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8E073A-D63F-40F3-9027-3830899CF3A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836813-0A00-4EC2-BC7C-3895E24CA32C}" type="datetimeFigureOut">
              <a:rPr lang="hu-HU" smtClean="0"/>
              <a:pPr/>
              <a:t>2019.10.14.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8E073A-D63F-40F3-9027-3830899CF3A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églalap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Egyenes összekötő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Csoportba foglalás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Egyenes összekötő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Egyenes összekötő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Egyenes összekötő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Cím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hu-HU" smtClean="0"/>
              <a:t>Kép beszúrásához kattintson az ikonra</a:t>
            </a:r>
            <a:endParaRPr kumimoji="0"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grpSp>
        <p:nvGrpSpPr>
          <p:cNvPr id="14" name="Csoportba foglalás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Egyenes összekötő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Egyenes összekötő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Egyenes összekötő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Csoportba foglalás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Egyenes összekötő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Egyenes összekötő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Egyenes összekötő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34836813-0A00-4EC2-BC7C-3895E24CA32C}" type="datetimeFigureOut">
              <a:rPr lang="hu-HU" smtClean="0"/>
              <a:pPr/>
              <a:t>2019.10.14.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CF8E073A-D63F-40F3-9027-3830899CF3A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CFCFC"/>
            </a:gs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rgbClr val="F3480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églalap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églalap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églalap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Téglalap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Téglalap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Téglalap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Téglalap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Téglalap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Téglalap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Cím helye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3" name="Szöveg helye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4" name="Dátum helye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34836813-0A00-4EC2-BC7C-3895E24CA32C}" type="datetimeFigureOut">
              <a:rPr lang="hu-HU" smtClean="0"/>
              <a:pPr/>
              <a:t>2019.10.14.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hu-HU"/>
          </a:p>
        </p:txBody>
      </p:sp>
      <p:sp>
        <p:nvSpPr>
          <p:cNvPr id="23" name="Dia számának helye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CF8E073A-D63F-40F3-9027-3830899CF3A3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rbanlegends.hu/2011/10/easter-egg-titkos-uzenet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://hvg.hu/tudomany/20101005_titkositas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40000"/>
                <a:lumOff val="60000"/>
              </a:schemeClr>
            </a:gs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rgbClr val="F3480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943004" y="4857760"/>
            <a:ext cx="7772400" cy="1174992"/>
          </a:xfrm>
        </p:spPr>
        <p:txBody>
          <a:bodyPr/>
          <a:lstStyle/>
          <a:p>
            <a:r>
              <a:rPr lang="hu-HU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Titkolózzunk!</a:t>
            </a:r>
            <a:endParaRPr lang="hu-HU" dirty="0">
              <a:solidFill>
                <a:schemeClr val="accent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000100" y="4000504"/>
            <a:ext cx="7772400" cy="842962"/>
          </a:xfrm>
        </p:spPr>
        <p:txBody>
          <a:bodyPr/>
          <a:lstStyle/>
          <a:p>
            <a:r>
              <a:rPr lang="hu-HU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Kovács Zita</a:t>
            </a:r>
          </a:p>
          <a:p>
            <a:r>
              <a:rPr lang="hu-HU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2019, 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DE IK</a:t>
            </a:r>
            <a:endParaRPr lang="hu-HU" dirty="0">
              <a:solidFill>
                <a:schemeClr val="accent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Szövegdoboz 4"/>
          <p:cNvSpPr txBox="1"/>
          <p:nvPr/>
        </p:nvSpPr>
        <p:spPr>
          <a:xfrm>
            <a:off x="971600" y="836711"/>
            <a:ext cx="6984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b="1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Debreceni Egyetem</a:t>
            </a:r>
            <a:br>
              <a:rPr lang="hu-HU" sz="2400" b="1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</a:br>
            <a:r>
              <a:rPr lang="hu-HU" sz="2400" b="1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Informatikai Kar</a:t>
            </a:r>
            <a:endParaRPr lang="hu-HU" sz="2400" b="1" dirty="0">
              <a:solidFill>
                <a:schemeClr val="bg2"/>
              </a:solidFill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7" name="Kép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915816" y="1710498"/>
            <a:ext cx="3143940" cy="12144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Szteganográfia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214810" y="1643050"/>
            <a:ext cx="4586294" cy="4071966"/>
          </a:xfrm>
        </p:spPr>
        <p:txBody>
          <a:bodyPr>
            <a:normAutofit/>
          </a:bodyPr>
          <a:lstStyle/>
          <a:p>
            <a:r>
              <a:rPr lang="hu-HU" dirty="0" smtClean="0">
                <a:solidFill>
                  <a:schemeClr val="bg2"/>
                </a:solidFill>
              </a:rPr>
              <a:t>XVI. század</a:t>
            </a:r>
          </a:p>
          <a:p>
            <a:pPr lvl="1">
              <a:buNone/>
            </a:pPr>
            <a:r>
              <a:rPr lang="hu-HU" b="1" dirty="0" err="1" smtClean="0">
                <a:solidFill>
                  <a:schemeClr val="bg2"/>
                </a:solidFill>
              </a:rPr>
              <a:t>Giambattista</a:t>
            </a:r>
            <a:r>
              <a:rPr lang="hu-HU" b="1" dirty="0" smtClean="0">
                <a:solidFill>
                  <a:schemeClr val="bg2"/>
                </a:solidFill>
              </a:rPr>
              <a:t> della Porta tojása:</a:t>
            </a:r>
          </a:p>
          <a:p>
            <a:pPr marL="468000" lvl="1" indent="0" algn="just">
              <a:buNone/>
            </a:pPr>
            <a:r>
              <a:rPr lang="hu-HU" b="1" dirty="0" smtClean="0">
                <a:solidFill>
                  <a:srgbClr val="00B0F0"/>
                </a:solidFill>
              </a:rPr>
              <a:t>Timsó és ecet </a:t>
            </a:r>
            <a:r>
              <a:rPr lang="hu-HU" dirty="0" smtClean="0">
                <a:solidFill>
                  <a:schemeClr val="bg2"/>
                </a:solidFill>
              </a:rPr>
              <a:t>keverékével kemény tojás héjára írni. Az oldat behatol a tojás pórusain, a héján azonban nem hagy nyomot. Feltörve, az üzenet olvasható.</a:t>
            </a:r>
          </a:p>
        </p:txBody>
      </p:sp>
      <p:pic>
        <p:nvPicPr>
          <p:cNvPr id="4" name="Kép 3" descr="Giambattista_della_Porta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00" y="1857364"/>
            <a:ext cx="2717796" cy="3420855"/>
          </a:xfrm>
          <a:prstGeom prst="rect">
            <a:avLst/>
          </a:prstGeom>
        </p:spPr>
      </p:pic>
      <p:sp>
        <p:nvSpPr>
          <p:cNvPr id="5" name="Szövegdoboz 4"/>
          <p:cNvSpPr txBox="1"/>
          <p:nvPr/>
        </p:nvSpPr>
        <p:spPr>
          <a:xfrm>
            <a:off x="500034" y="5429264"/>
            <a:ext cx="46512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chemeClr val="tx2">
                    <a:lumMod val="75000"/>
                  </a:schemeClr>
                </a:solidFill>
              </a:rPr>
              <a:t>1535. november 1., </a:t>
            </a:r>
            <a:r>
              <a:rPr lang="hu-HU" dirty="0" err="1" smtClean="0">
                <a:solidFill>
                  <a:schemeClr val="tx2">
                    <a:lumMod val="75000"/>
                  </a:schemeClr>
                </a:solidFill>
              </a:rPr>
              <a:t>Vico</a:t>
            </a:r>
            <a:r>
              <a:rPr lang="hu-H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hu-HU" dirty="0" err="1" smtClean="0">
                <a:solidFill>
                  <a:schemeClr val="tx2">
                    <a:lumMod val="75000"/>
                  </a:schemeClr>
                </a:solidFill>
              </a:rPr>
              <a:t>Equense</a:t>
            </a:r>
            <a:r>
              <a:rPr lang="hu-HU" dirty="0" smtClean="0">
                <a:solidFill>
                  <a:schemeClr val="tx2">
                    <a:lumMod val="75000"/>
                  </a:schemeClr>
                </a:solidFill>
              </a:rPr>
              <a:t>, Olaszország</a:t>
            </a:r>
          </a:p>
          <a:p>
            <a:r>
              <a:rPr lang="hu-HU" b="1" dirty="0" smtClean="0">
                <a:solidFill>
                  <a:schemeClr val="tx2">
                    <a:lumMod val="75000"/>
                  </a:schemeClr>
                </a:solidFill>
              </a:rPr>
              <a:t>1615. február 4., </a:t>
            </a:r>
            <a:r>
              <a:rPr lang="hu-HU" dirty="0" smtClean="0">
                <a:solidFill>
                  <a:schemeClr val="tx2">
                    <a:lumMod val="75000"/>
                  </a:schemeClr>
                </a:solidFill>
              </a:rPr>
              <a:t>Nápoly, Olaszország</a:t>
            </a:r>
            <a:endParaRPr lang="hu-H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Szteganográfia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14400" y="1357298"/>
            <a:ext cx="7772400" cy="4998262"/>
          </a:xfrm>
        </p:spPr>
        <p:txBody>
          <a:bodyPr>
            <a:normAutofit/>
          </a:bodyPr>
          <a:lstStyle/>
          <a:p>
            <a:r>
              <a:rPr lang="hu-HU" dirty="0" smtClean="0">
                <a:solidFill>
                  <a:schemeClr val="bg2"/>
                </a:solidFill>
              </a:rPr>
              <a:t>„null </a:t>
            </a:r>
            <a:r>
              <a:rPr lang="hu-HU" dirty="0" err="1" smtClean="0">
                <a:solidFill>
                  <a:schemeClr val="bg2"/>
                </a:solidFill>
              </a:rPr>
              <a:t>ciphers</a:t>
            </a:r>
            <a:r>
              <a:rPr lang="hu-HU" dirty="0" smtClean="0">
                <a:solidFill>
                  <a:schemeClr val="bg2"/>
                </a:solidFill>
              </a:rPr>
              <a:t>” példa</a:t>
            </a:r>
          </a:p>
          <a:p>
            <a:pPr indent="0" algn="just">
              <a:buNone/>
            </a:pPr>
            <a:r>
              <a:rPr lang="hu-HU" dirty="0" smtClean="0">
                <a:solidFill>
                  <a:schemeClr val="bg2"/>
                </a:solidFill>
              </a:rPr>
              <a:t>Képes egy zavart de ellenséges tömeg leigázására egy gyors ellentámadás során. Most épp gazdag ismeretlen sírjánál háborog a tábor általában segítőkész orvosa, s mindig óvatos de szerfelett zajos ezredes remeg. </a:t>
            </a:r>
          </a:p>
          <a:p>
            <a:pPr>
              <a:buNone/>
            </a:pPr>
            <a:r>
              <a:rPr lang="hu-HU" b="1" dirty="0" smtClean="0">
                <a:solidFill>
                  <a:schemeClr val="bg2"/>
                </a:solidFill>
              </a:rPr>
              <a:t>Kezdetleges, mégis hatásos módszer</a:t>
            </a:r>
            <a:endParaRPr lang="hu-HU" b="1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2800" dirty="0" smtClean="0"/>
              <a:t>Részlet Gárdonyi Géza "</a:t>
            </a:r>
            <a:r>
              <a:rPr lang="hu-HU" sz="2800" i="1" dirty="0" smtClean="0"/>
              <a:t>Egy magyar rab levele</a:t>
            </a:r>
            <a:r>
              <a:rPr lang="hu-HU" sz="2800" dirty="0" smtClean="0"/>
              <a:t>" c. novellájából </a:t>
            </a:r>
            <a:endParaRPr lang="hu-HU" sz="2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hu-HU" i="1" dirty="0" smtClean="0">
                <a:solidFill>
                  <a:schemeClr val="bg2"/>
                </a:solidFill>
              </a:rPr>
              <a:t>"Kedves, ezüstös, drága dádém!</a:t>
            </a:r>
            <a:endParaRPr lang="hu-HU" dirty="0" smtClean="0">
              <a:solidFill>
                <a:schemeClr val="bg2"/>
              </a:solidFill>
            </a:endParaRPr>
          </a:p>
          <a:p>
            <a:pPr>
              <a:buNone/>
            </a:pPr>
            <a:r>
              <a:rPr lang="hu-HU" i="1" dirty="0" smtClean="0">
                <a:solidFill>
                  <a:schemeClr val="bg2"/>
                </a:solidFill>
              </a:rPr>
              <a:t>Ezer nemes arany tizedét örömmel ropogtasd örök keserűség keservét ivó magzatodért. Egészségem gyöngy. A vaj árt. Ritkán óhajtom sóval, borssal.</a:t>
            </a:r>
            <a:endParaRPr lang="hu-HU" dirty="0" smtClean="0">
              <a:solidFill>
                <a:schemeClr val="bg2"/>
              </a:solidFill>
            </a:endParaRPr>
          </a:p>
          <a:p>
            <a:pPr>
              <a:buNone/>
            </a:pPr>
            <a:r>
              <a:rPr lang="hu-HU" i="1" dirty="0" smtClean="0">
                <a:solidFill>
                  <a:schemeClr val="bg2"/>
                </a:solidFill>
              </a:rPr>
              <a:t>Ócska lepedőben szárítkozom álmomban, zivataros estén. Matyi bátyám, egypár rózsát, rezet, ezüstöt, libát egy lapos leveleddel eressze hajlékomba. Erzsi, tűt, faggyút, ollót, gombot, levendulát adj! Laci, </a:t>
            </a:r>
            <a:r>
              <a:rPr lang="hu-HU" i="1" dirty="0" err="1" smtClean="0">
                <a:solidFill>
                  <a:schemeClr val="bg2"/>
                </a:solidFill>
              </a:rPr>
              <a:t>nefelejts</a:t>
            </a:r>
            <a:r>
              <a:rPr lang="hu-HU" i="1" dirty="0" smtClean="0">
                <a:solidFill>
                  <a:schemeClr val="bg2"/>
                </a:solidFill>
              </a:rPr>
              <a:t>!</a:t>
            </a:r>
            <a:endParaRPr lang="hu-HU" dirty="0" smtClean="0">
              <a:solidFill>
                <a:schemeClr val="bg2"/>
              </a:solidFill>
            </a:endParaRPr>
          </a:p>
          <a:p>
            <a:pPr>
              <a:buNone/>
            </a:pPr>
            <a:r>
              <a:rPr lang="hu-HU" i="1" dirty="0" smtClean="0">
                <a:solidFill>
                  <a:schemeClr val="bg2"/>
                </a:solidFill>
              </a:rPr>
              <a:t>Imre„</a:t>
            </a:r>
          </a:p>
          <a:p>
            <a:pPr>
              <a:buNone/>
            </a:pPr>
            <a:r>
              <a:rPr lang="es-ES" b="1" i="1" dirty="0" smtClean="0">
                <a:solidFill>
                  <a:schemeClr val="bg2"/>
                </a:solidFill>
              </a:rPr>
              <a:t>Kedden a török kimegy a városból.Száz emberrel el lehet foglalni.</a:t>
            </a:r>
            <a:endParaRPr lang="hu-HU" b="1" dirty="0" smtClean="0">
              <a:solidFill>
                <a:schemeClr val="bg2"/>
              </a:solidFill>
            </a:endParaRPr>
          </a:p>
          <a:p>
            <a:endParaRPr lang="hu-HU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42910" y="512064"/>
            <a:ext cx="8043890" cy="914400"/>
          </a:xfrm>
        </p:spPr>
        <p:txBody>
          <a:bodyPr/>
          <a:lstStyle/>
          <a:p>
            <a:pPr algn="ctr"/>
            <a:r>
              <a:rPr lang="hu-HU" sz="2800" dirty="0" smtClean="0"/>
              <a:t>Egyéb módszerek (a teljesség igénye nélkül)</a:t>
            </a:r>
            <a:endParaRPr lang="hu-HU" sz="2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42910" y="1357298"/>
            <a:ext cx="8043890" cy="4998262"/>
          </a:xfrm>
        </p:spPr>
        <p:txBody>
          <a:bodyPr>
            <a:normAutofit lnSpcReduction="10000"/>
          </a:bodyPr>
          <a:lstStyle/>
          <a:p>
            <a:pPr algn="just"/>
            <a:r>
              <a:rPr lang="hu-HU" dirty="0" smtClean="0">
                <a:solidFill>
                  <a:schemeClr val="bg2"/>
                </a:solidFill>
              </a:rPr>
              <a:t>az üzeneteket egy „zajos” kép- vagy hangfájl legkisebb </a:t>
            </a:r>
            <a:r>
              <a:rPr lang="hu-HU" dirty="0" err="1" smtClean="0">
                <a:solidFill>
                  <a:schemeClr val="bg2"/>
                </a:solidFill>
              </a:rPr>
              <a:t>helyiértékű</a:t>
            </a:r>
            <a:r>
              <a:rPr lang="hu-HU" dirty="0" smtClean="0">
                <a:solidFill>
                  <a:schemeClr val="bg2"/>
                </a:solidFill>
              </a:rPr>
              <a:t> bitjeibe rejtjük</a:t>
            </a:r>
          </a:p>
          <a:p>
            <a:r>
              <a:rPr lang="hu-HU" dirty="0" err="1" smtClean="0">
                <a:solidFill>
                  <a:schemeClr val="bg2"/>
                </a:solidFill>
              </a:rPr>
              <a:t>mikropont</a:t>
            </a:r>
            <a:endParaRPr lang="hu-HU" dirty="0" smtClean="0">
              <a:solidFill>
                <a:schemeClr val="bg2"/>
              </a:solidFill>
            </a:endParaRPr>
          </a:p>
          <a:p>
            <a:pPr algn="just"/>
            <a:r>
              <a:rPr lang="hu-HU" dirty="0" smtClean="0">
                <a:solidFill>
                  <a:schemeClr val="bg2"/>
                </a:solidFill>
              </a:rPr>
              <a:t>A második világháború alatt az amerikai </a:t>
            </a:r>
            <a:r>
              <a:rPr lang="hu-HU" b="1" dirty="0" err="1" smtClean="0">
                <a:solidFill>
                  <a:schemeClr val="bg2"/>
                </a:solidFill>
              </a:rPr>
              <a:t>Velvalee</a:t>
            </a:r>
            <a:r>
              <a:rPr lang="hu-HU" b="1" dirty="0" smtClean="0">
                <a:solidFill>
                  <a:schemeClr val="bg2"/>
                </a:solidFill>
              </a:rPr>
              <a:t> Dickinson </a:t>
            </a:r>
            <a:r>
              <a:rPr lang="hu-HU" dirty="0" smtClean="0">
                <a:solidFill>
                  <a:schemeClr val="bg2"/>
                </a:solidFill>
              </a:rPr>
              <a:t>a japánoknak kémkedett. Egy antik babákkal foglalkozó boltot működtetett és az ártalmatlannak tűnő rendelések szövegében rejtette el a szövetséges hajók mozgásait jelentő üzeneteket. A történelembe </a:t>
            </a:r>
            <a:r>
              <a:rPr lang="hu-HU" i="1" dirty="0" err="1" smtClean="0">
                <a:solidFill>
                  <a:schemeClr val="bg2"/>
                </a:solidFill>
              </a:rPr>
              <a:t>Doll</a:t>
            </a:r>
            <a:r>
              <a:rPr lang="hu-HU" i="1" dirty="0" smtClean="0">
                <a:solidFill>
                  <a:schemeClr val="bg2"/>
                </a:solidFill>
              </a:rPr>
              <a:t> </a:t>
            </a:r>
            <a:r>
              <a:rPr lang="hu-HU" i="1" dirty="0" err="1" smtClean="0">
                <a:solidFill>
                  <a:schemeClr val="bg2"/>
                </a:solidFill>
              </a:rPr>
              <a:t>Woman</a:t>
            </a:r>
            <a:r>
              <a:rPr lang="hu-HU" dirty="0" smtClean="0">
                <a:solidFill>
                  <a:schemeClr val="bg2"/>
                </a:solidFill>
              </a:rPr>
              <a:t> néven vonult be a kémnő.</a:t>
            </a:r>
            <a:endParaRPr lang="hu-HU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42910" y="512064"/>
            <a:ext cx="8043890" cy="914400"/>
          </a:xfrm>
        </p:spPr>
        <p:txBody>
          <a:bodyPr/>
          <a:lstStyle/>
          <a:p>
            <a:pPr algn="ctr"/>
            <a:r>
              <a:rPr lang="hu-HU" sz="2800" dirty="0" smtClean="0"/>
              <a:t>Egyéb módszerek (a teljesség igénye nélkül)</a:t>
            </a:r>
            <a:endParaRPr lang="hu-HU" sz="2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14400" y="1428736"/>
            <a:ext cx="7772400" cy="4926824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2"/>
                </a:solidFill>
              </a:rPr>
              <a:t>Chaffing and winnowing (</a:t>
            </a:r>
            <a:r>
              <a:rPr lang="en-US" dirty="0" err="1" smtClean="0">
                <a:solidFill>
                  <a:schemeClr val="bg2"/>
                </a:solidFill>
              </a:rPr>
              <a:t>megtréfál</a:t>
            </a:r>
            <a:r>
              <a:rPr lang="en-US" dirty="0" smtClean="0">
                <a:solidFill>
                  <a:schemeClr val="bg2"/>
                </a:solidFill>
              </a:rPr>
              <a:t> </a:t>
            </a:r>
            <a:r>
              <a:rPr lang="en-US" dirty="0" err="1" smtClean="0">
                <a:solidFill>
                  <a:schemeClr val="bg2"/>
                </a:solidFill>
              </a:rPr>
              <a:t>és</a:t>
            </a:r>
            <a:r>
              <a:rPr lang="en-US" dirty="0" smtClean="0">
                <a:solidFill>
                  <a:schemeClr val="bg2"/>
                </a:solidFill>
              </a:rPr>
              <a:t> </a:t>
            </a:r>
            <a:r>
              <a:rPr lang="en-US" dirty="0" err="1" smtClean="0">
                <a:solidFill>
                  <a:schemeClr val="bg2"/>
                </a:solidFill>
              </a:rPr>
              <a:t>kiszűr</a:t>
            </a:r>
            <a:r>
              <a:rPr lang="en-US" dirty="0" smtClean="0">
                <a:solidFill>
                  <a:schemeClr val="bg2"/>
                </a:solidFill>
              </a:rPr>
              <a:t>)</a:t>
            </a:r>
            <a:endParaRPr lang="hu-HU" dirty="0" smtClean="0">
              <a:solidFill>
                <a:schemeClr val="bg2"/>
              </a:solidFill>
            </a:endParaRPr>
          </a:p>
          <a:p>
            <a:r>
              <a:rPr lang="hu-HU" dirty="0" smtClean="0">
                <a:solidFill>
                  <a:schemeClr val="bg2"/>
                </a:solidFill>
              </a:rPr>
              <a:t>akrosztichon</a:t>
            </a:r>
          </a:p>
          <a:p>
            <a:r>
              <a:rPr lang="hu-HU" dirty="0" smtClean="0">
                <a:solidFill>
                  <a:schemeClr val="bg2"/>
                </a:solidFill>
                <a:hlinkClick r:id="rId2"/>
              </a:rPr>
              <a:t>http://www.urbanlegends.hu/2011/10/easter-egg-titkos-uzenet/</a:t>
            </a:r>
            <a:endParaRPr lang="hu-HU" dirty="0" smtClean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42910" y="512064"/>
            <a:ext cx="8043890" cy="1559614"/>
          </a:xfrm>
        </p:spPr>
        <p:txBody>
          <a:bodyPr/>
          <a:lstStyle/>
          <a:p>
            <a:pPr algn="ctr"/>
            <a:r>
              <a:rPr lang="hu-HU" sz="2400" dirty="0" smtClean="0">
                <a:solidFill>
                  <a:schemeClr val="bg2"/>
                </a:solidFill>
              </a:rPr>
              <a:t>Kosztolányi </a:t>
            </a:r>
            <a:r>
              <a:rPr lang="hu-HU" sz="2400" b="1" dirty="0" smtClean="0">
                <a:solidFill>
                  <a:schemeClr val="bg2"/>
                </a:solidFill>
              </a:rPr>
              <a:t>Nyár, </a:t>
            </a:r>
            <a:r>
              <a:rPr lang="hu-HU" sz="2400" b="1" dirty="0" err="1" smtClean="0">
                <a:solidFill>
                  <a:schemeClr val="bg2"/>
                </a:solidFill>
              </a:rPr>
              <a:t>nyár</a:t>
            </a:r>
            <a:r>
              <a:rPr lang="hu-HU" sz="2400" b="1" dirty="0" smtClean="0">
                <a:solidFill>
                  <a:schemeClr val="bg2"/>
                </a:solidFill>
              </a:rPr>
              <a:t>, </a:t>
            </a:r>
            <a:r>
              <a:rPr lang="hu-HU" sz="2400" b="1" dirty="0" err="1" smtClean="0">
                <a:solidFill>
                  <a:schemeClr val="bg2"/>
                </a:solidFill>
              </a:rPr>
              <a:t>nyár</a:t>
            </a:r>
            <a:r>
              <a:rPr lang="hu-HU" sz="2400" b="1" dirty="0" smtClean="0">
                <a:solidFill>
                  <a:schemeClr val="bg2"/>
                </a:solidFill>
              </a:rPr>
              <a:t> </a:t>
            </a:r>
            <a:r>
              <a:rPr lang="hu-HU" sz="2400" dirty="0" smtClean="0">
                <a:solidFill>
                  <a:schemeClr val="bg2"/>
                </a:solidFill>
              </a:rPr>
              <a:t>című versének kezdőbetűiből egy rejtett mondat olvasható ki</a:t>
            </a:r>
            <a:endParaRPr lang="hu-HU" sz="24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28662" y="1500174"/>
            <a:ext cx="7772400" cy="1857388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hu-HU" i="1" dirty="0" smtClean="0">
                <a:solidFill>
                  <a:schemeClr val="bg2"/>
                </a:solidFill>
              </a:rPr>
              <a:t>“Karinthy Frigyesnek, úri-magának, az embernyi embernek,</a:t>
            </a:r>
            <a:r>
              <a:rPr lang="hu-HU" dirty="0" smtClean="0">
                <a:solidFill>
                  <a:schemeClr val="bg2"/>
                </a:solidFill>
              </a:rPr>
              <a:t/>
            </a:r>
            <a:br>
              <a:rPr lang="hu-HU" dirty="0" smtClean="0">
                <a:solidFill>
                  <a:schemeClr val="bg2"/>
                </a:solidFill>
              </a:rPr>
            </a:br>
            <a:r>
              <a:rPr lang="hu-HU" i="1" dirty="0" smtClean="0">
                <a:solidFill>
                  <a:schemeClr val="bg2"/>
                </a:solidFill>
              </a:rPr>
              <a:t>De kicsit talán a Kálomistának is küldöm, azzal az Instanciával, hogy ne </a:t>
            </a:r>
            <a:r>
              <a:rPr lang="hu-HU" i="1" dirty="0" err="1" smtClean="0">
                <a:solidFill>
                  <a:schemeClr val="bg2"/>
                </a:solidFill>
              </a:rPr>
              <a:t>átallaná</a:t>
            </a:r>
            <a:r>
              <a:rPr lang="hu-HU" i="1" dirty="0" smtClean="0">
                <a:solidFill>
                  <a:schemeClr val="bg2"/>
                </a:solidFill>
              </a:rPr>
              <a:t> elolvasni ezt a nekem-kedves Poémát, minden irányban.</a:t>
            </a:r>
            <a:endParaRPr lang="hu-HU" dirty="0" smtClean="0">
              <a:solidFill>
                <a:schemeClr val="bg2"/>
              </a:solidFill>
            </a:endParaRPr>
          </a:p>
        </p:txBody>
      </p:sp>
      <p:pic>
        <p:nvPicPr>
          <p:cNvPr id="4" name="Kép 3" descr="Kosztolányi_Dezső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538" y="3143248"/>
            <a:ext cx="2357454" cy="3468077"/>
          </a:xfrm>
          <a:prstGeom prst="rect">
            <a:avLst/>
          </a:prstGeom>
        </p:spPr>
      </p:pic>
      <p:pic>
        <p:nvPicPr>
          <p:cNvPr id="5" name="Kép 4" descr="5213x_focuspoint_926x50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562" y="3643314"/>
            <a:ext cx="4071966" cy="228663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42910" y="512064"/>
            <a:ext cx="8043890" cy="416606"/>
          </a:xfrm>
        </p:spPr>
        <p:txBody>
          <a:bodyPr/>
          <a:lstStyle/>
          <a:p>
            <a:r>
              <a:rPr lang="hu-HU" sz="2000" b="1" dirty="0" smtClean="0">
                <a:solidFill>
                  <a:schemeClr val="bg2"/>
                </a:solidFill>
              </a:rPr>
              <a:t>Nyár, </a:t>
            </a:r>
            <a:r>
              <a:rPr lang="hu-HU" sz="2000" b="1" dirty="0" err="1" smtClean="0">
                <a:solidFill>
                  <a:schemeClr val="bg2"/>
                </a:solidFill>
              </a:rPr>
              <a:t>nyár</a:t>
            </a:r>
            <a:r>
              <a:rPr lang="hu-HU" sz="2000" b="1" dirty="0" smtClean="0">
                <a:solidFill>
                  <a:schemeClr val="bg2"/>
                </a:solidFill>
              </a:rPr>
              <a:t>, </a:t>
            </a:r>
            <a:r>
              <a:rPr lang="hu-HU" sz="2000" b="1" dirty="0" err="1" smtClean="0">
                <a:solidFill>
                  <a:schemeClr val="bg2"/>
                </a:solidFill>
              </a:rPr>
              <a:t>nyár</a:t>
            </a:r>
            <a:endParaRPr lang="hu-HU" sz="20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14400" y="1000108"/>
            <a:ext cx="7772400" cy="5643602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hu-HU" i="1" dirty="0" smtClean="0">
                <a:solidFill>
                  <a:schemeClr val="bg2"/>
                </a:solidFill>
              </a:rPr>
              <a:t>	</a:t>
            </a:r>
            <a:r>
              <a:rPr lang="hu-HU" sz="5100" dirty="0" smtClean="0">
                <a:solidFill>
                  <a:schemeClr val="bg2"/>
                </a:solidFill>
              </a:rPr>
              <a:t>Nyár,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A régi vágyam egyre jobban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Lobban,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De vár még, egyre vár.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Kár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Így késlekedned, mert az éj </a:t>
            </a:r>
            <a:r>
              <a:rPr lang="hu-HU" sz="5100" dirty="0" err="1" smtClean="0">
                <a:solidFill>
                  <a:schemeClr val="bg2"/>
                </a:solidFill>
              </a:rPr>
              <a:t>setétül</a:t>
            </a:r>
            <a:r>
              <a:rPr lang="hu-HU" sz="5100" dirty="0" smtClean="0">
                <a:solidFill>
                  <a:schemeClr val="bg2"/>
                </a:solidFill>
              </a:rPr>
              <a:t>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Az élet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Siralmas és sivár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err="1" smtClean="0">
                <a:solidFill>
                  <a:schemeClr val="bg2"/>
                </a:solidFill>
              </a:rPr>
              <a:t>Enélkül</a:t>
            </a:r>
            <a:r>
              <a:rPr lang="hu-HU" sz="5100" dirty="0" smtClean="0">
                <a:solidFill>
                  <a:schemeClr val="bg2"/>
                </a:solidFill>
              </a:rPr>
              <a:t>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Gigászi vágyam éhes, mint a hörcsög,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Görcsök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Emésztik s forró titkom mélye szörcsög.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Mostan hajolj feléje.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Közel a lázak kéjes éje.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Akarod?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Remegve nyújtsd a szájad és karod.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Itt ez ital illatja tégedet vár.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Nektár.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Te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err="1" smtClean="0">
                <a:solidFill>
                  <a:schemeClr val="bg2"/>
                </a:solidFill>
              </a:rPr>
              <a:t>Hűtelen</a:t>
            </a:r>
            <a:r>
              <a:rPr lang="hu-HU" sz="5100" dirty="0" smtClean="0">
                <a:solidFill>
                  <a:schemeClr val="bg2"/>
                </a:solidFill>
              </a:rPr>
              <a:t>, boldog leszel majd újra, hidd meg.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Idd meg.”</a:t>
            </a:r>
            <a:endParaRPr lang="hu-HU" dirty="0" smtClean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42910" y="512064"/>
            <a:ext cx="8043890" cy="416606"/>
          </a:xfrm>
        </p:spPr>
        <p:txBody>
          <a:bodyPr/>
          <a:lstStyle/>
          <a:p>
            <a:r>
              <a:rPr lang="hu-HU" sz="2000" b="1" dirty="0" smtClean="0">
                <a:solidFill>
                  <a:schemeClr val="bg2"/>
                </a:solidFill>
              </a:rPr>
              <a:t>Nyár, </a:t>
            </a:r>
            <a:r>
              <a:rPr lang="hu-HU" sz="2000" b="1" dirty="0" err="1" smtClean="0">
                <a:solidFill>
                  <a:schemeClr val="bg2"/>
                </a:solidFill>
              </a:rPr>
              <a:t>nyár</a:t>
            </a:r>
            <a:r>
              <a:rPr lang="hu-HU" sz="2000" b="1" dirty="0" smtClean="0">
                <a:solidFill>
                  <a:schemeClr val="bg2"/>
                </a:solidFill>
              </a:rPr>
              <a:t>, </a:t>
            </a:r>
            <a:r>
              <a:rPr lang="hu-HU" sz="2000" b="1" dirty="0" err="1" smtClean="0">
                <a:solidFill>
                  <a:schemeClr val="bg2"/>
                </a:solidFill>
              </a:rPr>
              <a:t>nyár</a:t>
            </a:r>
            <a:endParaRPr lang="hu-HU" sz="20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14400" y="1000108"/>
            <a:ext cx="7772400" cy="5643602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hu-HU" i="1" dirty="0" smtClean="0">
                <a:solidFill>
                  <a:schemeClr val="bg2"/>
                </a:solidFill>
              </a:rPr>
              <a:t>	</a:t>
            </a:r>
            <a:r>
              <a:rPr lang="hu-HU" sz="5100" dirty="0" smtClean="0">
                <a:solidFill>
                  <a:srgbClr val="FF0000"/>
                </a:solidFill>
              </a:rPr>
              <a:t>Ny</a:t>
            </a:r>
            <a:r>
              <a:rPr lang="hu-HU" sz="5100" dirty="0" smtClean="0">
                <a:solidFill>
                  <a:schemeClr val="bg2"/>
                </a:solidFill>
              </a:rPr>
              <a:t>ár,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A</a:t>
            </a:r>
            <a:r>
              <a:rPr lang="hu-HU" sz="5100" dirty="0" smtClean="0">
                <a:solidFill>
                  <a:schemeClr val="bg2"/>
                </a:solidFill>
              </a:rPr>
              <a:t> régi vágyam egyre jobban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L</a:t>
            </a:r>
            <a:r>
              <a:rPr lang="hu-HU" sz="5100" dirty="0" smtClean="0">
                <a:solidFill>
                  <a:schemeClr val="bg2"/>
                </a:solidFill>
              </a:rPr>
              <a:t>obban,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D</a:t>
            </a:r>
            <a:r>
              <a:rPr lang="hu-HU" sz="5100" dirty="0" smtClean="0">
                <a:solidFill>
                  <a:schemeClr val="bg2"/>
                </a:solidFill>
              </a:rPr>
              <a:t>e vár még, egyre vár.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K</a:t>
            </a:r>
            <a:r>
              <a:rPr lang="hu-HU" sz="5100" dirty="0" smtClean="0">
                <a:solidFill>
                  <a:schemeClr val="bg2"/>
                </a:solidFill>
              </a:rPr>
              <a:t>ár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Í</a:t>
            </a:r>
            <a:r>
              <a:rPr lang="hu-HU" sz="5100" dirty="0" smtClean="0">
                <a:solidFill>
                  <a:schemeClr val="bg2"/>
                </a:solidFill>
              </a:rPr>
              <a:t>gy késlekedned, mert az éj </a:t>
            </a:r>
            <a:r>
              <a:rPr lang="hu-HU" sz="5100" dirty="0" err="1" smtClean="0">
                <a:solidFill>
                  <a:schemeClr val="bg2"/>
                </a:solidFill>
              </a:rPr>
              <a:t>setétül</a:t>
            </a:r>
            <a:r>
              <a:rPr lang="hu-HU" sz="5100" dirty="0" smtClean="0">
                <a:solidFill>
                  <a:schemeClr val="bg2"/>
                </a:solidFill>
              </a:rPr>
              <a:t>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A</a:t>
            </a:r>
            <a:r>
              <a:rPr lang="hu-HU" sz="5100" dirty="0" smtClean="0">
                <a:solidFill>
                  <a:schemeClr val="bg2"/>
                </a:solidFill>
              </a:rPr>
              <a:t>z élet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S</a:t>
            </a:r>
            <a:r>
              <a:rPr lang="hu-HU" sz="5100" dirty="0" smtClean="0">
                <a:solidFill>
                  <a:schemeClr val="bg2"/>
                </a:solidFill>
              </a:rPr>
              <a:t>iralmas és sivár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err="1" smtClean="0">
                <a:solidFill>
                  <a:srgbClr val="FF0000"/>
                </a:solidFill>
              </a:rPr>
              <a:t>E</a:t>
            </a:r>
            <a:r>
              <a:rPr lang="hu-HU" sz="5100" dirty="0" err="1" smtClean="0">
                <a:solidFill>
                  <a:schemeClr val="bg2"/>
                </a:solidFill>
              </a:rPr>
              <a:t>nélkül</a:t>
            </a:r>
            <a:r>
              <a:rPr lang="hu-HU" sz="5100" dirty="0" smtClean="0">
                <a:solidFill>
                  <a:schemeClr val="bg2"/>
                </a:solidFill>
              </a:rPr>
              <a:t>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G</a:t>
            </a:r>
            <a:r>
              <a:rPr lang="hu-HU" sz="5100" dirty="0" smtClean="0">
                <a:solidFill>
                  <a:schemeClr val="bg2"/>
                </a:solidFill>
              </a:rPr>
              <a:t>igászi vágyam éhes, mint a hörcsög,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G</a:t>
            </a:r>
            <a:r>
              <a:rPr lang="hu-HU" sz="5100" dirty="0" smtClean="0">
                <a:solidFill>
                  <a:schemeClr val="bg2"/>
                </a:solidFill>
              </a:rPr>
              <a:t>örcsök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E</a:t>
            </a:r>
            <a:r>
              <a:rPr lang="hu-HU" sz="5100" dirty="0" smtClean="0">
                <a:solidFill>
                  <a:schemeClr val="bg2"/>
                </a:solidFill>
              </a:rPr>
              <a:t>mésztik s forró titkom mélye szörcsög.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M</a:t>
            </a:r>
            <a:r>
              <a:rPr lang="hu-HU" sz="5100" dirty="0" smtClean="0">
                <a:solidFill>
                  <a:schemeClr val="bg2"/>
                </a:solidFill>
              </a:rPr>
              <a:t>ostan hajolj feléje.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K</a:t>
            </a:r>
            <a:r>
              <a:rPr lang="hu-HU" sz="5100" dirty="0" smtClean="0">
                <a:solidFill>
                  <a:schemeClr val="bg2"/>
                </a:solidFill>
              </a:rPr>
              <a:t>özel a lázak kéjes éje.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A</a:t>
            </a:r>
            <a:r>
              <a:rPr lang="hu-HU" sz="5100" dirty="0" smtClean="0">
                <a:solidFill>
                  <a:schemeClr val="bg2"/>
                </a:solidFill>
              </a:rPr>
              <a:t>karod?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R</a:t>
            </a:r>
            <a:r>
              <a:rPr lang="hu-HU" sz="5100" dirty="0" smtClean="0">
                <a:solidFill>
                  <a:schemeClr val="bg2"/>
                </a:solidFill>
              </a:rPr>
              <a:t>emegve nyújtsd a szájad és karod.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I</a:t>
            </a:r>
            <a:r>
              <a:rPr lang="hu-HU" sz="5100" dirty="0" smtClean="0">
                <a:solidFill>
                  <a:schemeClr val="bg2"/>
                </a:solidFill>
              </a:rPr>
              <a:t>tt ez ital illatja tégedet vár.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N</a:t>
            </a:r>
            <a:r>
              <a:rPr lang="hu-HU" sz="5100" dirty="0" smtClean="0">
                <a:solidFill>
                  <a:schemeClr val="bg2"/>
                </a:solidFill>
              </a:rPr>
              <a:t>ektár.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T</a:t>
            </a:r>
            <a:r>
              <a:rPr lang="hu-HU" sz="5100" dirty="0" smtClean="0">
                <a:solidFill>
                  <a:schemeClr val="bg2"/>
                </a:solidFill>
              </a:rPr>
              <a:t>e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err="1" smtClean="0">
                <a:solidFill>
                  <a:srgbClr val="FF0000"/>
                </a:solidFill>
              </a:rPr>
              <a:t>H</a:t>
            </a:r>
            <a:r>
              <a:rPr lang="hu-HU" sz="5100" dirty="0" err="1" smtClean="0">
                <a:solidFill>
                  <a:schemeClr val="bg2"/>
                </a:solidFill>
              </a:rPr>
              <a:t>űtelen</a:t>
            </a:r>
            <a:r>
              <a:rPr lang="hu-HU" sz="5100" dirty="0" smtClean="0">
                <a:solidFill>
                  <a:schemeClr val="bg2"/>
                </a:solidFill>
              </a:rPr>
              <a:t>, boldog leszel majd újra, hidd meg.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I</a:t>
            </a:r>
            <a:r>
              <a:rPr lang="hu-HU" sz="5100" dirty="0" smtClean="0">
                <a:solidFill>
                  <a:schemeClr val="bg2"/>
                </a:solidFill>
              </a:rPr>
              <a:t>dd meg.”</a:t>
            </a:r>
            <a:endParaRPr lang="hu-HU" dirty="0" smtClean="0">
              <a:solidFill>
                <a:schemeClr val="bg2"/>
              </a:solidFill>
            </a:endParaRPr>
          </a:p>
        </p:txBody>
      </p:sp>
      <p:sp>
        <p:nvSpPr>
          <p:cNvPr id="4" name="Szövegdoboz 3"/>
          <p:cNvSpPr txBox="1"/>
          <p:nvPr/>
        </p:nvSpPr>
        <p:spPr>
          <a:xfrm>
            <a:off x="6444208" y="2132856"/>
            <a:ext cx="2304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chemeClr val="bg2"/>
                </a:solidFill>
              </a:rPr>
              <a:t>“</a:t>
            </a:r>
            <a:r>
              <a:rPr lang="hu-HU" b="1" dirty="0">
                <a:solidFill>
                  <a:srgbClr val="FF0000"/>
                </a:solidFill>
              </a:rPr>
              <a:t>Nyald ki a seggem </a:t>
            </a:r>
            <a:r>
              <a:rPr lang="hu-HU" b="1" dirty="0" err="1">
                <a:solidFill>
                  <a:srgbClr val="FF0000"/>
                </a:solidFill>
              </a:rPr>
              <a:t>Karinthi</a:t>
            </a:r>
            <a:r>
              <a:rPr lang="hu-HU" dirty="0">
                <a:solidFill>
                  <a:schemeClr val="bg2"/>
                </a:solidFill>
              </a:rPr>
              <a:t>”</a:t>
            </a:r>
            <a:endParaRPr lang="hu-HU" dirty="0"/>
          </a:p>
        </p:txBody>
      </p:sp>
    </p:spTree>
    <p:extLst>
      <p:ext uri="{BB962C8B-B14F-4D97-AF65-F5344CB8AC3E}">
        <p14:creationId xmlns="" xmlns:p14="http://schemas.microsoft.com/office/powerpoint/2010/main" val="277463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Edgar Allan Poe</a:t>
            </a:r>
            <a:r>
              <a:rPr lang="hu-HU" sz="1800" dirty="0" smtClean="0"/>
              <a:t/>
            </a:r>
            <a:br>
              <a:rPr lang="hu-HU" sz="1800" dirty="0" smtClean="0"/>
            </a:br>
            <a:r>
              <a:rPr lang="hu-HU" sz="1800" dirty="0" smtClean="0"/>
              <a:t>(</a:t>
            </a:r>
            <a:r>
              <a:rPr lang="hu-HU" sz="1800" i="1" dirty="0" smtClean="0"/>
              <a:t>1809. január 19.,</a:t>
            </a:r>
            <a:r>
              <a:rPr lang="hu-HU" sz="1800" dirty="0" smtClean="0"/>
              <a:t/>
            </a:r>
            <a:br>
              <a:rPr lang="hu-HU" sz="1800" dirty="0" smtClean="0"/>
            </a:br>
            <a:r>
              <a:rPr lang="hu-HU" sz="1800" dirty="0" smtClean="0"/>
              <a:t>Boston, Egyesült Államok</a:t>
            </a:r>
            <a:br>
              <a:rPr lang="hu-HU" sz="1800" dirty="0" smtClean="0"/>
            </a:br>
            <a:r>
              <a:rPr lang="hu-HU" sz="1800" i="1" dirty="0" smtClean="0"/>
              <a:t> 1849. október 7.,</a:t>
            </a:r>
            <a:r>
              <a:rPr lang="hu-HU" sz="1800" dirty="0" smtClean="0"/>
              <a:t/>
            </a:r>
            <a:br>
              <a:rPr lang="hu-HU" sz="1800" dirty="0" smtClean="0"/>
            </a:br>
            <a:r>
              <a:rPr lang="hu-HU" sz="1800" dirty="0" smtClean="0"/>
              <a:t>Baltimore, Egyesült Államok)</a:t>
            </a:r>
            <a:endParaRPr lang="hu-HU" sz="1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785786" y="3143248"/>
            <a:ext cx="7772400" cy="3359952"/>
          </a:xfrm>
        </p:spPr>
        <p:txBody>
          <a:bodyPr/>
          <a:lstStyle/>
          <a:p>
            <a:pPr algn="just"/>
            <a:r>
              <a:rPr lang="hu-HU" dirty="0" smtClean="0">
                <a:solidFill>
                  <a:schemeClr val="bg2"/>
                </a:solidFill>
              </a:rPr>
              <a:t>Két késői versében Poe is eldugott egy-egy nevet:</a:t>
            </a:r>
          </a:p>
          <a:p>
            <a:pPr lvl="1" algn="just"/>
            <a:r>
              <a:rPr lang="hu-HU" dirty="0" smtClean="0">
                <a:solidFill>
                  <a:schemeClr val="bg2"/>
                </a:solidFill>
              </a:rPr>
              <a:t>“</a:t>
            </a:r>
            <a:r>
              <a:rPr lang="hu-HU" b="1" dirty="0" smtClean="0">
                <a:solidFill>
                  <a:schemeClr val="bg2"/>
                </a:solidFill>
              </a:rPr>
              <a:t>A </a:t>
            </a:r>
            <a:r>
              <a:rPr lang="hu-HU" b="1" dirty="0" err="1" smtClean="0">
                <a:solidFill>
                  <a:schemeClr val="bg2"/>
                </a:solidFill>
              </a:rPr>
              <a:t>Valentine</a:t>
            </a:r>
            <a:r>
              <a:rPr lang="hu-HU" dirty="0" smtClean="0">
                <a:solidFill>
                  <a:schemeClr val="bg2"/>
                </a:solidFill>
              </a:rPr>
              <a:t>“</a:t>
            </a:r>
            <a:r>
              <a:rPr lang="hu-HU" dirty="0" err="1" smtClean="0">
                <a:solidFill>
                  <a:schemeClr val="bg2"/>
                </a:solidFill>
              </a:rPr>
              <a:t>-ban</a:t>
            </a:r>
            <a:r>
              <a:rPr lang="hu-HU" dirty="0" smtClean="0">
                <a:solidFill>
                  <a:schemeClr val="bg2"/>
                </a:solidFill>
              </a:rPr>
              <a:t> </a:t>
            </a:r>
            <a:r>
              <a:rPr lang="hu-HU" b="1" dirty="0" err="1" smtClean="0">
                <a:solidFill>
                  <a:srgbClr val="FF0000"/>
                </a:solidFill>
              </a:rPr>
              <a:t>Frances</a:t>
            </a:r>
            <a:r>
              <a:rPr lang="hu-HU" b="1" dirty="0" smtClean="0">
                <a:solidFill>
                  <a:srgbClr val="FF0000"/>
                </a:solidFill>
              </a:rPr>
              <a:t> </a:t>
            </a:r>
            <a:r>
              <a:rPr lang="hu-HU" b="1" dirty="0" err="1" smtClean="0">
                <a:solidFill>
                  <a:srgbClr val="FF0000"/>
                </a:solidFill>
              </a:rPr>
              <a:t>Sargent</a:t>
            </a:r>
            <a:r>
              <a:rPr lang="hu-HU" b="1" dirty="0" smtClean="0">
                <a:solidFill>
                  <a:srgbClr val="FF0000"/>
                </a:solidFill>
              </a:rPr>
              <a:t> </a:t>
            </a:r>
            <a:r>
              <a:rPr lang="hu-HU" b="1" dirty="0" err="1" smtClean="0">
                <a:solidFill>
                  <a:srgbClr val="FF0000"/>
                </a:solidFill>
              </a:rPr>
              <a:t>Osgood</a:t>
            </a:r>
            <a:r>
              <a:rPr lang="hu-HU" dirty="0" err="1" smtClean="0">
                <a:solidFill>
                  <a:schemeClr val="bg2"/>
                </a:solidFill>
              </a:rPr>
              <a:t>ét</a:t>
            </a:r>
            <a:r>
              <a:rPr lang="hu-HU" dirty="0" smtClean="0">
                <a:solidFill>
                  <a:schemeClr val="bg2"/>
                </a:solidFill>
              </a:rPr>
              <a:t> (</a:t>
            </a:r>
            <a:r>
              <a:rPr lang="hu-HU" dirty="0" err="1" smtClean="0">
                <a:solidFill>
                  <a:schemeClr val="bg2"/>
                </a:solidFill>
              </a:rPr>
              <a:t>a</a:t>
            </a:r>
            <a:r>
              <a:rPr lang="hu-HU" dirty="0" smtClean="0">
                <a:solidFill>
                  <a:schemeClr val="bg2"/>
                </a:solidFill>
              </a:rPr>
              <a:t> kulcs: az első sor első betűje, a második sor második betűje, stb.),</a:t>
            </a:r>
          </a:p>
          <a:p>
            <a:pPr lvl="1" algn="just"/>
            <a:r>
              <a:rPr lang="hu-HU" dirty="0" smtClean="0">
                <a:solidFill>
                  <a:schemeClr val="bg2"/>
                </a:solidFill>
              </a:rPr>
              <a:t>az “</a:t>
            </a:r>
            <a:r>
              <a:rPr lang="hu-HU" b="1" dirty="0" smtClean="0">
                <a:solidFill>
                  <a:schemeClr val="bg2"/>
                </a:solidFill>
              </a:rPr>
              <a:t>An Enigma</a:t>
            </a:r>
            <a:r>
              <a:rPr lang="hu-HU" dirty="0" smtClean="0">
                <a:solidFill>
                  <a:schemeClr val="bg2"/>
                </a:solidFill>
              </a:rPr>
              <a:t>“</a:t>
            </a:r>
            <a:r>
              <a:rPr lang="hu-HU" dirty="0" err="1" smtClean="0">
                <a:solidFill>
                  <a:schemeClr val="bg2"/>
                </a:solidFill>
              </a:rPr>
              <a:t>-ban</a:t>
            </a:r>
            <a:r>
              <a:rPr lang="hu-HU" dirty="0" smtClean="0">
                <a:solidFill>
                  <a:schemeClr val="bg2"/>
                </a:solidFill>
              </a:rPr>
              <a:t> pedig </a:t>
            </a:r>
            <a:r>
              <a:rPr lang="hu-HU" b="1" dirty="0" err="1" smtClean="0">
                <a:solidFill>
                  <a:srgbClr val="FF0000"/>
                </a:solidFill>
              </a:rPr>
              <a:t>Sarah</a:t>
            </a:r>
            <a:r>
              <a:rPr lang="hu-HU" b="1" dirty="0" smtClean="0">
                <a:solidFill>
                  <a:srgbClr val="FF0000"/>
                </a:solidFill>
              </a:rPr>
              <a:t> Anna Lewis</a:t>
            </a:r>
            <a:r>
              <a:rPr lang="hu-HU" dirty="0" smtClean="0">
                <a:solidFill>
                  <a:schemeClr val="bg2"/>
                </a:solidFill>
              </a:rPr>
              <a:t>-ét (ugyanezen minta alapján).</a:t>
            </a:r>
            <a:endParaRPr lang="hu-HU" dirty="0">
              <a:solidFill>
                <a:schemeClr val="bg2"/>
              </a:solidFill>
            </a:endParaRPr>
          </a:p>
        </p:txBody>
      </p:sp>
      <p:pic>
        <p:nvPicPr>
          <p:cNvPr id="4" name="Kép 3" descr="170px-Edgar_Allan_Poe_2_retouched_and_transparent_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512" y="214290"/>
            <a:ext cx="2071702" cy="276633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57224" y="285728"/>
            <a:ext cx="7772400" cy="914400"/>
          </a:xfrm>
        </p:spPr>
        <p:txBody>
          <a:bodyPr/>
          <a:lstStyle/>
          <a:p>
            <a:r>
              <a:rPr lang="hu-HU" dirty="0" smtClean="0"/>
              <a:t>Edgar Allan Poe: An Enigma</a:t>
            </a:r>
            <a:br>
              <a:rPr lang="hu-HU" dirty="0" smtClean="0"/>
            </a:br>
            <a:r>
              <a:rPr lang="hu-HU" sz="2400" dirty="0" smtClean="0">
                <a:solidFill>
                  <a:srgbClr val="FF0000"/>
                </a:solidFill>
              </a:rPr>
              <a:t>(</a:t>
            </a:r>
            <a:r>
              <a:rPr lang="hu-HU" sz="2400" dirty="0" err="1" smtClean="0">
                <a:solidFill>
                  <a:srgbClr val="FF0000"/>
                </a:solidFill>
              </a:rPr>
              <a:t>Sarah</a:t>
            </a:r>
            <a:r>
              <a:rPr lang="hu-HU" sz="2400" dirty="0" smtClean="0">
                <a:solidFill>
                  <a:srgbClr val="FF0000"/>
                </a:solidFill>
              </a:rPr>
              <a:t> Anna Lewis)</a:t>
            </a:r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14400" y="1500174"/>
            <a:ext cx="7772400" cy="4855386"/>
          </a:xfrm>
        </p:spPr>
        <p:txBody>
          <a:bodyPr>
            <a:normAutofit fontScale="92500" lnSpcReduction="10000"/>
          </a:bodyPr>
          <a:lstStyle/>
          <a:p>
            <a:pPr lvl="1"/>
            <a:r>
              <a:rPr lang="en-US" dirty="0" smtClean="0">
                <a:solidFill>
                  <a:schemeClr val="bg2"/>
                </a:solidFill>
              </a:rPr>
              <a:t>"</a:t>
            </a:r>
            <a:r>
              <a:rPr lang="en-US" dirty="0" smtClean="0">
                <a:solidFill>
                  <a:srgbClr val="FF0000"/>
                </a:solidFill>
              </a:rPr>
              <a:t>S</a:t>
            </a:r>
            <a:r>
              <a:rPr lang="en-US" dirty="0" smtClean="0">
                <a:solidFill>
                  <a:schemeClr val="bg2"/>
                </a:solidFill>
              </a:rPr>
              <a:t>eldom we find," says Solomon Don Dunce,</a:t>
            </a:r>
            <a:br>
              <a:rPr lang="en-US" dirty="0" smtClean="0">
                <a:solidFill>
                  <a:schemeClr val="bg2"/>
                </a:solidFill>
              </a:rPr>
            </a:br>
            <a:r>
              <a:rPr lang="en-US" dirty="0" smtClean="0">
                <a:solidFill>
                  <a:schemeClr val="bg2"/>
                </a:solidFill>
              </a:rPr>
              <a:t>"H</a:t>
            </a:r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>
                <a:solidFill>
                  <a:schemeClr val="bg2"/>
                </a:solidFill>
              </a:rPr>
              <a:t>lf an idea in the profoundest sonnet.</a:t>
            </a:r>
            <a:br>
              <a:rPr lang="en-US" dirty="0" smtClean="0">
                <a:solidFill>
                  <a:schemeClr val="bg2"/>
                </a:solidFill>
              </a:rPr>
            </a:br>
            <a:r>
              <a:rPr lang="en-US" dirty="0" smtClean="0">
                <a:solidFill>
                  <a:schemeClr val="bg2"/>
                </a:solidFill>
              </a:rPr>
              <a:t>Th</a:t>
            </a:r>
            <a:r>
              <a:rPr lang="en-US" dirty="0" smtClean="0">
                <a:solidFill>
                  <a:srgbClr val="FF0000"/>
                </a:solidFill>
              </a:rPr>
              <a:t>r</a:t>
            </a:r>
            <a:r>
              <a:rPr lang="en-US" dirty="0" smtClean="0">
                <a:solidFill>
                  <a:schemeClr val="bg2"/>
                </a:solidFill>
              </a:rPr>
              <a:t>ough all the flimsy things we see at once</a:t>
            </a:r>
            <a:br>
              <a:rPr lang="en-US" dirty="0" smtClean="0">
                <a:solidFill>
                  <a:schemeClr val="bg2"/>
                </a:solidFill>
              </a:rPr>
            </a:br>
            <a:r>
              <a:rPr lang="en-US" dirty="0" smtClean="0">
                <a:solidFill>
                  <a:schemeClr val="bg2"/>
                </a:solidFill>
              </a:rPr>
              <a:t>As e</a:t>
            </a:r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>
                <a:solidFill>
                  <a:schemeClr val="bg2"/>
                </a:solidFill>
              </a:rPr>
              <a:t>sily as through a Naples bonnet-</a:t>
            </a:r>
            <a:br>
              <a:rPr lang="en-US" dirty="0" smtClean="0">
                <a:solidFill>
                  <a:schemeClr val="bg2"/>
                </a:solidFill>
              </a:rPr>
            </a:br>
            <a:r>
              <a:rPr lang="en-US" dirty="0" smtClean="0">
                <a:solidFill>
                  <a:schemeClr val="bg2"/>
                </a:solidFill>
              </a:rPr>
              <a:t>Tras</a:t>
            </a:r>
            <a:r>
              <a:rPr lang="en-US" dirty="0" smtClean="0">
                <a:solidFill>
                  <a:srgbClr val="FF0000"/>
                </a:solidFill>
              </a:rPr>
              <a:t>h</a:t>
            </a:r>
            <a:r>
              <a:rPr lang="en-US" dirty="0" smtClean="0">
                <a:solidFill>
                  <a:schemeClr val="bg2"/>
                </a:solidFill>
              </a:rPr>
              <a:t> of all trash!- how can a lady don it?</a:t>
            </a:r>
            <a:br>
              <a:rPr lang="en-US" dirty="0" smtClean="0">
                <a:solidFill>
                  <a:schemeClr val="bg2"/>
                </a:solidFill>
              </a:rPr>
            </a:br>
            <a:r>
              <a:rPr lang="en-US" dirty="0" smtClean="0">
                <a:solidFill>
                  <a:schemeClr val="bg2"/>
                </a:solidFill>
              </a:rPr>
              <a:t>Yet he</a:t>
            </a:r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>
                <a:solidFill>
                  <a:schemeClr val="bg2"/>
                </a:solidFill>
              </a:rPr>
              <a:t>vier far than your </a:t>
            </a:r>
            <a:r>
              <a:rPr lang="en-US" dirty="0" err="1" smtClean="0">
                <a:solidFill>
                  <a:schemeClr val="bg2"/>
                </a:solidFill>
              </a:rPr>
              <a:t>Petrarchan</a:t>
            </a:r>
            <a:r>
              <a:rPr lang="en-US" dirty="0" smtClean="0">
                <a:solidFill>
                  <a:schemeClr val="bg2"/>
                </a:solidFill>
              </a:rPr>
              <a:t> stuff-</a:t>
            </a:r>
            <a:br>
              <a:rPr lang="en-US" dirty="0" smtClean="0">
                <a:solidFill>
                  <a:schemeClr val="bg2"/>
                </a:solidFill>
              </a:rPr>
            </a:br>
            <a:r>
              <a:rPr lang="en-US" dirty="0" smtClean="0">
                <a:solidFill>
                  <a:schemeClr val="bg2"/>
                </a:solidFill>
              </a:rPr>
              <a:t>Owl-dow</a:t>
            </a:r>
            <a:r>
              <a:rPr lang="en-US" dirty="0" smtClean="0">
                <a:solidFill>
                  <a:srgbClr val="FF0000"/>
                </a:solidFill>
              </a:rPr>
              <a:t>n</a:t>
            </a:r>
            <a:r>
              <a:rPr lang="en-US" dirty="0" smtClean="0">
                <a:solidFill>
                  <a:schemeClr val="bg2"/>
                </a:solidFill>
              </a:rPr>
              <a:t>y nonsense that the faintest puff</a:t>
            </a:r>
            <a:br>
              <a:rPr lang="en-US" dirty="0" smtClean="0">
                <a:solidFill>
                  <a:schemeClr val="bg2"/>
                </a:solidFill>
              </a:rPr>
            </a:br>
            <a:r>
              <a:rPr lang="en-US" dirty="0" smtClean="0">
                <a:solidFill>
                  <a:schemeClr val="bg2"/>
                </a:solidFill>
              </a:rPr>
              <a:t>Twirls i</a:t>
            </a:r>
            <a:r>
              <a:rPr lang="en-US" dirty="0" smtClean="0">
                <a:solidFill>
                  <a:srgbClr val="FF0000"/>
                </a:solidFill>
              </a:rPr>
              <a:t>n</a:t>
            </a:r>
            <a:r>
              <a:rPr lang="en-US" dirty="0" smtClean="0">
                <a:solidFill>
                  <a:schemeClr val="bg2"/>
                </a:solidFill>
              </a:rPr>
              <a:t>to trunk-paper the while you con it."</a:t>
            </a:r>
            <a:br>
              <a:rPr lang="en-US" dirty="0" smtClean="0">
                <a:solidFill>
                  <a:schemeClr val="bg2"/>
                </a:solidFill>
              </a:rPr>
            </a:br>
            <a:r>
              <a:rPr lang="en-US" dirty="0" smtClean="0">
                <a:solidFill>
                  <a:schemeClr val="bg2"/>
                </a:solidFill>
              </a:rPr>
              <a:t>And, verit</a:t>
            </a:r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>
                <a:solidFill>
                  <a:schemeClr val="bg2"/>
                </a:solidFill>
              </a:rPr>
              <a:t>bly, Sol is right enough.</a:t>
            </a:r>
            <a:br>
              <a:rPr lang="en-US" dirty="0" smtClean="0">
                <a:solidFill>
                  <a:schemeClr val="bg2"/>
                </a:solidFill>
              </a:rPr>
            </a:br>
            <a:r>
              <a:rPr lang="en-US" dirty="0" smtClean="0">
                <a:solidFill>
                  <a:schemeClr val="bg2"/>
                </a:solidFill>
              </a:rPr>
              <a:t>The genera</a:t>
            </a:r>
            <a:r>
              <a:rPr lang="en-US" dirty="0" smtClean="0">
                <a:solidFill>
                  <a:srgbClr val="FF0000"/>
                </a:solidFill>
              </a:rPr>
              <a:t>l</a:t>
            </a:r>
            <a:r>
              <a:rPr lang="en-US" dirty="0" smtClean="0">
                <a:solidFill>
                  <a:schemeClr val="bg2"/>
                </a:solidFill>
              </a:rPr>
              <a:t> </a:t>
            </a:r>
            <a:r>
              <a:rPr lang="en-US" dirty="0" err="1" smtClean="0">
                <a:solidFill>
                  <a:schemeClr val="bg2"/>
                </a:solidFill>
              </a:rPr>
              <a:t>tuckermanities</a:t>
            </a:r>
            <a:r>
              <a:rPr lang="en-US" dirty="0" smtClean="0">
                <a:solidFill>
                  <a:schemeClr val="bg2"/>
                </a:solidFill>
              </a:rPr>
              <a:t> are arrant</a:t>
            </a:r>
            <a:br>
              <a:rPr lang="en-US" dirty="0" smtClean="0">
                <a:solidFill>
                  <a:schemeClr val="bg2"/>
                </a:solidFill>
              </a:rPr>
            </a:br>
            <a:r>
              <a:rPr lang="en-US" dirty="0" smtClean="0">
                <a:solidFill>
                  <a:schemeClr val="bg2"/>
                </a:solidFill>
              </a:rPr>
              <a:t>Bubbles- eph</a:t>
            </a:r>
            <a:r>
              <a:rPr lang="en-US" dirty="0" smtClean="0">
                <a:solidFill>
                  <a:srgbClr val="FF0000"/>
                </a:solidFill>
              </a:rPr>
              <a:t>e</a:t>
            </a:r>
            <a:r>
              <a:rPr lang="en-US" dirty="0" smtClean="0">
                <a:solidFill>
                  <a:schemeClr val="bg2"/>
                </a:solidFill>
              </a:rPr>
              <a:t>meral and so transparent-</a:t>
            </a:r>
            <a:br>
              <a:rPr lang="en-US" dirty="0" smtClean="0">
                <a:solidFill>
                  <a:schemeClr val="bg2"/>
                </a:solidFill>
              </a:rPr>
            </a:br>
            <a:r>
              <a:rPr lang="en-US" dirty="0" smtClean="0">
                <a:solidFill>
                  <a:schemeClr val="bg2"/>
                </a:solidFill>
              </a:rPr>
              <a:t>But this is, no</a:t>
            </a:r>
            <a:r>
              <a:rPr lang="en-US" dirty="0" smtClean="0">
                <a:solidFill>
                  <a:srgbClr val="FF0000"/>
                </a:solidFill>
              </a:rPr>
              <a:t>w</a:t>
            </a:r>
            <a:r>
              <a:rPr lang="en-US" dirty="0" smtClean="0">
                <a:solidFill>
                  <a:schemeClr val="bg2"/>
                </a:solidFill>
              </a:rPr>
              <a:t>- you may depend upon it-</a:t>
            </a:r>
            <a:br>
              <a:rPr lang="en-US" dirty="0" smtClean="0">
                <a:solidFill>
                  <a:schemeClr val="bg2"/>
                </a:solidFill>
              </a:rPr>
            </a:br>
            <a:r>
              <a:rPr lang="en-US" dirty="0" smtClean="0">
                <a:solidFill>
                  <a:schemeClr val="bg2"/>
                </a:solidFill>
              </a:rPr>
              <a:t>Stable, opaque, </a:t>
            </a:r>
            <a:r>
              <a:rPr lang="en-US" dirty="0" smtClean="0">
                <a:solidFill>
                  <a:srgbClr val="FF0000"/>
                </a:solidFill>
              </a:rPr>
              <a:t>i</a:t>
            </a:r>
            <a:r>
              <a:rPr lang="en-US" dirty="0" smtClean="0">
                <a:solidFill>
                  <a:schemeClr val="bg2"/>
                </a:solidFill>
              </a:rPr>
              <a:t>mmortal- all by dint</a:t>
            </a:r>
            <a:br>
              <a:rPr lang="en-US" dirty="0" smtClean="0">
                <a:solidFill>
                  <a:schemeClr val="bg2"/>
                </a:solidFill>
              </a:rPr>
            </a:br>
            <a:r>
              <a:rPr lang="en-US" dirty="0" smtClean="0">
                <a:solidFill>
                  <a:schemeClr val="bg2"/>
                </a:solidFill>
              </a:rPr>
              <a:t>Of the dear name</a:t>
            </a:r>
            <a:r>
              <a:rPr lang="en-US" dirty="0" smtClean="0">
                <a:solidFill>
                  <a:srgbClr val="FF0000"/>
                </a:solidFill>
              </a:rPr>
              <a:t>s</a:t>
            </a:r>
            <a:r>
              <a:rPr lang="en-US" dirty="0" smtClean="0">
                <a:solidFill>
                  <a:schemeClr val="bg2"/>
                </a:solidFill>
              </a:rPr>
              <a:t> that he concealed within 't.</a:t>
            </a:r>
            <a:endParaRPr lang="hu-HU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CÉL: üzenet elrejtése</a:t>
            </a:r>
            <a:b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6" name="Tartalom helye 5" descr="prank-someone-bathroom-with-hidden-message-mirror.1280x60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71670" y="2428868"/>
            <a:ext cx="5229236" cy="296625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Programok rejtéshez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b="1" dirty="0" smtClean="0">
                <a:solidFill>
                  <a:schemeClr val="bg2"/>
                </a:solidFill>
              </a:rPr>
              <a:t>Steganoimage</a:t>
            </a:r>
            <a:r>
              <a:rPr lang="hu-HU" dirty="0" smtClean="0">
                <a:solidFill>
                  <a:schemeClr val="bg2"/>
                </a:solidFill>
              </a:rPr>
              <a:t> </a:t>
            </a:r>
            <a:r>
              <a:rPr lang="hu-HU" sz="2400" dirty="0" smtClean="0">
                <a:solidFill>
                  <a:schemeClr val="bg2"/>
                </a:solidFill>
              </a:rPr>
              <a:t>(http://hvg.hu/tudomany/20110626_steganoimage)</a:t>
            </a:r>
            <a:endParaRPr lang="hu-HU" dirty="0" smtClean="0">
              <a:solidFill>
                <a:schemeClr val="bg2"/>
              </a:solidFill>
            </a:endParaRPr>
          </a:p>
          <a:p>
            <a:r>
              <a:rPr lang="hu-HU" b="1" dirty="0" smtClean="0">
                <a:solidFill>
                  <a:schemeClr val="bg2"/>
                </a:solidFill>
              </a:rPr>
              <a:t>JPG Filebinder </a:t>
            </a:r>
            <a:r>
              <a:rPr lang="hu-HU" sz="2400" dirty="0" smtClean="0">
                <a:solidFill>
                  <a:schemeClr val="bg2"/>
                </a:solidFill>
              </a:rPr>
              <a:t>(http://hvg.hu/tudomany/20100601_fajlok_elrejtese_kepben) </a:t>
            </a:r>
            <a:endParaRPr lang="hu-HU" dirty="0" smtClean="0">
              <a:solidFill>
                <a:schemeClr val="bg2"/>
              </a:solidFill>
            </a:endParaRPr>
          </a:p>
          <a:p>
            <a:r>
              <a:rPr lang="hu-HU" b="1" dirty="0" smtClean="0">
                <a:solidFill>
                  <a:schemeClr val="bg2"/>
                </a:solidFill>
              </a:rPr>
              <a:t>MP3Stego </a:t>
            </a:r>
            <a:r>
              <a:rPr lang="hu-HU" sz="2200" dirty="0" smtClean="0">
                <a:solidFill>
                  <a:schemeClr val="bg2"/>
                </a:solidFill>
              </a:rPr>
              <a:t>(http://www.petitcolas.net/steganography/mp3stego/) </a:t>
            </a:r>
            <a:endParaRPr lang="hu-HU" dirty="0" smtClean="0">
              <a:solidFill>
                <a:schemeClr val="bg2"/>
              </a:solidFill>
            </a:endParaRPr>
          </a:p>
          <a:p>
            <a:r>
              <a:rPr lang="hu-HU" b="1" dirty="0" smtClean="0">
                <a:solidFill>
                  <a:schemeClr val="bg2"/>
                </a:solidFill>
              </a:rPr>
              <a:t>DeepSound</a:t>
            </a:r>
          </a:p>
          <a:p>
            <a:r>
              <a:rPr lang="hu-HU" b="1" dirty="0" err="1" smtClean="0">
                <a:solidFill>
                  <a:schemeClr val="bg2"/>
                </a:solidFill>
              </a:rPr>
              <a:t>OpenPuff</a:t>
            </a:r>
            <a:endParaRPr lang="hu-HU" b="1" dirty="0" smtClean="0">
              <a:solidFill>
                <a:schemeClr val="bg2"/>
              </a:solidFill>
            </a:endParaRPr>
          </a:p>
          <a:p>
            <a:r>
              <a:rPr lang="hu-HU" b="1" dirty="0" err="1" smtClean="0">
                <a:solidFill>
                  <a:schemeClr val="bg2"/>
                </a:solidFill>
              </a:rPr>
              <a:t>Crypture</a:t>
            </a:r>
            <a:endParaRPr lang="hu-HU" b="1" dirty="0" smtClean="0">
              <a:solidFill>
                <a:schemeClr val="bg2"/>
              </a:solidFill>
            </a:endParaRPr>
          </a:p>
          <a:p>
            <a:r>
              <a:rPr lang="hu-HU" b="1" dirty="0" err="1" smtClean="0">
                <a:solidFill>
                  <a:schemeClr val="bg2"/>
                </a:solidFill>
              </a:rPr>
              <a:t>Quickstego</a:t>
            </a:r>
            <a:endParaRPr lang="hu-HU" b="1" dirty="0" smtClean="0">
              <a:solidFill>
                <a:schemeClr val="bg2"/>
              </a:solidFill>
            </a:endParaRPr>
          </a:p>
          <a:p>
            <a:endParaRPr lang="hu-HU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>
                <a:solidFill>
                  <a:schemeClr val="bg2"/>
                </a:solidFill>
              </a:rPr>
              <a:t>Gárdonyi Géza (1863-1922)</a:t>
            </a:r>
            <a:endParaRPr lang="hu-HU" dirty="0"/>
          </a:p>
        </p:txBody>
      </p:sp>
      <p:pic>
        <p:nvPicPr>
          <p:cNvPr id="4" name="Kép 3" descr="gardonyi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7422" y="1785926"/>
            <a:ext cx="5238750" cy="39909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>
                <a:solidFill>
                  <a:schemeClr val="bg2"/>
                </a:solidFill>
              </a:rPr>
              <a:t>Gárdonyi Géza (1863-1922)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57224" y="1357298"/>
            <a:ext cx="7829576" cy="4998262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hu-HU" dirty="0" smtClean="0">
                <a:solidFill>
                  <a:schemeClr val="bg2"/>
                </a:solidFill>
              </a:rPr>
              <a:t>Sokáig azt hitték, megbolondult, mert </a:t>
            </a:r>
            <a:r>
              <a:rPr lang="hu-HU" b="1" dirty="0" smtClean="0">
                <a:solidFill>
                  <a:schemeClr val="bg2"/>
                </a:solidFill>
              </a:rPr>
              <a:t>kalligrafikus rajzolatú jegyekkel írt naplójegyzetei</a:t>
            </a:r>
            <a:r>
              <a:rPr lang="hu-HU" dirty="0" smtClean="0">
                <a:solidFill>
                  <a:schemeClr val="bg2"/>
                </a:solidFill>
              </a:rPr>
              <a:t> úgy tűnt, nem hordoznak jelentést.</a:t>
            </a:r>
          </a:p>
          <a:p>
            <a:pPr algn="just"/>
            <a:r>
              <a:rPr lang="hu-HU" dirty="0" smtClean="0">
                <a:solidFill>
                  <a:schemeClr val="bg2"/>
                </a:solidFill>
              </a:rPr>
              <a:t>Ismeretlen, távoli vagy megfejthetetlen nyelven, esetleg tibetiül és/vagy rovásírással írta őket, tartalmukhoz nem férhetünk hozzá.</a:t>
            </a:r>
          </a:p>
          <a:p>
            <a:pPr algn="just"/>
            <a:r>
              <a:rPr lang="hu-HU" dirty="0" smtClean="0">
                <a:solidFill>
                  <a:schemeClr val="bg2"/>
                </a:solidFill>
              </a:rPr>
              <a:t>Pedig a Gárdonyi-hagyaték különös karakterekkel írt jegyzeteinek mennyisége nem elhanyagolható, </a:t>
            </a:r>
            <a:r>
              <a:rPr lang="hu-HU" b="1" dirty="0" smtClean="0">
                <a:solidFill>
                  <a:schemeClr val="bg2"/>
                </a:solidFill>
              </a:rPr>
              <a:t>nagyjából ezer oldalnyi szövegről</a:t>
            </a:r>
            <a:r>
              <a:rPr lang="hu-HU" dirty="0" smtClean="0">
                <a:solidFill>
                  <a:schemeClr val="bg2"/>
                </a:solidFill>
              </a:rPr>
              <a:t> van szó.</a:t>
            </a:r>
          </a:p>
          <a:p>
            <a:pPr algn="just"/>
            <a:r>
              <a:rPr lang="hu-HU" dirty="0" smtClean="0">
                <a:solidFill>
                  <a:schemeClr val="bg2"/>
                </a:solidFill>
              </a:rPr>
              <a:t>Jelentős meglepetést okozott, amikor mintegy ötven év hallgatás után a naplójegyzetek megszólaltak, és a furcsa írásrendszerről kiderült, hogy valójában </a:t>
            </a:r>
            <a:r>
              <a:rPr lang="hu-HU" b="1" dirty="0" smtClean="0">
                <a:solidFill>
                  <a:schemeClr val="bg2"/>
                </a:solidFill>
              </a:rPr>
              <a:t>titkosírás.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sz="2800" dirty="0" smtClean="0"/>
              <a:t>Gárdonyi titkosírással írt szövegének részlete</a:t>
            </a:r>
            <a:endParaRPr lang="hu-HU" sz="2800" dirty="0"/>
          </a:p>
        </p:txBody>
      </p:sp>
      <p:pic>
        <p:nvPicPr>
          <p:cNvPr id="4" name="Kép 3" descr="gárdonyi_titko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4604" y="2534263"/>
            <a:ext cx="6694791" cy="17894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Kriptográfia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bg2"/>
                </a:solidFill>
              </a:rPr>
              <a:t>az üzenet illetve a titkosított tartalom létét </a:t>
            </a:r>
            <a:r>
              <a:rPr lang="hu-HU" b="1" dirty="0" smtClean="0">
                <a:solidFill>
                  <a:schemeClr val="bg2"/>
                </a:solidFill>
              </a:rPr>
              <a:t>nem álcázzák</a:t>
            </a:r>
            <a:r>
              <a:rPr lang="hu-HU" dirty="0" smtClean="0">
                <a:solidFill>
                  <a:schemeClr val="bg2"/>
                </a:solidFill>
              </a:rPr>
              <a:t>, de a tartalmát csak megfelelő </a:t>
            </a:r>
            <a:r>
              <a:rPr lang="hu-HU" b="1" dirty="0" smtClean="0">
                <a:solidFill>
                  <a:srgbClr val="FF0000"/>
                </a:solidFill>
              </a:rPr>
              <a:t>rejtjel</a:t>
            </a:r>
            <a:r>
              <a:rPr lang="hu-HU" dirty="0" smtClean="0">
                <a:solidFill>
                  <a:schemeClr val="bg2"/>
                </a:solidFill>
              </a:rPr>
              <a:t> (kulcs) segítségével olvashatja a fogadó</a:t>
            </a:r>
            <a:endParaRPr lang="hu-HU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bg2"/>
                </a:solidFill>
              </a:rPr>
              <a:t>Szimmetrikus titkosítás</a:t>
            </a:r>
            <a:endParaRPr lang="hu-HU" dirty="0">
              <a:solidFill>
                <a:schemeClr val="bg2"/>
              </a:solidFill>
            </a:endParaRPr>
          </a:p>
        </p:txBody>
      </p:sp>
      <p:grpSp>
        <p:nvGrpSpPr>
          <p:cNvPr id="3" name="Csoportba foglalás 20"/>
          <p:cNvGrpSpPr/>
          <p:nvPr/>
        </p:nvGrpSpPr>
        <p:grpSpPr>
          <a:xfrm>
            <a:off x="1120801" y="2092338"/>
            <a:ext cx="8023199" cy="3265488"/>
            <a:chOff x="900113" y="1844675"/>
            <a:chExt cx="8023199" cy="3265488"/>
          </a:xfrm>
        </p:grpSpPr>
        <p:sp>
          <p:nvSpPr>
            <p:cNvPr id="24" name="Text Box 5"/>
            <p:cNvSpPr txBox="1">
              <a:spLocks noChangeArrowheads="1"/>
            </p:cNvSpPr>
            <p:nvPr/>
          </p:nvSpPr>
          <p:spPr bwMode="auto">
            <a:xfrm>
              <a:off x="4067175" y="3213100"/>
              <a:ext cx="1225550" cy="830997"/>
            </a:xfrm>
            <a:prstGeom prst="rect">
              <a:avLst/>
            </a:prstGeom>
            <a:solidFill>
              <a:srgbClr val="EF2C27"/>
            </a:solidFill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u-HU" sz="2400" dirty="0">
                  <a:solidFill>
                    <a:schemeClr val="bg2"/>
                  </a:solidFill>
                </a:rPr>
                <a:t>Titkos üzenet</a:t>
              </a:r>
            </a:p>
          </p:txBody>
        </p:sp>
        <p:pic>
          <p:nvPicPr>
            <p:cNvPr id="23" name="Picture 4" descr="Mézga Kriszta"/>
            <p:cNvPicPr>
              <a:picLocks noGrp="1" noChangeAspect="1" noChangeArrowheads="1"/>
            </p:cNvPicPr>
            <p:nvPr>
              <p:ph idx="1"/>
            </p:nvPr>
          </p:nvPicPr>
          <p:blipFill>
            <a:blip r:embed="rId2" cstate="print"/>
            <a:srcRect/>
            <a:stretch>
              <a:fillRect/>
            </a:stretch>
          </p:blipFill>
          <p:spPr>
            <a:xfrm>
              <a:off x="900113" y="2924175"/>
              <a:ext cx="1333500" cy="1247775"/>
            </a:xfrm>
            <a:noFill/>
          </p:spPr>
        </p:pic>
        <p:pic>
          <p:nvPicPr>
            <p:cNvPr id="22" name="Picture 3" descr="Mézga Aladár"/>
            <p:cNvPicPr>
              <a:picLocks noGrp="1" noChangeAspect="1" noChangeArrowheads="1"/>
            </p:cNvPicPr>
            <p:nvPr>
              <p:ph sz="half" idx="4294967295"/>
            </p:nvPr>
          </p:nvPicPr>
          <p:blipFill>
            <a:blip r:embed="rId3" cstate="print"/>
            <a:srcRect/>
            <a:stretch>
              <a:fillRect/>
            </a:stretch>
          </p:blipFill>
          <p:spPr>
            <a:xfrm>
              <a:off x="7589812" y="3068625"/>
              <a:ext cx="1333500" cy="1076325"/>
            </a:xfrm>
            <a:noFill/>
          </p:spPr>
        </p:pic>
        <p:sp>
          <p:nvSpPr>
            <p:cNvPr id="25" name="Line 6"/>
            <p:cNvSpPr>
              <a:spLocks noChangeShapeType="1"/>
            </p:cNvSpPr>
            <p:nvPr/>
          </p:nvSpPr>
          <p:spPr bwMode="auto">
            <a:xfrm>
              <a:off x="2484438" y="3573463"/>
              <a:ext cx="1511300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n>
                  <a:solidFill>
                    <a:schemeClr val="bg2"/>
                  </a:solidFill>
                </a:ln>
                <a:solidFill>
                  <a:schemeClr val="bg2"/>
                </a:solidFill>
              </a:endParaRPr>
            </a:p>
          </p:txBody>
        </p:sp>
        <p:sp>
          <p:nvSpPr>
            <p:cNvPr id="26" name="Line 7"/>
            <p:cNvSpPr>
              <a:spLocks noChangeShapeType="1"/>
            </p:cNvSpPr>
            <p:nvPr/>
          </p:nvSpPr>
          <p:spPr bwMode="auto">
            <a:xfrm>
              <a:off x="5292725" y="3573463"/>
              <a:ext cx="1295400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n>
                  <a:solidFill>
                    <a:schemeClr val="bg2"/>
                  </a:solidFill>
                </a:ln>
                <a:solidFill>
                  <a:schemeClr val="bg2"/>
                </a:solidFill>
              </a:endParaRPr>
            </a:p>
          </p:txBody>
        </p:sp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2771775" y="2060575"/>
              <a:ext cx="720725" cy="7207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chemeClr val="bg2"/>
                </a:solidFill>
              </a:endParaRPr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4859338" y="1989138"/>
              <a:ext cx="1368425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hu-HU" sz="2400">
                <a:solidFill>
                  <a:schemeClr val="bg2"/>
                </a:solidFill>
              </a:endParaRPr>
            </a:p>
          </p:txBody>
        </p:sp>
        <p:sp>
          <p:nvSpPr>
            <p:cNvPr id="29" name="Text Box 10"/>
            <p:cNvSpPr txBox="1">
              <a:spLocks noChangeArrowheads="1"/>
            </p:cNvSpPr>
            <p:nvPr/>
          </p:nvSpPr>
          <p:spPr bwMode="auto">
            <a:xfrm>
              <a:off x="2339975" y="1844675"/>
              <a:ext cx="17272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u-HU" b="1">
                  <a:solidFill>
                    <a:schemeClr val="bg2"/>
                  </a:solidFill>
                </a:rPr>
                <a:t>Titkos</a:t>
              </a:r>
              <a:r>
                <a:rPr lang="hu-HU" sz="2400" b="1">
                  <a:solidFill>
                    <a:schemeClr val="bg2"/>
                  </a:solidFill>
                </a:rPr>
                <a:t> </a:t>
              </a:r>
              <a:r>
                <a:rPr lang="hu-HU" b="1">
                  <a:solidFill>
                    <a:schemeClr val="bg2"/>
                  </a:solidFill>
                </a:rPr>
                <a:t>kulcs</a:t>
              </a:r>
            </a:p>
          </p:txBody>
        </p:sp>
        <p:sp>
          <p:nvSpPr>
            <p:cNvPr id="30" name="Oval 11"/>
            <p:cNvSpPr>
              <a:spLocks noChangeArrowheads="1"/>
            </p:cNvSpPr>
            <p:nvPr/>
          </p:nvSpPr>
          <p:spPr bwMode="auto">
            <a:xfrm>
              <a:off x="5508625" y="2060575"/>
              <a:ext cx="720725" cy="7207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chemeClr val="bg2"/>
                </a:solidFill>
              </a:endParaRPr>
            </a:p>
          </p:txBody>
        </p:sp>
        <p:sp>
          <p:nvSpPr>
            <p:cNvPr id="31" name="Text Box 12"/>
            <p:cNvSpPr txBox="1">
              <a:spLocks noChangeArrowheads="1"/>
            </p:cNvSpPr>
            <p:nvPr/>
          </p:nvSpPr>
          <p:spPr bwMode="auto">
            <a:xfrm>
              <a:off x="5076825" y="1844675"/>
              <a:ext cx="1654175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u-HU" b="1" dirty="0">
                  <a:solidFill>
                    <a:schemeClr val="bg2"/>
                  </a:solidFill>
                </a:rPr>
                <a:t>Titkos</a:t>
              </a:r>
              <a:r>
                <a:rPr lang="hu-HU" sz="2400" b="1" dirty="0">
                  <a:solidFill>
                    <a:schemeClr val="bg2"/>
                  </a:solidFill>
                </a:rPr>
                <a:t> </a:t>
              </a:r>
              <a:r>
                <a:rPr lang="hu-HU" b="1" dirty="0">
                  <a:solidFill>
                    <a:schemeClr val="bg2"/>
                  </a:solidFill>
                </a:rPr>
                <a:t>kulcs</a:t>
              </a:r>
            </a:p>
          </p:txBody>
        </p:sp>
        <p:sp>
          <p:nvSpPr>
            <p:cNvPr id="32" name="Line 13"/>
            <p:cNvSpPr>
              <a:spLocks noChangeShapeType="1"/>
            </p:cNvSpPr>
            <p:nvPr/>
          </p:nvSpPr>
          <p:spPr bwMode="auto">
            <a:xfrm>
              <a:off x="3132138" y="2781300"/>
              <a:ext cx="0" cy="792163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n>
                  <a:solidFill>
                    <a:schemeClr val="bg2"/>
                  </a:solidFill>
                </a:ln>
                <a:solidFill>
                  <a:schemeClr val="bg2"/>
                </a:solidFill>
              </a:endParaRPr>
            </a:p>
          </p:txBody>
        </p:sp>
        <p:sp>
          <p:nvSpPr>
            <p:cNvPr id="33" name="Line 14"/>
            <p:cNvSpPr>
              <a:spLocks noChangeShapeType="1"/>
            </p:cNvSpPr>
            <p:nvPr/>
          </p:nvSpPr>
          <p:spPr bwMode="auto">
            <a:xfrm>
              <a:off x="5867400" y="2781300"/>
              <a:ext cx="0" cy="792163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n>
                  <a:solidFill>
                    <a:schemeClr val="bg2"/>
                  </a:solidFill>
                </a:ln>
                <a:solidFill>
                  <a:schemeClr val="bg2"/>
                </a:solidFill>
              </a:endParaRPr>
            </a:p>
          </p:txBody>
        </p:sp>
        <p:sp>
          <p:nvSpPr>
            <p:cNvPr id="34" name="Text Box 15"/>
            <p:cNvSpPr txBox="1">
              <a:spLocks noChangeArrowheads="1"/>
            </p:cNvSpPr>
            <p:nvPr/>
          </p:nvSpPr>
          <p:spPr bwMode="auto">
            <a:xfrm>
              <a:off x="971550" y="4365625"/>
              <a:ext cx="1152525" cy="457200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u-HU" sz="2400">
                  <a:solidFill>
                    <a:schemeClr val="bg2"/>
                  </a:solidFill>
                </a:rPr>
                <a:t>üzenet</a:t>
              </a:r>
            </a:p>
          </p:txBody>
        </p:sp>
        <p:sp>
          <p:nvSpPr>
            <p:cNvPr id="35" name="Text Box 16"/>
            <p:cNvSpPr txBox="1">
              <a:spLocks noChangeArrowheads="1"/>
            </p:cNvSpPr>
            <p:nvPr/>
          </p:nvSpPr>
          <p:spPr bwMode="auto">
            <a:xfrm>
              <a:off x="6804025" y="4652963"/>
              <a:ext cx="8636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hu-HU" sz="2400">
                <a:solidFill>
                  <a:schemeClr val="bg2"/>
                </a:solidFill>
              </a:endParaRPr>
            </a:p>
          </p:txBody>
        </p:sp>
        <p:sp>
          <p:nvSpPr>
            <p:cNvPr id="36" name="Text Box 17"/>
            <p:cNvSpPr txBox="1">
              <a:spLocks noChangeArrowheads="1"/>
            </p:cNvSpPr>
            <p:nvPr/>
          </p:nvSpPr>
          <p:spPr bwMode="auto">
            <a:xfrm>
              <a:off x="6877050" y="4221163"/>
              <a:ext cx="1152525" cy="457200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u-HU" sz="2400">
                  <a:solidFill>
                    <a:schemeClr val="bg2"/>
                  </a:solidFill>
                </a:rPr>
                <a:t>üzenet</a:t>
              </a:r>
            </a:p>
          </p:txBody>
        </p:sp>
      </p:grpSp>
      <p:pic>
        <p:nvPicPr>
          <p:cNvPr id="37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87086" y="3245514"/>
            <a:ext cx="13335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Aszimmetrikus titkosítás</a:t>
            </a:r>
            <a:endParaRPr lang="hu-HU" dirty="0"/>
          </a:p>
        </p:txBody>
      </p:sp>
      <p:grpSp>
        <p:nvGrpSpPr>
          <p:cNvPr id="3" name="Csoportba foglalás 3"/>
          <p:cNvGrpSpPr/>
          <p:nvPr/>
        </p:nvGrpSpPr>
        <p:grpSpPr>
          <a:xfrm>
            <a:off x="1120801" y="2500306"/>
            <a:ext cx="8023199" cy="3265488"/>
            <a:chOff x="900113" y="1844675"/>
            <a:chExt cx="8023199" cy="3265488"/>
          </a:xfrm>
        </p:grpSpPr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4067175" y="3213100"/>
              <a:ext cx="1225550" cy="830997"/>
            </a:xfrm>
            <a:prstGeom prst="rect">
              <a:avLst/>
            </a:prstGeom>
            <a:solidFill>
              <a:srgbClr val="EF2C27"/>
            </a:solidFill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u-HU" sz="2400">
                  <a:solidFill>
                    <a:schemeClr val="bg2"/>
                  </a:solidFill>
                </a:rPr>
                <a:t>Titkos üzenet</a:t>
              </a:r>
            </a:p>
          </p:txBody>
        </p:sp>
        <p:pic>
          <p:nvPicPr>
            <p:cNvPr id="6" name="Picture 4" descr="Mézga Kriszta"/>
            <p:cNvPicPr>
              <a:picLocks noGrp="1" noChangeAspect="1" noChangeArrowheads="1"/>
            </p:cNvPicPr>
            <p:nvPr>
              <p:ph idx="1"/>
            </p:nvPr>
          </p:nvPicPr>
          <p:blipFill>
            <a:blip r:embed="rId2" cstate="print"/>
            <a:srcRect/>
            <a:stretch>
              <a:fillRect/>
            </a:stretch>
          </p:blipFill>
          <p:spPr>
            <a:xfrm>
              <a:off x="900113" y="2924175"/>
              <a:ext cx="1333500" cy="1247775"/>
            </a:xfrm>
            <a:noFill/>
          </p:spPr>
        </p:pic>
        <p:pic>
          <p:nvPicPr>
            <p:cNvPr id="5" name="Picture 3" descr="Mézga Aladár"/>
            <p:cNvPicPr>
              <a:picLocks noGrp="1" noChangeAspect="1" noChangeArrowheads="1"/>
            </p:cNvPicPr>
            <p:nvPr>
              <p:ph sz="half" idx="4294967295"/>
            </p:nvPr>
          </p:nvPicPr>
          <p:blipFill>
            <a:blip r:embed="rId3" cstate="print"/>
            <a:srcRect/>
            <a:stretch>
              <a:fillRect/>
            </a:stretch>
          </p:blipFill>
          <p:spPr>
            <a:xfrm>
              <a:off x="7589812" y="3068644"/>
              <a:ext cx="1333500" cy="1076325"/>
            </a:xfrm>
            <a:noFill/>
          </p:spPr>
        </p:pic>
        <p:sp>
          <p:nvSpPr>
            <p:cNvPr id="8" name="Line 6"/>
            <p:cNvSpPr>
              <a:spLocks noChangeShapeType="1"/>
            </p:cNvSpPr>
            <p:nvPr/>
          </p:nvSpPr>
          <p:spPr bwMode="auto">
            <a:xfrm>
              <a:off x="2484438" y="3573463"/>
              <a:ext cx="1511300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solidFill>
                  <a:schemeClr val="bg2"/>
                </a:solidFill>
              </a:endParaRPr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5292725" y="3573463"/>
              <a:ext cx="1295400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solidFill>
                  <a:schemeClr val="bg2"/>
                </a:solidFill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auto">
            <a:xfrm>
              <a:off x="2771775" y="2060575"/>
              <a:ext cx="720725" cy="720725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chemeClr val="bg2"/>
                </a:solidFill>
              </a:endParaRPr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4859338" y="1989138"/>
              <a:ext cx="1368425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hu-HU" sz="2400">
                <a:solidFill>
                  <a:schemeClr val="bg2"/>
                </a:solidFill>
              </a:endParaRPr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2124075" y="1844675"/>
              <a:ext cx="2087563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u-HU" b="1" dirty="0">
                  <a:solidFill>
                    <a:schemeClr val="bg2"/>
                  </a:solidFill>
                </a:rPr>
                <a:t>Nyilvános</a:t>
              </a:r>
              <a:r>
                <a:rPr lang="hu-HU" sz="2400" b="1" dirty="0">
                  <a:solidFill>
                    <a:schemeClr val="bg2"/>
                  </a:solidFill>
                </a:rPr>
                <a:t> </a:t>
              </a:r>
              <a:r>
                <a:rPr lang="hu-HU" b="1" dirty="0">
                  <a:solidFill>
                    <a:schemeClr val="bg2"/>
                  </a:solidFill>
                </a:rPr>
                <a:t>kulcs</a:t>
              </a:r>
            </a:p>
          </p:txBody>
        </p:sp>
        <p:sp>
          <p:nvSpPr>
            <p:cNvPr id="13" name="Oval 11"/>
            <p:cNvSpPr>
              <a:spLocks noChangeArrowheads="1"/>
            </p:cNvSpPr>
            <p:nvPr/>
          </p:nvSpPr>
          <p:spPr bwMode="auto">
            <a:xfrm>
              <a:off x="5508625" y="2060575"/>
              <a:ext cx="720725" cy="720725"/>
            </a:xfrm>
            <a:prstGeom prst="ellipse">
              <a:avLst/>
            </a:prstGeom>
            <a:solidFill>
              <a:srgbClr val="EF2C27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chemeClr val="bg2"/>
                </a:solidFill>
              </a:endParaRPr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5076825" y="1844675"/>
              <a:ext cx="1654175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u-HU" b="1">
                  <a:solidFill>
                    <a:schemeClr val="bg2"/>
                  </a:solidFill>
                </a:rPr>
                <a:t>Titkos</a:t>
              </a:r>
              <a:r>
                <a:rPr lang="hu-HU" sz="2400" b="1">
                  <a:solidFill>
                    <a:schemeClr val="bg2"/>
                  </a:solidFill>
                </a:rPr>
                <a:t> </a:t>
              </a:r>
              <a:r>
                <a:rPr lang="hu-HU" b="1">
                  <a:solidFill>
                    <a:schemeClr val="bg2"/>
                  </a:solidFill>
                </a:rPr>
                <a:t>kulcs</a:t>
              </a:r>
            </a:p>
          </p:txBody>
        </p:sp>
        <p:sp>
          <p:nvSpPr>
            <p:cNvPr id="15" name="Line 13"/>
            <p:cNvSpPr>
              <a:spLocks noChangeShapeType="1"/>
            </p:cNvSpPr>
            <p:nvPr/>
          </p:nvSpPr>
          <p:spPr bwMode="auto">
            <a:xfrm>
              <a:off x="3132138" y="2781300"/>
              <a:ext cx="0" cy="792163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solidFill>
                  <a:schemeClr val="bg2"/>
                </a:solidFill>
              </a:endParaRPr>
            </a:p>
          </p:txBody>
        </p:sp>
        <p:sp>
          <p:nvSpPr>
            <p:cNvPr id="16" name="Line 14"/>
            <p:cNvSpPr>
              <a:spLocks noChangeShapeType="1"/>
            </p:cNvSpPr>
            <p:nvPr/>
          </p:nvSpPr>
          <p:spPr bwMode="auto">
            <a:xfrm>
              <a:off x="5867400" y="2781300"/>
              <a:ext cx="0" cy="792163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solidFill>
                  <a:schemeClr val="bg2"/>
                </a:solidFill>
              </a:endParaRPr>
            </a:p>
          </p:txBody>
        </p:sp>
        <p:sp>
          <p:nvSpPr>
            <p:cNvPr id="17" name="Text Box 15"/>
            <p:cNvSpPr txBox="1">
              <a:spLocks noChangeArrowheads="1"/>
            </p:cNvSpPr>
            <p:nvPr/>
          </p:nvSpPr>
          <p:spPr bwMode="auto">
            <a:xfrm>
              <a:off x="971550" y="4365625"/>
              <a:ext cx="1152525" cy="457200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u-HU" sz="2400">
                  <a:solidFill>
                    <a:schemeClr val="bg2"/>
                  </a:solidFill>
                </a:rPr>
                <a:t>üzenet</a:t>
              </a:r>
            </a:p>
          </p:txBody>
        </p:sp>
        <p:sp>
          <p:nvSpPr>
            <p:cNvPr id="18" name="Text Box 16"/>
            <p:cNvSpPr txBox="1">
              <a:spLocks noChangeArrowheads="1"/>
            </p:cNvSpPr>
            <p:nvPr/>
          </p:nvSpPr>
          <p:spPr bwMode="auto">
            <a:xfrm>
              <a:off x="6804025" y="4652963"/>
              <a:ext cx="8636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hu-HU" sz="2400">
                <a:solidFill>
                  <a:schemeClr val="bg2"/>
                </a:solidFill>
              </a:endParaRPr>
            </a:p>
          </p:txBody>
        </p:sp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6877050" y="4221163"/>
              <a:ext cx="1152525" cy="457200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u-HU" sz="2400">
                  <a:solidFill>
                    <a:schemeClr val="bg2"/>
                  </a:solidFill>
                </a:rPr>
                <a:t>üzenet</a:t>
              </a:r>
            </a:p>
          </p:txBody>
        </p:sp>
      </p:grp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53276" y="3643314"/>
            <a:ext cx="13335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Fájl titkosítása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bg2"/>
                </a:solidFill>
              </a:rPr>
              <a:t>http://pcworld.hu/tippek/hogyan-titkositsd-a-dropboxra-feltoltendo-fajljaidat.html</a:t>
            </a:r>
          </a:p>
          <a:p>
            <a:r>
              <a:rPr lang="hu-HU" dirty="0" smtClean="0">
                <a:solidFill>
                  <a:schemeClr val="bg2"/>
                </a:solidFill>
                <a:hlinkClick r:id="rId2"/>
              </a:rPr>
              <a:t>http://hvg.hu/tudomany/20101005_titkositas</a:t>
            </a:r>
            <a:endParaRPr lang="hu-HU" dirty="0" smtClean="0">
              <a:solidFill>
                <a:schemeClr val="bg2"/>
              </a:solidFill>
            </a:endParaRPr>
          </a:p>
          <a:p>
            <a:r>
              <a:rPr lang="hu-HU" dirty="0" err="1" smtClean="0">
                <a:solidFill>
                  <a:schemeClr val="bg2"/>
                </a:solidFill>
              </a:rPr>
              <a:t>AxCrypt</a:t>
            </a:r>
            <a:endParaRPr lang="hu-HU" dirty="0" smtClean="0">
              <a:solidFill>
                <a:schemeClr val="bg2"/>
              </a:solidFill>
            </a:endParaRPr>
          </a:p>
          <a:p>
            <a:endParaRPr lang="hu-HU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Titkos email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 smtClean="0">
                <a:solidFill>
                  <a:schemeClr val="bg2"/>
                </a:solidFill>
              </a:rPr>
              <a:t>enigmail</a:t>
            </a:r>
            <a:endParaRPr lang="hu-HU" dirty="0" smtClean="0">
              <a:solidFill>
                <a:schemeClr val="bg2"/>
              </a:solidFill>
            </a:endParaRPr>
          </a:p>
          <a:p>
            <a:r>
              <a:rPr lang="hu-HU" dirty="0" err="1" smtClean="0">
                <a:solidFill>
                  <a:schemeClr val="bg2"/>
                </a:solidFill>
              </a:rPr>
              <a:t>thunderbird</a:t>
            </a:r>
            <a:endParaRPr lang="hu-HU" dirty="0" smtClean="0">
              <a:solidFill>
                <a:schemeClr val="bg2"/>
              </a:solidFill>
            </a:endParaRPr>
          </a:p>
          <a:p>
            <a:r>
              <a:rPr lang="hu-HU" dirty="0" err="1" smtClean="0">
                <a:solidFill>
                  <a:schemeClr val="bg2"/>
                </a:solidFill>
              </a:rPr>
              <a:t>protonmail</a:t>
            </a:r>
            <a:endParaRPr lang="hu-HU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57224" y="2928934"/>
            <a:ext cx="7772400" cy="914400"/>
          </a:xfrm>
        </p:spPr>
        <p:txBody>
          <a:bodyPr/>
          <a:lstStyle/>
          <a:p>
            <a:pPr algn="ctr"/>
            <a:r>
              <a:rPr lang="hu-HU" dirty="0" smtClean="0"/>
              <a:t>Köszönöm a figyelmet!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CÉL: üzenet elrejtése</a:t>
            </a:r>
            <a:b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7" name="Kép 6" descr="secret-mess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1670" y="1571612"/>
            <a:ext cx="5334000" cy="36766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Szteganográfia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bg1"/>
                </a:solidFill>
              </a:rPr>
              <a:t>ez itt most egy elrejtett szöveg</a:t>
            </a:r>
          </a:p>
          <a:p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vagyis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szteganográfiát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 alkalmaztunk</a:t>
            </a:r>
          </a:p>
          <a:p>
            <a:r>
              <a:rPr lang="hu-HU" sz="4400" b="1" dirty="0" smtClean="0">
                <a:solidFill>
                  <a:schemeClr val="accent1">
                    <a:lumMod val="75000"/>
                  </a:schemeClr>
                </a:solidFill>
              </a:rPr>
              <a:t>ha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 megtalálod, elolvashatod</a:t>
            </a:r>
          </a:p>
          <a:p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az üzenet létezéséről csak a címzett tudjon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Szteganográfia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14400" y="1357298"/>
            <a:ext cx="7772400" cy="4998262"/>
          </a:xfrm>
        </p:spPr>
        <p:txBody>
          <a:bodyPr>
            <a:normAutofit/>
          </a:bodyPr>
          <a:lstStyle/>
          <a:p>
            <a:pPr marL="36000" indent="0" algn="just">
              <a:buNone/>
            </a:pPr>
            <a:r>
              <a:rPr lang="hu-HU" dirty="0" smtClean="0">
                <a:solidFill>
                  <a:schemeClr val="bg2"/>
                </a:solidFill>
              </a:rPr>
              <a:t>A módszert már az ókorban is ismerték, </a:t>
            </a:r>
            <a:r>
              <a:rPr lang="hu-HU" b="1" dirty="0" smtClean="0">
                <a:solidFill>
                  <a:schemeClr val="bg2"/>
                </a:solidFill>
              </a:rPr>
              <a:t>Hérodotosz</a:t>
            </a:r>
            <a:r>
              <a:rPr lang="hu-HU" dirty="0" smtClean="0">
                <a:solidFill>
                  <a:schemeClr val="bg2"/>
                </a:solidFill>
              </a:rPr>
              <a:t> leírásaiban (Kr. e. 440) két példát is találunk.</a:t>
            </a:r>
          </a:p>
          <a:p>
            <a:pPr algn="just"/>
            <a:r>
              <a:rPr lang="hu-HU" dirty="0" smtClean="0">
                <a:solidFill>
                  <a:schemeClr val="bg2"/>
                </a:solidFill>
              </a:rPr>
              <a:t>Az egyikben </a:t>
            </a:r>
            <a:r>
              <a:rPr lang="hu-HU" b="1" dirty="0" err="1" smtClean="0">
                <a:solidFill>
                  <a:schemeClr val="bg2"/>
                </a:solidFill>
              </a:rPr>
              <a:t>Demeratus</a:t>
            </a:r>
            <a:r>
              <a:rPr lang="hu-HU" dirty="0" smtClean="0">
                <a:solidFill>
                  <a:schemeClr val="bg2"/>
                </a:solidFill>
              </a:rPr>
              <a:t> figyelmeztetni akarta Spártát Xerxész szándékairól, ezért egy </a:t>
            </a:r>
            <a:r>
              <a:rPr lang="hu-HU" b="1" dirty="0" smtClean="0">
                <a:solidFill>
                  <a:schemeClr val="bg2"/>
                </a:solidFill>
              </a:rPr>
              <a:t>viasszal bevont tábláról </a:t>
            </a:r>
            <a:r>
              <a:rPr lang="hu-HU" dirty="0" smtClean="0">
                <a:solidFill>
                  <a:schemeClr val="bg2"/>
                </a:solidFill>
              </a:rPr>
              <a:t>lekaparta a viaszt, a fára ráírta az üzenetet, majd úgy vonta be megint viasszal, hogy az üzenet ne legyen észrevehető. Végül sikeresen eljutott az üzenet Spártába.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Szteganográfia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14400" y="1357298"/>
            <a:ext cx="7772400" cy="4998262"/>
          </a:xfrm>
        </p:spPr>
        <p:txBody>
          <a:bodyPr>
            <a:normAutofit/>
          </a:bodyPr>
          <a:lstStyle/>
          <a:p>
            <a:pPr algn="just"/>
            <a:r>
              <a:rPr lang="hu-HU" dirty="0" smtClean="0">
                <a:solidFill>
                  <a:schemeClr val="bg2"/>
                </a:solidFill>
              </a:rPr>
              <a:t>A másik történet szerint </a:t>
            </a:r>
            <a:r>
              <a:rPr lang="hu-HU" b="1" dirty="0" err="1" smtClean="0">
                <a:solidFill>
                  <a:schemeClr val="bg2"/>
                </a:solidFill>
              </a:rPr>
              <a:t>Hisztiaiosz</a:t>
            </a:r>
            <a:r>
              <a:rPr lang="hu-HU" dirty="0" smtClean="0">
                <a:solidFill>
                  <a:schemeClr val="bg2"/>
                </a:solidFill>
              </a:rPr>
              <a:t> felkelést hirdetett a perzsák ellen, ezért az egyik megbízható rabszolgájának </a:t>
            </a:r>
            <a:r>
              <a:rPr lang="hu-HU" b="1" dirty="0" smtClean="0">
                <a:solidFill>
                  <a:schemeClr val="bg2"/>
                </a:solidFill>
              </a:rPr>
              <a:t>haját leborotválták, rátetoválták az üzenetet</a:t>
            </a:r>
            <a:r>
              <a:rPr lang="hu-HU" dirty="0" smtClean="0">
                <a:solidFill>
                  <a:schemeClr val="bg2"/>
                </a:solidFill>
              </a:rPr>
              <a:t>, majd amikor kinőtt a haja, útjára bocsátották a küldöncöt.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Szteganográfia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857620" y="1857364"/>
            <a:ext cx="5072098" cy="371477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hu-HU" sz="3600" b="1" dirty="0" smtClean="0">
                <a:solidFill>
                  <a:schemeClr val="bg2"/>
                </a:solidFill>
              </a:rPr>
              <a:t>Johannes </a:t>
            </a:r>
            <a:r>
              <a:rPr lang="hu-HU" sz="3600" b="1" dirty="0" err="1" smtClean="0">
                <a:solidFill>
                  <a:schemeClr val="bg2"/>
                </a:solidFill>
              </a:rPr>
              <a:t>Trithemius</a:t>
            </a:r>
            <a:endParaRPr lang="hu-HU" sz="3600" b="1" dirty="0" smtClean="0">
              <a:solidFill>
                <a:schemeClr val="bg2"/>
              </a:solidFill>
            </a:endParaRPr>
          </a:p>
          <a:p>
            <a:pPr>
              <a:buNone/>
            </a:pPr>
            <a:r>
              <a:rPr lang="hu-HU" sz="2400" b="1" dirty="0" smtClean="0">
                <a:solidFill>
                  <a:schemeClr val="bg2"/>
                </a:solidFill>
              </a:rPr>
              <a:t>Született: </a:t>
            </a:r>
            <a:r>
              <a:rPr lang="hu-HU" sz="2400" dirty="0" smtClean="0">
                <a:solidFill>
                  <a:schemeClr val="bg2"/>
                </a:solidFill>
              </a:rPr>
              <a:t>1462. február 1., Trittenheim</a:t>
            </a:r>
          </a:p>
          <a:p>
            <a:pPr>
              <a:buNone/>
            </a:pPr>
            <a:r>
              <a:rPr lang="hu-HU" sz="2400" b="1" dirty="0" smtClean="0">
                <a:solidFill>
                  <a:schemeClr val="bg2"/>
                </a:solidFill>
              </a:rPr>
              <a:t>Elhunyt: </a:t>
            </a:r>
            <a:r>
              <a:rPr lang="hu-HU" sz="2400" dirty="0" smtClean="0">
                <a:solidFill>
                  <a:schemeClr val="bg2"/>
                </a:solidFill>
              </a:rPr>
              <a:t>1516. december 13., (54 évesen), Würzburg</a:t>
            </a:r>
          </a:p>
          <a:p>
            <a:pPr>
              <a:buNone/>
            </a:pPr>
            <a:r>
              <a:rPr lang="hu-HU" sz="2400" b="1" dirty="0" smtClean="0">
                <a:solidFill>
                  <a:schemeClr val="bg2"/>
                </a:solidFill>
              </a:rPr>
              <a:t>Születési neve:</a:t>
            </a:r>
            <a:r>
              <a:rPr lang="hu-HU" sz="2400" dirty="0" smtClean="0">
                <a:solidFill>
                  <a:schemeClr val="bg2"/>
                </a:solidFill>
              </a:rPr>
              <a:t> Johann </a:t>
            </a:r>
            <a:r>
              <a:rPr lang="hu-HU" sz="2400" dirty="0" err="1" smtClean="0">
                <a:solidFill>
                  <a:schemeClr val="bg2"/>
                </a:solidFill>
              </a:rPr>
              <a:t>Heidenberg</a:t>
            </a:r>
            <a:endParaRPr lang="hu-HU" sz="2400" dirty="0" smtClean="0">
              <a:solidFill>
                <a:schemeClr val="bg2"/>
              </a:solidFill>
            </a:endParaRPr>
          </a:p>
          <a:p>
            <a:pPr>
              <a:buNone/>
            </a:pPr>
            <a:r>
              <a:rPr lang="hu-HU" sz="2400" b="1" dirty="0" smtClean="0">
                <a:solidFill>
                  <a:schemeClr val="bg2"/>
                </a:solidFill>
              </a:rPr>
              <a:t>Nemzetiség:</a:t>
            </a:r>
            <a:r>
              <a:rPr lang="hu-HU" sz="2400" dirty="0" smtClean="0">
                <a:solidFill>
                  <a:schemeClr val="bg2"/>
                </a:solidFill>
              </a:rPr>
              <a:t> német</a:t>
            </a:r>
          </a:p>
          <a:p>
            <a:pPr>
              <a:buNone/>
            </a:pPr>
            <a:r>
              <a:rPr lang="hu-HU" sz="2400" b="1" dirty="0" smtClean="0">
                <a:solidFill>
                  <a:schemeClr val="bg2"/>
                </a:solidFill>
              </a:rPr>
              <a:t>Iskolái:</a:t>
            </a:r>
            <a:r>
              <a:rPr lang="hu-HU" sz="2400" dirty="0" smtClean="0">
                <a:solidFill>
                  <a:schemeClr val="bg2"/>
                </a:solidFill>
              </a:rPr>
              <a:t> Heidelbergi Egyetem</a:t>
            </a:r>
            <a:endParaRPr lang="hu-HU" sz="2400" dirty="0">
              <a:solidFill>
                <a:schemeClr val="bg2"/>
              </a:solidFill>
            </a:endParaRPr>
          </a:p>
        </p:txBody>
      </p:sp>
      <p:pic>
        <p:nvPicPr>
          <p:cNvPr id="4" name="Kép 3" descr="200px-Johannes_Trithemius_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662" y="1857364"/>
            <a:ext cx="2540000" cy="3683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 descr="0007q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1670" y="214290"/>
            <a:ext cx="5410372" cy="63752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Szteganográfia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14400" y="1357298"/>
            <a:ext cx="7772400" cy="499826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hu-HU" b="1" dirty="0" smtClean="0">
                <a:solidFill>
                  <a:schemeClr val="bg2"/>
                </a:solidFill>
              </a:rPr>
              <a:t>Johannes </a:t>
            </a:r>
            <a:r>
              <a:rPr lang="hu-HU" b="1" dirty="0" err="1" smtClean="0">
                <a:solidFill>
                  <a:schemeClr val="bg2"/>
                </a:solidFill>
              </a:rPr>
              <a:t>Trithemius</a:t>
            </a:r>
            <a:r>
              <a:rPr lang="hu-HU" b="1" dirty="0" smtClean="0">
                <a:solidFill>
                  <a:schemeClr val="bg2"/>
                </a:solidFill>
              </a:rPr>
              <a:t>: </a:t>
            </a:r>
            <a:r>
              <a:rPr lang="hu-HU" b="1" i="1" dirty="0" err="1" smtClean="0">
                <a:solidFill>
                  <a:srgbClr val="00B0F0"/>
                </a:solidFill>
              </a:rPr>
              <a:t>Steganographia</a:t>
            </a:r>
            <a:r>
              <a:rPr lang="hu-HU" dirty="0" smtClean="0">
                <a:solidFill>
                  <a:schemeClr val="bg2"/>
                </a:solidFill>
              </a:rPr>
              <a:t> című könyve (1499-ben írta, 1606-ban adták ki) a </a:t>
            </a:r>
            <a:r>
              <a:rPr lang="hu-HU" dirty="0" err="1" smtClean="0">
                <a:solidFill>
                  <a:schemeClr val="bg2"/>
                </a:solidFill>
              </a:rPr>
              <a:t>szteganográfiáról</a:t>
            </a:r>
            <a:r>
              <a:rPr lang="hu-HU" dirty="0" smtClean="0">
                <a:solidFill>
                  <a:schemeClr val="bg2"/>
                </a:solidFill>
              </a:rPr>
              <a:t> és a kriptográfiáról szólt.</a:t>
            </a:r>
          </a:p>
          <a:p>
            <a:pPr algn="just">
              <a:buNone/>
            </a:pPr>
            <a:r>
              <a:rPr lang="hu-HU" dirty="0" smtClean="0">
                <a:solidFill>
                  <a:schemeClr val="bg2"/>
                </a:solidFill>
              </a:rPr>
              <a:t>(Bár az egyház először azt hitte, hogy a </a:t>
            </a:r>
            <a:r>
              <a:rPr lang="hu-HU" b="1" dirty="0" smtClean="0">
                <a:solidFill>
                  <a:schemeClr val="bg2"/>
                </a:solidFill>
              </a:rPr>
              <a:t>fekete mágia</a:t>
            </a:r>
            <a:r>
              <a:rPr lang="hu-HU" dirty="0" smtClean="0">
                <a:solidFill>
                  <a:schemeClr val="bg2"/>
                </a:solidFill>
              </a:rPr>
              <a:t> a mű témája - egész</a:t>
            </a:r>
            <a:r>
              <a:rPr lang="hu-H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hu-HU" dirty="0" smtClean="0">
                <a:solidFill>
                  <a:schemeClr val="bg2"/>
                </a:solidFill>
              </a:rPr>
              <a:t>pontosan a </a:t>
            </a:r>
            <a:r>
              <a:rPr lang="hu-HU" b="1" dirty="0" smtClean="0">
                <a:solidFill>
                  <a:schemeClr val="bg2"/>
                </a:solidFill>
              </a:rPr>
              <a:t>lélek használatáról a távolsági kommunikációban</a:t>
            </a:r>
            <a:r>
              <a:rPr lang="hu-HU" dirty="0" smtClean="0">
                <a:solidFill>
                  <a:schemeClr val="bg2"/>
                </a:solidFill>
              </a:rPr>
              <a:t> -, ezért 1609-ben betiltották.)</a:t>
            </a:r>
          </a:p>
          <a:p>
            <a:pPr algn="just">
              <a:buNone/>
            </a:pPr>
            <a:r>
              <a:rPr lang="hu-HU" dirty="0" smtClean="0">
                <a:solidFill>
                  <a:schemeClr val="bg2"/>
                </a:solidFill>
              </a:rPr>
              <a:t>A három kötetből az utolsót nemrég sikerült csak megfejteni.</a:t>
            </a:r>
          </a:p>
          <a:p>
            <a:pPr algn="just">
              <a:buNone/>
            </a:pPr>
            <a:r>
              <a:rPr lang="hu-HU" dirty="0" smtClean="0">
                <a:solidFill>
                  <a:schemeClr val="bg2"/>
                </a:solidFill>
              </a:rPr>
              <a:t>A legismertebb módszer talán a láthatatlan tinta, amellyel egy másik szöveg sorai közé írták az üzenetet. A megfelelő eljárás alkalmazásával (pl. melegítés, vegyszerek) az írás újra láthatóvá vált.</a:t>
            </a:r>
            <a:endParaRPr lang="hu-HU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ó">
  <a:themeElements>
    <a:clrScheme name="Egyéni 3. séma">
      <a:dk1>
        <a:srgbClr val="FFFFFF"/>
      </a:dk1>
      <a:lt1>
        <a:sysClr val="window" lastClr="FFFFFF"/>
      </a:lt1>
      <a:dk2>
        <a:srgbClr val="04617B"/>
      </a:dk2>
      <a:lt2>
        <a:srgbClr val="04617B"/>
      </a:lt2>
      <a:accent1>
        <a:srgbClr val="0F6FC6"/>
      </a:accent1>
      <a:accent2>
        <a:srgbClr val="F4640C"/>
      </a:accent2>
      <a:accent3>
        <a:srgbClr val="FFC000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Metró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ó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330</TotalTime>
  <Words>731</Words>
  <Application>Microsoft Office PowerPoint</Application>
  <PresentationFormat>Diavetítés a képernyőre (4:3 oldalarány)</PresentationFormat>
  <Paragraphs>107</Paragraphs>
  <Slides>29</Slides>
  <Notes>2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29</vt:i4>
      </vt:variant>
    </vt:vector>
  </HeadingPairs>
  <TitlesOfParts>
    <vt:vector size="30" baseType="lpstr">
      <vt:lpstr>Metró</vt:lpstr>
      <vt:lpstr>Titkolózzunk!</vt:lpstr>
      <vt:lpstr>CÉL: üzenet elrejtése </vt:lpstr>
      <vt:lpstr>CÉL: üzenet elrejtése </vt:lpstr>
      <vt:lpstr>Szteganográfia</vt:lpstr>
      <vt:lpstr>Szteganográfia</vt:lpstr>
      <vt:lpstr>Szteganográfia</vt:lpstr>
      <vt:lpstr>Szteganográfia</vt:lpstr>
      <vt:lpstr>8. dia</vt:lpstr>
      <vt:lpstr>Szteganográfia</vt:lpstr>
      <vt:lpstr>Szteganográfia</vt:lpstr>
      <vt:lpstr>Szteganográfia</vt:lpstr>
      <vt:lpstr>Részlet Gárdonyi Géza "Egy magyar rab levele" c. novellájából </vt:lpstr>
      <vt:lpstr>Egyéb módszerek (a teljesség igénye nélkül)</vt:lpstr>
      <vt:lpstr>Egyéb módszerek (a teljesség igénye nélkül)</vt:lpstr>
      <vt:lpstr>Kosztolányi Nyár, nyár, nyár című versének kezdőbetűiből egy rejtett mondat olvasható ki</vt:lpstr>
      <vt:lpstr>Nyár, nyár, nyár</vt:lpstr>
      <vt:lpstr>Nyár, nyár, nyár</vt:lpstr>
      <vt:lpstr>Edgar Allan Poe (1809. január 19., Boston, Egyesült Államok  1849. október 7., Baltimore, Egyesült Államok)</vt:lpstr>
      <vt:lpstr>Edgar Allan Poe: An Enigma (Sarah Anna Lewis)</vt:lpstr>
      <vt:lpstr>Programok rejtéshez</vt:lpstr>
      <vt:lpstr>Gárdonyi Géza (1863-1922)</vt:lpstr>
      <vt:lpstr>Gárdonyi Géza (1863-1922)</vt:lpstr>
      <vt:lpstr>Gárdonyi titkosírással írt szövegének részlete</vt:lpstr>
      <vt:lpstr>Kriptográfia</vt:lpstr>
      <vt:lpstr>Szimmetrikus titkosítás</vt:lpstr>
      <vt:lpstr>Aszimmetrikus titkosítás</vt:lpstr>
      <vt:lpstr>Fájl titkosítása</vt:lpstr>
      <vt:lpstr>Titkos email</vt:lpstr>
      <vt:lpstr>Köszönöm a figyelmet!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Titkolózzunk!</dc:title>
  <dc:creator>Zitu</dc:creator>
  <cp:lastModifiedBy>Zit</cp:lastModifiedBy>
  <cp:revision>36</cp:revision>
  <dcterms:created xsi:type="dcterms:W3CDTF">2015-04-22T15:47:02Z</dcterms:created>
  <dcterms:modified xsi:type="dcterms:W3CDTF">2019-10-14T06:12:56Z</dcterms:modified>
</cp:coreProperties>
</file>