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2" r:id="rId7"/>
    <p:sldId id="269" r:id="rId8"/>
    <p:sldId id="263" r:id="rId9"/>
    <p:sldId id="261" r:id="rId10"/>
    <p:sldId id="265" r:id="rId11"/>
    <p:sldId id="266" r:id="rId12"/>
    <p:sldId id="264" r:id="rId13"/>
    <p:sldId id="276" r:id="rId14"/>
    <p:sldId id="267" r:id="rId15"/>
    <p:sldId id="268" r:id="rId16"/>
    <p:sldId id="270" r:id="rId17"/>
    <p:sldId id="271" r:id="rId18"/>
    <p:sldId id="273" r:id="rId19"/>
    <p:sldId id="274" r:id="rId20"/>
    <p:sldId id="275" r:id="rId21"/>
    <p:sldId id="272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Téglalap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Téglalap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Téglalap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56" name="Téglalap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Téglalap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Téglalap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Téglalap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zabadkézi sokszög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Szabadkézi sokszög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Szabadkézi sokszög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Szabadkézi sokszög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Szabadkézi sokszög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Szabadkézi sokszög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Szabadkézi sokszög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Szabadkézi sokszög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Szabadkézi sokszög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Szabadkézi sokszög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Szabadkézi sokszög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Szabadkézi sokszög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Szabadkézi sokszög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églalap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Téglalap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églalap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6" name="Téglalap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Téglalap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Téglalap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Téglalap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Téglalap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églalap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Téglalap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Egyenes összekötő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Csoportba foglalás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Egyenes összekötő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grpSp>
        <p:nvGrpSpPr>
          <p:cNvPr id="14" name="Csoportba foglalás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Egyenes összekötő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Egyenes összekötő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Téglalap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Téglalap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Téglalap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836813-0A00-4EC2-BC7C-3895E24CA32C}" type="datetimeFigureOut">
              <a:rPr lang="hu-HU" smtClean="0"/>
              <a:pPr/>
              <a:t>2017.04.26.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banlegends.hu/2011/10/easter-egg-titkos-uzene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hvg.hu/tudomany/20101005_titkosita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43004" y="4857760"/>
            <a:ext cx="7772400" cy="117499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Titkolózzunk!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00100" y="4000504"/>
            <a:ext cx="7772400" cy="84296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Kovács Zita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2017,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DE IK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Kép 3" descr="logo_l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0977" y="428605"/>
            <a:ext cx="5155667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Chaffing and winnowing (</a:t>
            </a:r>
            <a:r>
              <a:rPr lang="en-US" dirty="0" err="1" smtClean="0">
                <a:solidFill>
                  <a:schemeClr val="bg2"/>
                </a:solidFill>
              </a:rPr>
              <a:t>megtréfál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és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kiszűr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smtClean="0">
                <a:solidFill>
                  <a:schemeClr val="bg2"/>
                </a:solidFill>
              </a:rPr>
              <a:t>akrosztichon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http://www.urbanlegends.hu/2011/10/easter-egg-titkos-uzenet/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1559614"/>
          </a:xfrm>
        </p:spPr>
        <p:txBody>
          <a:bodyPr/>
          <a:lstStyle/>
          <a:p>
            <a:pPr algn="ctr"/>
            <a:r>
              <a:rPr lang="hu-HU" sz="2400" dirty="0" smtClean="0">
                <a:solidFill>
                  <a:schemeClr val="bg2"/>
                </a:solidFill>
              </a:rPr>
              <a:t>Kosztolányi </a:t>
            </a:r>
            <a:r>
              <a:rPr lang="hu-HU" sz="2400" b="1" dirty="0" smtClean="0">
                <a:solidFill>
                  <a:schemeClr val="bg2"/>
                </a:solidFill>
              </a:rPr>
              <a:t>Nyár,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című versének kezdőbetűiből egy rejtett mondat olvasható ki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2143116"/>
            <a:ext cx="7772400" cy="42124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“Karinthy Frigyesnek, úri-magának, az embernyi embernek,</a:t>
            </a:r>
            <a:r>
              <a:rPr lang="hu-HU" dirty="0" smtClean="0">
                <a:solidFill>
                  <a:schemeClr val="bg2"/>
                </a:solidFill>
              </a:rPr>
              <a:t/>
            </a:r>
            <a:br>
              <a:rPr lang="hu-HU" dirty="0" smtClean="0">
                <a:solidFill>
                  <a:schemeClr val="bg2"/>
                </a:solidFill>
              </a:rPr>
            </a:br>
            <a:r>
              <a:rPr lang="hu-HU" i="1" dirty="0" smtClean="0">
                <a:solidFill>
                  <a:schemeClr val="bg2"/>
                </a:solidFill>
              </a:rPr>
              <a:t>De kicsit talán a Kálomistának is küldöm, azzal az Instanciával, hogy ne </a:t>
            </a:r>
            <a:r>
              <a:rPr lang="hu-HU" i="1" dirty="0" err="1" smtClean="0">
                <a:solidFill>
                  <a:schemeClr val="bg2"/>
                </a:solidFill>
              </a:rPr>
              <a:t>átallaná</a:t>
            </a:r>
            <a:r>
              <a:rPr lang="hu-HU" i="1" dirty="0" smtClean="0">
                <a:solidFill>
                  <a:schemeClr val="bg2"/>
                </a:solidFill>
              </a:rPr>
              <a:t> elolvasni ezt a nekem-kedves Poémát, minden irányban.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chemeClr val="bg2"/>
                </a:solidFill>
              </a:rPr>
              <a:t>Nyár,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Lobban,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De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Így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Siralmas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Enélkül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Emésztik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Mostan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Remegve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Nektár.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Te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Hűtelen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rgbClr val="FF0000"/>
                </a:solidFill>
              </a:rPr>
              <a:t>Ny</a:t>
            </a:r>
            <a:r>
              <a:rPr lang="hu-HU" sz="5100" dirty="0" smtClean="0">
                <a:solidFill>
                  <a:schemeClr val="bg2"/>
                </a:solidFill>
              </a:rPr>
              <a:t>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L</a:t>
            </a:r>
            <a:r>
              <a:rPr lang="hu-HU" sz="5100" dirty="0" smtClean="0">
                <a:solidFill>
                  <a:schemeClr val="bg2"/>
                </a:solidFill>
              </a:rPr>
              <a:t>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D</a:t>
            </a:r>
            <a:r>
              <a:rPr lang="hu-HU" sz="5100" dirty="0" smtClean="0">
                <a:solidFill>
                  <a:schemeClr val="bg2"/>
                </a:solidFill>
              </a:rPr>
              <a:t>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Í</a:t>
            </a:r>
            <a:r>
              <a:rPr lang="hu-HU" sz="5100" dirty="0" smtClean="0">
                <a:solidFill>
                  <a:schemeClr val="bg2"/>
                </a:solidFill>
              </a:rPr>
              <a:t>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S</a:t>
            </a:r>
            <a:r>
              <a:rPr lang="hu-HU" sz="5100" dirty="0" smtClean="0">
                <a:solidFill>
                  <a:schemeClr val="bg2"/>
                </a:solidFill>
              </a:rPr>
              <a:t>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E</a:t>
            </a:r>
            <a:r>
              <a:rPr lang="hu-HU" sz="5100" dirty="0" err="1" smtClean="0">
                <a:solidFill>
                  <a:schemeClr val="bg2"/>
                </a:solidFill>
              </a:rPr>
              <a:t>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E</a:t>
            </a:r>
            <a:r>
              <a:rPr lang="hu-HU" sz="5100" dirty="0" smtClean="0">
                <a:solidFill>
                  <a:schemeClr val="bg2"/>
                </a:solidFill>
              </a:rPr>
              <a:t>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M</a:t>
            </a:r>
            <a:r>
              <a:rPr lang="hu-HU" sz="5100" dirty="0" smtClean="0">
                <a:solidFill>
                  <a:schemeClr val="bg2"/>
                </a:solidFill>
              </a:rPr>
              <a:t>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R</a:t>
            </a:r>
            <a:r>
              <a:rPr lang="hu-HU" sz="5100" dirty="0" smtClean="0">
                <a:solidFill>
                  <a:schemeClr val="bg2"/>
                </a:solidFill>
              </a:rPr>
              <a:t>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N</a:t>
            </a:r>
            <a:r>
              <a:rPr lang="hu-HU" sz="5100" dirty="0" smtClean="0">
                <a:solidFill>
                  <a:schemeClr val="bg2"/>
                </a:solidFill>
              </a:rPr>
              <a:t>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T</a:t>
            </a:r>
            <a:r>
              <a:rPr lang="hu-HU" sz="5100" dirty="0" smtClean="0">
                <a:solidFill>
                  <a:schemeClr val="bg2"/>
                </a:solidFill>
              </a:rPr>
              <a:t>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H</a:t>
            </a:r>
            <a:r>
              <a:rPr lang="hu-HU" sz="5100" dirty="0" err="1" smtClean="0">
                <a:solidFill>
                  <a:schemeClr val="bg2"/>
                </a:solidFill>
              </a:rPr>
              <a:t>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444208" y="21328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>
                <a:solidFill>
                  <a:srgbClr val="FF0000"/>
                </a:solidFill>
              </a:rPr>
              <a:t>Nyald ki a seggem </a:t>
            </a:r>
            <a:r>
              <a:rPr lang="hu-HU" b="1" dirty="0" err="1">
                <a:solidFill>
                  <a:srgbClr val="FF0000"/>
                </a:solidFill>
              </a:rPr>
              <a:t>Karinthi</a:t>
            </a:r>
            <a:r>
              <a:rPr lang="hu-HU" dirty="0">
                <a:solidFill>
                  <a:schemeClr val="bg2"/>
                </a:solidFill>
              </a:rPr>
              <a:t>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7746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Edgar Allan Poe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Két késői versében Poe is eldugott egy-egy nevet:</a:t>
            </a:r>
          </a:p>
          <a:p>
            <a:pPr lvl="1"/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 smtClean="0">
                <a:solidFill>
                  <a:schemeClr val="bg2"/>
                </a:solidFill>
              </a:rPr>
              <a:t>A </a:t>
            </a:r>
            <a:r>
              <a:rPr lang="hu-HU" b="1" dirty="0" err="1" smtClean="0">
                <a:solidFill>
                  <a:schemeClr val="bg2"/>
                </a:solidFill>
              </a:rPr>
              <a:t>Valentine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</a:t>
            </a:r>
            <a:r>
              <a:rPr lang="hu-HU" b="1" dirty="0" err="1" smtClean="0">
                <a:solidFill>
                  <a:srgbClr val="FF0000"/>
                </a:solidFill>
              </a:rPr>
              <a:t>Frances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Sargent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Osgood</a:t>
            </a:r>
            <a:r>
              <a:rPr lang="hu-HU" dirty="0" err="1" smtClean="0">
                <a:solidFill>
                  <a:schemeClr val="bg2"/>
                </a:solidFill>
              </a:rPr>
              <a:t>ét</a:t>
            </a:r>
            <a:r>
              <a:rPr lang="hu-HU" dirty="0" smtClean="0">
                <a:solidFill>
                  <a:schemeClr val="bg2"/>
                </a:solidFill>
              </a:rPr>
              <a:t> (</a:t>
            </a:r>
            <a:r>
              <a:rPr lang="hu-HU" dirty="0" err="1" smtClean="0">
                <a:solidFill>
                  <a:schemeClr val="bg2"/>
                </a:solidFill>
              </a:rPr>
              <a:t>a</a:t>
            </a:r>
            <a:r>
              <a:rPr lang="hu-HU" dirty="0" smtClean="0">
                <a:solidFill>
                  <a:schemeClr val="bg2"/>
                </a:solidFill>
              </a:rPr>
              <a:t> kulcs: az első sor első betűje, a második sor második betűje, stb.),</a:t>
            </a:r>
          </a:p>
          <a:p>
            <a:pPr lvl="1"/>
            <a:r>
              <a:rPr lang="hu-HU" dirty="0" smtClean="0">
                <a:solidFill>
                  <a:schemeClr val="bg2"/>
                </a:solidFill>
              </a:rPr>
              <a:t>az “</a:t>
            </a:r>
            <a:r>
              <a:rPr lang="hu-HU" b="1" dirty="0" smtClean="0">
                <a:solidFill>
                  <a:schemeClr val="bg2"/>
                </a:solidFill>
              </a:rPr>
              <a:t>An Enigma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pedig </a:t>
            </a:r>
            <a:r>
              <a:rPr lang="hu-HU" b="1" dirty="0" err="1" smtClean="0">
                <a:solidFill>
                  <a:srgbClr val="FF0000"/>
                </a:solidFill>
              </a:rPr>
              <a:t>Sarah</a:t>
            </a:r>
            <a:r>
              <a:rPr lang="hu-HU" b="1" dirty="0" smtClean="0">
                <a:solidFill>
                  <a:srgbClr val="FF0000"/>
                </a:solidFill>
              </a:rPr>
              <a:t> Anna Lewis</a:t>
            </a:r>
            <a:r>
              <a:rPr lang="hu-HU" dirty="0" smtClean="0">
                <a:solidFill>
                  <a:schemeClr val="bg2"/>
                </a:solidFill>
              </a:rPr>
              <a:t>-ét (ugyanezen minta alapján).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4400"/>
          </a:xfrm>
        </p:spPr>
        <p:txBody>
          <a:bodyPr/>
          <a:lstStyle/>
          <a:p>
            <a:r>
              <a:rPr lang="hu-HU" dirty="0" smtClean="0"/>
              <a:t>Edgar Allan Poe: An Enigma</a:t>
            </a:r>
            <a:br>
              <a:rPr lang="hu-HU" dirty="0" smtClean="0"/>
            </a:br>
            <a:r>
              <a:rPr lang="hu-HU" sz="2400" dirty="0" smtClean="0">
                <a:solidFill>
                  <a:srgbClr val="FF0000"/>
                </a:solidFill>
              </a:rPr>
              <a:t>(</a:t>
            </a:r>
            <a:r>
              <a:rPr lang="hu-HU" sz="2400" dirty="0" err="1" smtClean="0">
                <a:solidFill>
                  <a:srgbClr val="FF0000"/>
                </a:solidFill>
              </a:rPr>
              <a:t>Sarah</a:t>
            </a:r>
            <a:r>
              <a:rPr lang="hu-HU" sz="2400" dirty="0" smtClean="0">
                <a:solidFill>
                  <a:srgbClr val="FF0000"/>
                </a:solidFill>
              </a:rPr>
              <a:t> Anna Lewis)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>
                <a:solidFill>
                  <a:schemeClr val="bg2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eldom we find," says Solomon Don Dunce,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"H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lf an idea in the profoundest sonnet.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chemeClr val="bg2"/>
                </a:solidFill>
              </a:rPr>
              <a:t>ough all the flimsy things we see at once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As 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sily as through a Naples bonnet-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Tras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chemeClr val="bg2"/>
                </a:solidFill>
              </a:rPr>
              <a:t> of all trash!- how can a lady don it?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Yet he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vier far than your </a:t>
            </a:r>
            <a:r>
              <a:rPr lang="en-US" dirty="0" err="1" smtClean="0">
                <a:solidFill>
                  <a:schemeClr val="bg2"/>
                </a:solidFill>
              </a:rPr>
              <a:t>Petrarchan</a:t>
            </a:r>
            <a:r>
              <a:rPr lang="en-US" dirty="0" smtClean="0">
                <a:solidFill>
                  <a:schemeClr val="bg2"/>
                </a:solidFill>
              </a:rPr>
              <a:t> stuff-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Owl-dow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y nonsense that the faintest puff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Twirls i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to trunk-paper the while you con it."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And, verit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bly, Sol is right enough.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The genera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tuckermanities</a:t>
            </a:r>
            <a:r>
              <a:rPr lang="en-US" dirty="0" smtClean="0">
                <a:solidFill>
                  <a:schemeClr val="bg2"/>
                </a:solidFill>
              </a:rPr>
              <a:t> are arrant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Bubbles- eph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chemeClr val="bg2"/>
                </a:solidFill>
              </a:rPr>
              <a:t>meral and so transparent-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But this is, no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chemeClr val="bg2"/>
                </a:solidFill>
              </a:rPr>
              <a:t>- you may depend upon it-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Stable, opaque,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chemeClr val="bg2"/>
                </a:solidFill>
              </a:rPr>
              <a:t>mmortal- all by dint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Of the dear name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 that he concealed within 't.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Kriptográfia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az üzenet illetve a titkosított tartalom létét </a:t>
            </a:r>
            <a:r>
              <a:rPr lang="hu-HU" b="1" dirty="0" smtClean="0">
                <a:solidFill>
                  <a:schemeClr val="bg2"/>
                </a:solidFill>
              </a:rPr>
              <a:t>nem álcázzák</a:t>
            </a:r>
            <a:r>
              <a:rPr lang="hu-HU" dirty="0" smtClean="0">
                <a:solidFill>
                  <a:schemeClr val="bg2"/>
                </a:solidFill>
              </a:rPr>
              <a:t>, de a tartalmát csak megfelelő </a:t>
            </a:r>
            <a:r>
              <a:rPr lang="hu-HU" b="1" dirty="0" smtClean="0">
                <a:solidFill>
                  <a:srgbClr val="FF0000"/>
                </a:solidFill>
              </a:rPr>
              <a:t>rejtjel</a:t>
            </a:r>
            <a:r>
              <a:rPr lang="hu-HU" dirty="0" smtClean="0">
                <a:solidFill>
                  <a:schemeClr val="bg2"/>
                </a:solidFill>
              </a:rPr>
              <a:t> (kulcs) segítségével olvashatja a fogadó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Szimmetrikus titkosítás</a:t>
            </a:r>
            <a:endParaRPr lang="hu-HU" dirty="0">
              <a:solidFill>
                <a:schemeClr val="bg2"/>
              </a:solidFill>
            </a:endParaRPr>
          </a:p>
        </p:txBody>
      </p:sp>
      <p:grpSp>
        <p:nvGrpSpPr>
          <p:cNvPr id="21" name="Csoportba foglalás 20"/>
          <p:cNvGrpSpPr/>
          <p:nvPr/>
        </p:nvGrpSpPr>
        <p:grpSpPr>
          <a:xfrm>
            <a:off x="1120801" y="2092338"/>
            <a:ext cx="7165975" cy="3265488"/>
            <a:chOff x="900113" y="1844675"/>
            <a:chExt cx="7165975" cy="3265488"/>
          </a:xfrm>
        </p:grpSpPr>
        <p:pic>
          <p:nvPicPr>
            <p:cNvPr id="22" name="Picture 3" descr="Mézga Aladár"/>
            <p:cNvPicPr>
              <a:picLocks noGrp="1" noChangeAspect="1" noChangeArrowheads="1"/>
            </p:cNvPicPr>
            <p:nvPr>
              <p:ph sz="half" idx="2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6732588" y="3068638"/>
              <a:ext cx="1333500" cy="1076325"/>
            </a:xfrm>
            <a:noFill/>
          </p:spPr>
        </p:pic>
        <p:pic>
          <p:nvPicPr>
            <p:cNvPr id="23" name="Picture 4" descr="Mézga Kriszta"/>
            <p:cNvPicPr>
              <a:picLocks noGrp="1" noChangeAspect="1" noChangeArrowheads="1"/>
            </p:cNvPicPr>
            <p:nvPr>
              <p:ph sz="half" idx="1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 dirty="0">
                  <a:solidFill>
                    <a:schemeClr val="bg2"/>
                  </a:solidFill>
                </a:rPr>
                <a:t>Titkos üzenet</a:t>
              </a:r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2339975" y="1844675"/>
              <a:ext cx="1727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0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Titkos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2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87086" y="32455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Aszimmetrikus titkosítás</a:t>
            </a:r>
            <a:endParaRPr lang="hu-HU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1120801" y="2500306"/>
            <a:ext cx="7165975" cy="3265488"/>
            <a:chOff x="900113" y="1844675"/>
            <a:chExt cx="7165975" cy="3265488"/>
          </a:xfrm>
        </p:grpSpPr>
        <p:pic>
          <p:nvPicPr>
            <p:cNvPr id="5" name="Picture 3" descr="Mézga Aladár"/>
            <p:cNvPicPr>
              <a:picLocks noGrp="1" noChangeAspect="1" noChangeArrowheads="1"/>
            </p:cNvPicPr>
            <p:nvPr>
              <p:ph sz="half" idx="2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6732588" y="3068638"/>
              <a:ext cx="1333500" cy="1076325"/>
            </a:xfrm>
            <a:noFill/>
          </p:spPr>
        </p:pic>
        <p:pic>
          <p:nvPicPr>
            <p:cNvPr id="6" name="Picture 4" descr="Mézga Kriszta"/>
            <p:cNvPicPr>
              <a:picLocks noGrp="1" noChangeAspect="1" noChangeArrowheads="1"/>
            </p:cNvPicPr>
            <p:nvPr>
              <p:ph sz="half" idx="1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Titkos üzenet</a:t>
              </a: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124075" y="1844675"/>
              <a:ext cx="20875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Nyilvános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rgbClr val="EF2C27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3276" y="36433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Fájl titkosítása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http://pcworld.hu/tippek/hogyan-titkositsd-a-dropboxra-feltoltendo-fajljaidat.html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http://hvg.hu/tudomany/20101005_titkositas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AxCrypt</a:t>
            </a:r>
            <a:endParaRPr lang="hu-HU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Tartalom helye 5" descr="prank-someone-bathroom-with-hidden-message-mirror.1280x6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428868"/>
            <a:ext cx="5229236" cy="29662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Titkos email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2"/>
                </a:solidFill>
              </a:rPr>
              <a:t>enigmail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thunderbird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protonmail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928934"/>
            <a:ext cx="7772400" cy="914400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Kép 6" descr="secret-mess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571612"/>
            <a:ext cx="5334000" cy="367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Kép 7" descr="kep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1500174"/>
            <a:ext cx="3600456" cy="4500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ez itt most egy elrejtett szöveg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vagyis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szteganográfiát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alkalmaztunk</a:t>
            </a:r>
          </a:p>
          <a:p>
            <a:r>
              <a:rPr lang="hu-HU" sz="4400" b="1" dirty="0" smtClean="0">
                <a:solidFill>
                  <a:schemeClr val="accent1">
                    <a:lumMod val="75000"/>
                  </a:schemeClr>
                </a:solidFill>
              </a:rPr>
              <a:t>ha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megtalálod, elolvashatod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üzenet létezéséről csak a címzett tudjon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 módszert már az ókorban is ismerték, </a:t>
            </a:r>
            <a:r>
              <a:rPr lang="hu-HU" b="1" dirty="0" smtClean="0">
                <a:solidFill>
                  <a:schemeClr val="bg2"/>
                </a:solidFill>
              </a:rPr>
              <a:t>Hérodotosz</a:t>
            </a:r>
            <a:r>
              <a:rPr lang="hu-HU" dirty="0" smtClean="0">
                <a:solidFill>
                  <a:schemeClr val="bg2"/>
                </a:solidFill>
              </a:rPr>
              <a:t> leírásaiban (Kr. e. 440) két példát is találunk.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Az egyikben </a:t>
            </a:r>
            <a:r>
              <a:rPr lang="hu-HU" b="1" dirty="0" err="1" smtClean="0">
                <a:solidFill>
                  <a:schemeClr val="bg2"/>
                </a:solidFill>
              </a:rPr>
              <a:t>Demeratus</a:t>
            </a:r>
            <a:r>
              <a:rPr lang="hu-HU" dirty="0" smtClean="0">
                <a:solidFill>
                  <a:schemeClr val="bg2"/>
                </a:solidFill>
              </a:rPr>
              <a:t> figyelmeztetni akarta Spártát Xerxész szándékairól, ezért egy viasszal bevont tábláról lekaparta a viaszt, a fára ráírta az üzenetet, majd úgy vonta be megint viasszal, hogy az üzenet ne legyen észrevehető. Végül sikeresen eljutott az üzenet Spártába.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 másik történet szerint </a:t>
            </a:r>
            <a:r>
              <a:rPr lang="hu-HU" b="1" dirty="0" err="1" smtClean="0">
                <a:solidFill>
                  <a:schemeClr val="bg2"/>
                </a:solidFill>
              </a:rPr>
              <a:t>Hisztiaiosz</a:t>
            </a:r>
            <a:r>
              <a:rPr lang="hu-HU" dirty="0" smtClean="0">
                <a:solidFill>
                  <a:schemeClr val="bg2"/>
                </a:solidFill>
              </a:rPr>
              <a:t> felkelést hirdetett a perzsák ellen, ezért az egyik megbízható rabszolgájának fejét leborotválták, rátetoválták az üzenetet, majd amikor kinőtt a haja, útjára bocsátották a küldöncöt.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smtClean="0">
                <a:solidFill>
                  <a:schemeClr val="bg2"/>
                </a:solidFill>
              </a:rPr>
              <a:t>Johannes </a:t>
            </a:r>
            <a:r>
              <a:rPr lang="hu-HU" b="1" dirty="0" err="1" smtClean="0">
                <a:solidFill>
                  <a:schemeClr val="bg2"/>
                </a:solidFill>
              </a:rPr>
              <a:t>Trithemius</a:t>
            </a:r>
            <a:r>
              <a:rPr lang="hu-HU" b="1" dirty="0" smtClean="0">
                <a:solidFill>
                  <a:schemeClr val="bg2"/>
                </a:solidFill>
              </a:rPr>
              <a:t> </a:t>
            </a:r>
            <a:r>
              <a:rPr lang="hu-HU" i="1" dirty="0" err="1" smtClean="0">
                <a:solidFill>
                  <a:schemeClr val="bg2"/>
                </a:solidFill>
              </a:rPr>
              <a:t>Steganographia</a:t>
            </a:r>
            <a:r>
              <a:rPr lang="hu-HU" dirty="0" smtClean="0">
                <a:solidFill>
                  <a:schemeClr val="bg2"/>
                </a:solidFill>
              </a:rPr>
              <a:t> című könyve (1499-ben írta, 1606-ban adták ki) a </a:t>
            </a:r>
            <a:r>
              <a:rPr lang="hu-HU" dirty="0" err="1" smtClean="0">
                <a:solidFill>
                  <a:schemeClr val="bg2"/>
                </a:solidFill>
              </a:rPr>
              <a:t>szteganográfiáról</a:t>
            </a:r>
            <a:r>
              <a:rPr lang="hu-HU" dirty="0" smtClean="0">
                <a:solidFill>
                  <a:schemeClr val="bg2"/>
                </a:solidFill>
              </a:rPr>
              <a:t> és a kriptográfiáról szólt.</a:t>
            </a:r>
          </a:p>
          <a:p>
            <a:pPr>
              <a:buNone/>
            </a:pPr>
            <a:r>
              <a:rPr lang="hu-HU" dirty="0" smtClean="0">
                <a:solidFill>
                  <a:schemeClr val="bg2"/>
                </a:solidFill>
              </a:rPr>
              <a:t>( bár az egyház először azt hitte, hogy a fekete mágia a mű témája, ezért 1609-ben betiltották.)</a:t>
            </a:r>
          </a:p>
          <a:p>
            <a:pPr>
              <a:buNone/>
            </a:pPr>
            <a:r>
              <a:rPr lang="hu-HU" dirty="0" smtClean="0">
                <a:solidFill>
                  <a:schemeClr val="bg2"/>
                </a:solidFill>
              </a:rPr>
              <a:t>A három kötetből az utolsót nemrég sikerült csak megfejteni.</a:t>
            </a:r>
          </a:p>
          <a:p>
            <a:pPr>
              <a:buNone/>
            </a:pPr>
            <a:r>
              <a:rPr lang="hu-HU" dirty="0" smtClean="0">
                <a:solidFill>
                  <a:schemeClr val="bg2"/>
                </a:solidFill>
              </a:rPr>
              <a:t>A legismertebb módszer talán a láthatatlan tinta, amellyel egy másik szöveg sorai közé írták az üzenetet. A megfelelő eljárás alkalmazásával (pl. melegítés, vegyszerek) az írás újra láthatóvá vált.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az üzeneteket egy „zajos” kép- vagy hangfájl legkisebb </a:t>
            </a:r>
            <a:r>
              <a:rPr lang="hu-HU" dirty="0" err="1" smtClean="0">
                <a:solidFill>
                  <a:schemeClr val="bg2"/>
                </a:solidFill>
              </a:rPr>
              <a:t>helyiértékű</a:t>
            </a:r>
            <a:r>
              <a:rPr lang="hu-HU" dirty="0" smtClean="0">
                <a:solidFill>
                  <a:schemeClr val="bg2"/>
                </a:solidFill>
              </a:rPr>
              <a:t> bitjeibe rejtjük</a:t>
            </a:r>
          </a:p>
          <a:p>
            <a:r>
              <a:rPr lang="hu-HU" dirty="0" err="1" smtClean="0">
                <a:solidFill>
                  <a:schemeClr val="bg2"/>
                </a:solidFill>
              </a:rPr>
              <a:t>mikropont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smtClean="0">
                <a:solidFill>
                  <a:schemeClr val="bg2"/>
                </a:solidFill>
              </a:rPr>
              <a:t>A második világháború alatt az amerikai </a:t>
            </a:r>
            <a:r>
              <a:rPr lang="hu-HU" b="1" dirty="0" err="1" smtClean="0">
                <a:solidFill>
                  <a:schemeClr val="bg2"/>
                </a:solidFill>
              </a:rPr>
              <a:t>Velvalee</a:t>
            </a:r>
            <a:r>
              <a:rPr lang="hu-HU" b="1" dirty="0" smtClean="0">
                <a:solidFill>
                  <a:schemeClr val="bg2"/>
                </a:solidFill>
              </a:rPr>
              <a:t> Dickinson </a:t>
            </a:r>
            <a:r>
              <a:rPr lang="hu-HU" dirty="0" smtClean="0">
                <a:solidFill>
                  <a:schemeClr val="bg2"/>
                </a:solidFill>
              </a:rPr>
              <a:t>a japánoknak kémkedett. Egy antik babákkal foglalkozó boltot működtetett és az ártalmatlannak tűnő rendelések szövegében rejtette el a szövetséges hajók mozgásait jelentő üzeneteket. A történelembe </a:t>
            </a:r>
            <a:r>
              <a:rPr lang="hu-HU" i="1" dirty="0" err="1" smtClean="0">
                <a:solidFill>
                  <a:schemeClr val="bg2"/>
                </a:solidFill>
              </a:rPr>
              <a:t>Doll</a:t>
            </a:r>
            <a:r>
              <a:rPr lang="hu-HU" i="1" dirty="0" smtClean="0">
                <a:solidFill>
                  <a:schemeClr val="bg2"/>
                </a:solidFill>
              </a:rPr>
              <a:t> </a:t>
            </a:r>
            <a:r>
              <a:rPr lang="hu-HU" i="1" dirty="0" err="1" smtClean="0">
                <a:solidFill>
                  <a:schemeClr val="bg2"/>
                </a:solidFill>
              </a:rPr>
              <a:t>Woman</a:t>
            </a:r>
            <a:r>
              <a:rPr lang="hu-HU" dirty="0" smtClean="0">
                <a:solidFill>
                  <a:schemeClr val="bg2"/>
                </a:solidFill>
              </a:rPr>
              <a:t> néven vonult be a kémnő.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ó">
  <a:themeElements>
    <a:clrScheme name="Egyéni 12. séma">
      <a:dk1>
        <a:srgbClr val="FFFFFF"/>
      </a:dk1>
      <a:lt1>
        <a:sysClr val="window" lastClr="FFFFFF"/>
      </a:lt1>
      <a:dk2>
        <a:srgbClr val="04617B"/>
      </a:dk2>
      <a:lt2>
        <a:srgbClr val="04617B"/>
      </a:lt2>
      <a:accent1>
        <a:srgbClr val="0F6FC6"/>
      </a:accent1>
      <a:accent2>
        <a:srgbClr val="90C6F6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ó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ó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</TotalTime>
  <Words>452</Words>
  <Application>Microsoft Office PowerPoint</Application>
  <PresentationFormat>Diavetítés a képernyőre (4:3 oldalarány)</PresentationFormat>
  <Paragraphs>65</Paragraphs>
  <Slides>21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Metró</vt:lpstr>
      <vt:lpstr>Titkolózzunk!</vt:lpstr>
      <vt:lpstr>CÉL: üzenet elrejtése </vt:lpstr>
      <vt:lpstr>CÉL: üzenet elrejtése </vt:lpstr>
      <vt:lpstr>CÉL: üzenet elrejtése </vt:lpstr>
      <vt:lpstr>Szteganográfia</vt:lpstr>
      <vt:lpstr>Szteganográfia</vt:lpstr>
      <vt:lpstr>Szteganográfia</vt:lpstr>
      <vt:lpstr>Szteganográfia</vt:lpstr>
      <vt:lpstr>Egyéb módszerek (a teljesség igénye nélkül)</vt:lpstr>
      <vt:lpstr>Egyéb módszerek (a teljesség igénye nélkül)</vt:lpstr>
      <vt:lpstr>Kosztolányi Nyár, nyár, nyár című versének kezdőbetűiből egy rejtett mondat olvasható ki</vt:lpstr>
      <vt:lpstr>Nyár, nyár, nyár</vt:lpstr>
      <vt:lpstr>Nyár, nyár, nyár</vt:lpstr>
      <vt:lpstr>Edgar Allan Poe</vt:lpstr>
      <vt:lpstr>Edgar Allan Poe: An Enigma (Sarah Anna Lewis)</vt:lpstr>
      <vt:lpstr>Kriptográfia</vt:lpstr>
      <vt:lpstr>Szimmetrikus titkosítás</vt:lpstr>
      <vt:lpstr>Aszimmetrikus titkosítás</vt:lpstr>
      <vt:lpstr>Fájl titkosítása</vt:lpstr>
      <vt:lpstr>Titkos email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Titkolózzunk!</dc:title>
  <dc:creator>Zitu</dc:creator>
  <cp:lastModifiedBy>Zit</cp:lastModifiedBy>
  <cp:revision>14</cp:revision>
  <dcterms:created xsi:type="dcterms:W3CDTF">2015-04-22T15:47:02Z</dcterms:created>
  <dcterms:modified xsi:type="dcterms:W3CDTF">2017-04-26T19:32:54Z</dcterms:modified>
</cp:coreProperties>
</file>