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306" r:id="rId5"/>
    <p:sldId id="30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2" r:id="rId26"/>
    <p:sldId id="281" r:id="rId27"/>
    <p:sldId id="280" r:id="rId28"/>
    <p:sldId id="279" r:id="rId29"/>
    <p:sldId id="284" r:id="rId30"/>
    <p:sldId id="285" r:id="rId31"/>
    <p:sldId id="286" r:id="rId32"/>
    <p:sldId id="290" r:id="rId33"/>
    <p:sldId id="289" r:id="rId34"/>
    <p:sldId id="288" r:id="rId35"/>
    <p:sldId id="291" r:id="rId36"/>
    <p:sldId id="292" r:id="rId37"/>
    <p:sldId id="287" r:id="rId38"/>
    <p:sldId id="293" r:id="rId39"/>
    <p:sldId id="294" r:id="rId40"/>
    <p:sldId id="264" r:id="rId41"/>
    <p:sldId id="295" r:id="rId42"/>
    <p:sldId id="302" r:id="rId43"/>
    <p:sldId id="296" r:id="rId44"/>
    <p:sldId id="298" r:id="rId45"/>
    <p:sldId id="299" r:id="rId46"/>
    <p:sldId id="300" r:id="rId47"/>
    <p:sldId id="303" r:id="rId48"/>
    <p:sldId id="297" r:id="rId49"/>
    <p:sldId id="301" r:id="rId50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0"/>
    <a:srgbClr val="8CC0C6"/>
    <a:srgbClr val="D9DADA"/>
    <a:srgbClr val="231F20"/>
    <a:srgbClr val="878787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414" y="-51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6F761-BB22-494E-B954-A2579A101DB0}" type="datetime2">
              <a:rPr lang="hu-HU" smtClean="0"/>
              <a:pPr/>
              <a:t>hétfő, 2018. október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93E5-8637-4CFC-8BD8-4914FE1F64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613220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 smtClean="0"/>
              <a:t>Neuron Szoftver Kft.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0363-779E-4375-B091-646437D6DAEB}" type="datetime2">
              <a:rPr lang="hu-HU" smtClean="0"/>
              <a:pPr/>
              <a:t>hétfő, 2018. október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www.neuron.hu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0B59B-D72A-431A-B58F-96C9F275DE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191293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rgbClr val="8CC0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80" y="288000"/>
            <a:ext cx="2365541" cy="810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819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4260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cím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2800"/>
            <a:ext cx="7772400" cy="1249200"/>
          </a:xfrm>
        </p:spPr>
        <p:txBody>
          <a:bodyPr anchor="b">
            <a:noAutofit/>
          </a:bodyPr>
          <a:lstStyle>
            <a:lvl1pPr algn="l">
              <a:defRPr sz="36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00" y="367200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rgbClr val="8CC0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17055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7592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7352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8CC0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8CC0C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35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címkév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rgbClr val="8CC0C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249018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címkév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>
                <a:solidFill>
                  <a:srgbClr val="8CC0C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="" xmlns:p14="http://schemas.microsoft.com/office/powerpoint/2010/main" val="267512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 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022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360000" y="5364000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000" cap="all" baseline="0" dirty="0" smtClean="0">
                <a:solidFill>
                  <a:srgbClr val="007480"/>
                </a:solidFill>
                <a:latin typeface="Lucida Sans Unicode" pitchFamily="34" charset="0"/>
                <a:cs typeface="Lucida Sans Unicode" pitchFamily="34" charset="0"/>
              </a:rPr>
              <a:t>Neuron Szoftver Kft.</a:t>
            </a:r>
            <a:endParaRPr lang="hu-HU" sz="1000" cap="all" baseline="0" dirty="0">
              <a:solidFill>
                <a:srgbClr val="00748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4000" y="5364000"/>
            <a:ext cx="216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cap="all" baseline="0" dirty="0" err="1" smtClean="0">
                <a:solidFill>
                  <a:srgbClr val="007480"/>
                </a:solidFill>
                <a:latin typeface="Lucida Sans Unicode" pitchFamily="34" charset="0"/>
                <a:cs typeface="Lucida Sans Unicode" pitchFamily="34" charset="0"/>
              </a:rPr>
              <a:t>www.neuron.hu</a:t>
            </a:r>
            <a:endParaRPr lang="hu-HU" sz="1000" cap="all" baseline="0" dirty="0">
              <a:solidFill>
                <a:srgbClr val="00748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023828" y="536400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cap="all" baseline="0" dirty="0" smtClean="0">
                <a:solidFill>
                  <a:srgbClr val="007480"/>
                </a:solidFill>
                <a:latin typeface="Lucida Sans Unicode" pitchFamily="34" charset="0"/>
                <a:cs typeface="Lucida Sans Unicode" pitchFamily="34" charset="0"/>
              </a:rPr>
              <a:t>A testre szabott megoldások szakértője</a:t>
            </a:r>
            <a:endParaRPr lang="hu-HU" sz="1000" cap="all" baseline="0" dirty="0">
              <a:solidFill>
                <a:srgbClr val="00748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09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6" r:id="rId7"/>
    <p:sldLayoutId id="2147483657" r:id="rId8"/>
    <p:sldLayoutId id="214748365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rgbClr val="007480"/>
          </a:solidFill>
          <a:latin typeface="Lucida Sans Unicode" pitchFamily="34" charset="0"/>
          <a:ea typeface="+mj-ea"/>
          <a:cs typeface="Lucida Sans Unicod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480"/>
        </a:buClr>
        <a:buFont typeface="Arial" pitchFamily="34" charset="0"/>
        <a:buChar char="»"/>
        <a:defRPr sz="2400" kern="1200">
          <a:solidFill>
            <a:srgbClr val="231F2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480"/>
        </a:buClr>
        <a:buFont typeface="Wingdings" pitchFamily="2" charset="2"/>
        <a:buChar char="§"/>
        <a:defRPr sz="2000" kern="1200">
          <a:solidFill>
            <a:srgbClr val="231F2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480"/>
        </a:buClr>
        <a:buFont typeface="Arial" pitchFamily="34" charset="0"/>
        <a:buChar char="•"/>
        <a:defRPr sz="1800" kern="1200">
          <a:solidFill>
            <a:srgbClr val="231F2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480"/>
        </a:buClr>
        <a:buFont typeface="Arial" pitchFamily="34" charset="0"/>
        <a:buChar char="–"/>
        <a:defRPr sz="1600" kern="1200">
          <a:solidFill>
            <a:srgbClr val="231F2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480"/>
        </a:buClr>
        <a:buSzPct val="85000"/>
        <a:buFont typeface="Wingdings 3" pitchFamily="18" charset="2"/>
        <a:buChar char="Ê"/>
        <a:defRPr sz="1600" kern="1200">
          <a:solidFill>
            <a:srgbClr val="231F2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ltom.ro/inde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IKlogo_kke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026" y="1"/>
            <a:ext cx="1196975" cy="9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9113" y="2436813"/>
            <a:ext cx="8208962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Statikus technikák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Radnai Máté, Tisza </a:t>
            </a:r>
            <a:r>
              <a:rPr lang="hu-HU" sz="28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András Zsolt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Neuron </a:t>
            </a:r>
            <a:r>
              <a:rPr lang="hu-HU" sz="28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Software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005DAA"/>
              </a:solidFill>
              <a:latin typeface="+mj-lt"/>
              <a:ea typeface="+mj-ea"/>
              <a:cs typeface="+mj-cs"/>
              <a:sym typeface="Arial Bold" charset="0"/>
            </a:endParaRPr>
          </a:p>
        </p:txBody>
      </p:sp>
      <p:pic>
        <p:nvPicPr>
          <p:cNvPr id="5" name="Kép 4" descr="O:\TESZTELÉS\costip\neur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397227"/>
            <a:ext cx="32861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(Áttekintés 1)</a:t>
            </a:r>
            <a:endParaRPr lang="hu-HU" dirty="0"/>
          </a:p>
        </p:txBody>
      </p:sp>
      <p:pic>
        <p:nvPicPr>
          <p:cNvPr id="4" name="Tartalom helye 3" descr="Felülvizsgálat folyam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0" t="3352" r="3701" b="46092"/>
          <a:stretch>
            <a:fillRect/>
          </a:stretch>
        </p:blipFill>
        <p:spPr>
          <a:xfrm>
            <a:off x="1043607" y="1201316"/>
            <a:ext cx="6986339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(Áttekintés 2)</a:t>
            </a:r>
            <a:endParaRPr lang="hu-HU" dirty="0"/>
          </a:p>
        </p:txBody>
      </p:sp>
      <p:pic>
        <p:nvPicPr>
          <p:cNvPr id="8" name="Tartalom helye 7" descr="Felülvizsgálat folyam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08" t="45336" r="1808" b="1796"/>
          <a:stretch>
            <a:fillRect/>
          </a:stretch>
        </p:blipFill>
        <p:spPr>
          <a:xfrm>
            <a:off x="971600" y="1201316"/>
            <a:ext cx="7416824" cy="39386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(Tervezés)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felülvizsgálati feltételek meghatározása (módszer, idő, költség)</a:t>
            </a:r>
          </a:p>
          <a:p>
            <a:r>
              <a:rPr lang="hu-HU" dirty="0" smtClean="0"/>
              <a:t>A személyek kiválasztása, a szerepkörök meghatározása (szereposztás)</a:t>
            </a:r>
          </a:p>
          <a:p>
            <a:r>
              <a:rPr lang="hu-HU" dirty="0" smtClean="0"/>
              <a:t>A belépési és kilépési feltétel meghatározása formálisabb felülvizsgálat esetén (pl. inspekció)</a:t>
            </a:r>
          </a:p>
          <a:p>
            <a:r>
              <a:rPr lang="hu-HU" dirty="0" smtClean="0"/>
              <a:t>A felülvizsgálandó dokumentumrészek kiválasztása. (tesztelés tárgyának meghatározása)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(Belépési felt. </a:t>
            </a:r>
            <a:r>
              <a:rPr lang="hu-HU" dirty="0" err="1" smtClean="0"/>
              <a:t>Vizsg</a:t>
            </a:r>
            <a:r>
              <a:rPr lang="hu-HU" dirty="0" smtClean="0"/>
              <a:t>.)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vizsgálandó termék teljes (kód szintaktikailag helyes)</a:t>
            </a:r>
          </a:p>
          <a:p>
            <a:r>
              <a:rPr lang="hu-HU" dirty="0" smtClean="0"/>
              <a:t>Szükséges alapdokumentumok rendelkezésre állnak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(Áttekintés)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Moderátor feladatai:</a:t>
            </a:r>
          </a:p>
          <a:p>
            <a:r>
              <a:rPr lang="hu-HU" dirty="0" smtClean="0"/>
              <a:t>A dokumentumok kiosztása</a:t>
            </a:r>
          </a:p>
          <a:p>
            <a:r>
              <a:rPr lang="hu-HU" dirty="0" smtClean="0"/>
              <a:t>A célok, a felülvizsgálati folyamat és a dokumentumok elmagyarázása</a:t>
            </a:r>
          </a:p>
          <a:p>
            <a:pPr>
              <a:buNone/>
            </a:pPr>
            <a:r>
              <a:rPr lang="hu-HU" dirty="0" smtClean="0"/>
              <a:t>A szerző feladata:</a:t>
            </a:r>
          </a:p>
          <a:p>
            <a:r>
              <a:rPr lang="hu-HU" dirty="0" smtClean="0"/>
              <a:t>Bemutatja az alkotását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(Egyéni előkészítés)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Minden felülvizsgáló:</a:t>
            </a:r>
          </a:p>
          <a:p>
            <a:r>
              <a:rPr lang="hu-HU" dirty="0" smtClean="0"/>
              <a:t>Egyénileg felülvizsgálja a dokumentumot. Felkészülés.</a:t>
            </a:r>
          </a:p>
          <a:p>
            <a:r>
              <a:rPr lang="hu-HU" dirty="0" smtClean="0"/>
              <a:t>Lehetséges hibák, kérdések, megjegyzések feljegyzése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(Felülvizsgálati találkozó)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Felülvizsgálók:</a:t>
            </a:r>
          </a:p>
          <a:p>
            <a:r>
              <a:rPr lang="hu-HU" dirty="0" smtClean="0"/>
              <a:t>Sorba mennek a vizsgálat tárgyán</a:t>
            </a:r>
          </a:p>
          <a:p>
            <a:r>
              <a:rPr lang="hu-HU" dirty="0" smtClean="0"/>
              <a:t>Megbeszélik a lehetséges hibákat, kérdéseket</a:t>
            </a:r>
          </a:p>
          <a:p>
            <a:r>
              <a:rPr lang="hu-HU" dirty="0" smtClean="0"/>
              <a:t>Javaslatot készítenek és döntéseket hoznak a hibákról</a:t>
            </a:r>
          </a:p>
          <a:p>
            <a:pPr>
              <a:buNone/>
            </a:pPr>
            <a:r>
              <a:rPr lang="hu-HU" dirty="0" smtClean="0"/>
              <a:t>Í</a:t>
            </a:r>
            <a:r>
              <a:rPr lang="hu-HU" dirty="0" smtClean="0"/>
              <a:t>rnok</a:t>
            </a:r>
            <a:r>
              <a:rPr lang="hu-HU" dirty="0" smtClean="0"/>
              <a:t>:</a:t>
            </a:r>
          </a:p>
          <a:p>
            <a:r>
              <a:rPr lang="hu-HU" dirty="0" smtClean="0"/>
              <a:t>Jegyzőkönyvet vezet.</a:t>
            </a:r>
          </a:p>
          <a:p>
            <a:pPr>
              <a:buNone/>
            </a:pPr>
            <a:r>
              <a:rPr lang="hu-HU" dirty="0" smtClean="0"/>
              <a:t>Moderátor:</a:t>
            </a:r>
          </a:p>
          <a:p>
            <a:r>
              <a:rPr lang="hu-HU" dirty="0" smtClean="0"/>
              <a:t>Vigyáz, hogy csak a hibákról beszéljenek.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(Átdolgozás)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talált hibák kijavítása (jellemzően a szerző végzi) </a:t>
            </a:r>
          </a:p>
          <a:p>
            <a:r>
              <a:rPr lang="hu-HU" dirty="0" smtClean="0"/>
              <a:t>A hibák frissített állapotának feljegyzése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3.2.1 A formális felülvizsgálat fázisai (Lezárás)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hibák javításának ellenőrzése </a:t>
            </a:r>
          </a:p>
          <a:p>
            <a:r>
              <a:rPr lang="hu-HU" dirty="0" smtClean="0"/>
              <a:t>metrikák gyűjtése</a:t>
            </a:r>
          </a:p>
          <a:p>
            <a:r>
              <a:rPr lang="hu-HU" dirty="0" smtClean="0"/>
              <a:t>kilépési feltétel ellenőrzése</a:t>
            </a:r>
          </a:p>
          <a:p>
            <a:r>
              <a:rPr lang="hu-HU" dirty="0" smtClean="0"/>
              <a:t>jelentések elkészítése, átvétele</a:t>
            </a:r>
          </a:p>
          <a:p>
            <a:r>
              <a:rPr lang="hu-HU" dirty="0" smtClean="0"/>
              <a:t>tapasztalatok leszűrése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Legfőbb moderátor</a:t>
            </a:r>
          </a:p>
          <a:p>
            <a:r>
              <a:rPr lang="hu-HU" dirty="0" smtClean="0"/>
              <a:t>Menedzser </a:t>
            </a:r>
          </a:p>
          <a:p>
            <a:r>
              <a:rPr lang="hu-HU" dirty="0" smtClean="0"/>
              <a:t>Moderátor</a:t>
            </a:r>
          </a:p>
          <a:p>
            <a:r>
              <a:rPr lang="hu-HU" dirty="0" smtClean="0"/>
              <a:t>Szerző</a:t>
            </a:r>
          </a:p>
          <a:p>
            <a:r>
              <a:rPr lang="hu-HU" dirty="0" smtClean="0"/>
              <a:t>Átvizsgáló</a:t>
            </a:r>
          </a:p>
          <a:p>
            <a:r>
              <a:rPr lang="hu-HU" dirty="0" smtClean="0"/>
              <a:t>Írnok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9506"/>
            <a:ext cx="9144000" cy="536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342900" marR="0" lvl="0" indent="-34290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Arial" charset="0"/>
              <a:buChar char="•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0" marR="0" lvl="0" indent="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charset="0"/>
                <a:hlinkClick r:id="rId2"/>
              </a:rPr>
              <a:t>*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charset="0"/>
                <a:hlinkClick r:id="rId2"/>
              </a:rPr>
              <a:t>Altom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charset="0"/>
                <a:hlinkClick r:id="rId2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charset="0"/>
                <a:hlinkClick r:id="rId2"/>
              </a:rPr>
              <a:t>Consulting's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charset="0"/>
              </a:rPr>
              <a:t> home page that shows the relationship between when a bug is found and the cost of resolving the problem.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  <a:p>
            <a:pPr marL="0" marR="0" lvl="0" indent="0" algn="l" defTabSz="393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48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charset="0"/>
              </a:rPr>
              <a:t>Their tagline for the company that relates to this graphic: "We believe in testing as early as possible to minimize the impact and cost of fixing defects."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" y="337220"/>
            <a:ext cx="8873507" cy="432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(Legfőbb moderátor)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átvizsgálási folyamat tökéletesítéséért, </a:t>
            </a:r>
          </a:p>
          <a:p>
            <a:r>
              <a:rPr lang="hu-HU" dirty="0" smtClean="0"/>
              <a:t>az ellenőrző lista frissítéséért, </a:t>
            </a:r>
          </a:p>
          <a:p>
            <a:r>
              <a:rPr lang="hu-HU" dirty="0" smtClean="0"/>
              <a:t>a szabványok fejlődéséért stb. felelős.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(Menedzser)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Dönt a felülvizsgálatok végrehajtásával kapcsolatban</a:t>
            </a:r>
          </a:p>
          <a:p>
            <a:r>
              <a:rPr lang="hu-HU" dirty="0" smtClean="0"/>
              <a:t>kijelöli az időpontokat a projekt ütemtervében</a:t>
            </a:r>
          </a:p>
          <a:p>
            <a:r>
              <a:rPr lang="hu-HU" dirty="0" smtClean="0"/>
              <a:t>és dönt arról, hogy a felülvizsgálat célkitűzéseit teljesítették-e.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(Moderátor)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/>
              <a:t>moderátor</a:t>
            </a:r>
            <a:r>
              <a:rPr lang="hu-HU" dirty="0" smtClean="0"/>
              <a:t>: egy inspekció, vagy felülvizsgálat levezetéséért felelős kulcsember vagy vezető </a:t>
            </a:r>
            <a:r>
              <a:rPr lang="hu-HU" i="1" dirty="0" err="1" smtClean="0"/>
              <a:t>moderator</a:t>
            </a:r>
            <a:endParaRPr lang="hu-HU" dirty="0" smtClean="0"/>
          </a:p>
          <a:p>
            <a:r>
              <a:rPr lang="hu-HU" dirty="0" smtClean="0"/>
              <a:t>Vezeti a dokumentum(ok) felülvizsgálatát, </a:t>
            </a:r>
          </a:p>
          <a:p>
            <a:r>
              <a:rPr lang="hu-HU" dirty="0" smtClean="0"/>
              <a:t>ezzel együtt a felülvizsgálat tervezését, </a:t>
            </a:r>
          </a:p>
          <a:p>
            <a:r>
              <a:rPr lang="hu-HU" dirty="0" smtClean="0"/>
              <a:t>a megbeszélés lebonyolítását </a:t>
            </a:r>
          </a:p>
          <a:p>
            <a:r>
              <a:rPr lang="hu-HU" dirty="0" smtClean="0"/>
              <a:t>és a találkozó utáni visszaellenőrzést. </a:t>
            </a:r>
          </a:p>
          <a:p>
            <a:r>
              <a:rPr lang="hu-HU" dirty="0" smtClean="0"/>
              <a:t>A moderátor szükség esetén közvetít a különböző álláspontok között, </a:t>
            </a:r>
          </a:p>
          <a:p>
            <a:r>
              <a:rPr lang="hu-HU" dirty="0" smtClean="0"/>
              <a:t>és gyakran rajta múlik a felülvizsgálat sikere.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(Szerző)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felülvizsgálandó dokumentum(ok) írója, vagy fő felelőse.</a:t>
            </a:r>
          </a:p>
          <a:p>
            <a:r>
              <a:rPr lang="hu-HU" dirty="0" smtClean="0"/>
              <a:t>Bemutatja az alkotását.</a:t>
            </a:r>
          </a:p>
          <a:p>
            <a:r>
              <a:rPr lang="hu-HU" dirty="0" smtClean="0"/>
              <a:t>Részt vesz a hibák megtárgyalásában </a:t>
            </a:r>
          </a:p>
          <a:p>
            <a:r>
              <a:rPr lang="hu-HU" dirty="0" smtClean="0"/>
              <a:t>A felülvizsgálat megállapításai alapján elkészíti az új verziót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(Felülvizsgáló)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Meghatározott technikai vagy vállalati háttérrel rendelkező személyek</a:t>
            </a:r>
          </a:p>
          <a:p>
            <a:r>
              <a:rPr lang="hu-HU" dirty="0" smtClean="0"/>
              <a:t>szükséges felkészülés után meghatározzák és bemutatják a termék felülvizsgálatának eredményeit (pl. hibákat). </a:t>
            </a:r>
          </a:p>
          <a:p>
            <a:r>
              <a:rPr lang="hu-HU" dirty="0" smtClean="0"/>
              <a:t>A felülvizsgálókat úgy kell kiválasztani, hogy különböző szempontokat és szerepköröket képviseljenek</a:t>
            </a:r>
          </a:p>
          <a:p>
            <a:r>
              <a:rPr lang="hu-HU" dirty="0" smtClean="0"/>
              <a:t>Minden felülvizsgálati megbeszélésen részt kell venniük.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(Írnok)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Minden, a találkozó alatt felmerült ügyet, problémát és nyitott kérdést dokumentál</a:t>
            </a:r>
          </a:p>
          <a:p>
            <a:r>
              <a:rPr lang="hu-HU" dirty="0" smtClean="0"/>
              <a:t>Biztosítania kell, hogy a naplózás olvasható és érthető legyen.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(Áttekintés 1)</a:t>
            </a:r>
            <a:endParaRPr lang="hu-HU" dirty="0"/>
          </a:p>
        </p:txBody>
      </p:sp>
      <p:pic>
        <p:nvPicPr>
          <p:cNvPr id="4" name="Tartalom helye 3" descr="Felülvizsgálat folyam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0" t="3352" r="3701" b="46092"/>
          <a:stretch>
            <a:fillRect/>
          </a:stretch>
        </p:blipFill>
        <p:spPr>
          <a:xfrm>
            <a:off x="1043607" y="1201316"/>
            <a:ext cx="6986339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3.2.2 Feladatok,felelősségi körök (Áttekintés 2)</a:t>
            </a:r>
            <a:endParaRPr lang="hu-HU" dirty="0"/>
          </a:p>
        </p:txBody>
      </p:sp>
      <p:pic>
        <p:nvPicPr>
          <p:cNvPr id="8" name="Tartalom helye 7" descr="Felülvizsgálat folyam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08" t="45336" r="1808" b="1796"/>
          <a:stretch>
            <a:fillRect/>
          </a:stretch>
        </p:blipFill>
        <p:spPr>
          <a:xfrm>
            <a:off x="971600" y="1201316"/>
            <a:ext cx="7416824" cy="39386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3.2.3 Felülvizsgálatok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Informális felülvizsgálat</a:t>
            </a:r>
          </a:p>
          <a:p>
            <a:r>
              <a:rPr lang="hu-HU" dirty="0" smtClean="0"/>
              <a:t>Átvizsgálás</a:t>
            </a:r>
          </a:p>
          <a:p>
            <a:r>
              <a:rPr lang="hu-HU" dirty="0" smtClean="0"/>
              <a:t>Technikai felülvizsgálat</a:t>
            </a:r>
          </a:p>
          <a:p>
            <a:r>
              <a:rPr lang="hu-HU" dirty="0" smtClean="0"/>
              <a:t>Inspekció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3.2.3 Felülvizsgálatok típusai (Informális </a:t>
            </a:r>
            <a:r>
              <a:rPr lang="hu-HU" dirty="0" err="1" smtClean="0"/>
              <a:t>felülvizsgálaT</a:t>
            </a:r>
            <a:r>
              <a:rPr lang="hu-HU" dirty="0" smtClean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nincs formális eljárás; </a:t>
            </a:r>
          </a:p>
          <a:p>
            <a:r>
              <a:rPr lang="hu-HU" dirty="0" smtClean="0"/>
              <a:t>lehetséges páros programozás vagy technikai irányítás a tervek és a kód felülvizsgálatára; </a:t>
            </a:r>
          </a:p>
          <a:p>
            <a:r>
              <a:rPr lang="hu-HU" dirty="0" smtClean="0"/>
              <a:t>a dokumentáció opcionális; </a:t>
            </a:r>
          </a:p>
          <a:p>
            <a:r>
              <a:rPr lang="hu-HU" dirty="0" smtClean="0"/>
              <a:t>a hatékonyság a felülvizsgálatot végzőtől függően változó lehet; </a:t>
            </a:r>
          </a:p>
          <a:p>
            <a:r>
              <a:rPr lang="hu-HU" dirty="0" smtClean="0"/>
              <a:t>fő cél: költségkímélő módszerrel némi eredményt elérni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Statikus technikák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3.1 A statikus technikák és a tesztfolyamat</a:t>
            </a:r>
          </a:p>
          <a:p>
            <a:r>
              <a:rPr lang="hu-HU" dirty="0" smtClean="0"/>
              <a:t>3.2 A felülvizsgálat folyamata</a:t>
            </a:r>
          </a:p>
          <a:p>
            <a:r>
              <a:rPr lang="hu-HU" dirty="0" smtClean="0"/>
              <a:t>3.3 Statikus elemzés eszközökkel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3.2.3 Felülvizsgálatok típusai (Átvizsgálás)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találkozót a szerző vezeti; </a:t>
            </a:r>
          </a:p>
          <a:p>
            <a:r>
              <a:rPr lang="hu-HU" dirty="0" smtClean="0"/>
              <a:t>forgatókönyvek, képzeletbeli futtatások, egyenrangú csoport; </a:t>
            </a:r>
          </a:p>
          <a:p>
            <a:r>
              <a:rPr lang="hu-HU" dirty="0" smtClean="0"/>
              <a:t>nem zárt szakaszok; </a:t>
            </a:r>
          </a:p>
          <a:p>
            <a:r>
              <a:rPr lang="hu-HU" dirty="0" smtClean="0"/>
              <a:t>opcionális: a felülvizsgálatot végzők találkozó előtti felkészülése, felülvizsgálati jelentés, az eredmények listája, jegyzőkönyvvezető (a szerző nem lehet ez a személy); </a:t>
            </a:r>
          </a:p>
          <a:p>
            <a:r>
              <a:rPr lang="hu-HU" dirty="0" smtClean="0"/>
              <a:t>formája a nagyon informálistól a nagyon formálisig terjedhet; </a:t>
            </a:r>
          </a:p>
          <a:p>
            <a:r>
              <a:rPr lang="hu-HU" dirty="0" smtClean="0"/>
              <a:t>fő célok: megismerés, megértés, hibák megtalálása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3.2.3 Felülvizsgálatok típusai (Technikai felülvizsgálat 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dokumentált, definiált hibakeresési folyamat</a:t>
            </a:r>
          </a:p>
          <a:p>
            <a:r>
              <a:rPr lang="hu-HU" dirty="0" smtClean="0"/>
              <a:t>egyenrangú kollégák és technikai szakértők részvételével; </a:t>
            </a:r>
          </a:p>
          <a:p>
            <a:r>
              <a:rPr lang="hu-HU" dirty="0" smtClean="0"/>
              <a:t>egyenrangú felülvizsgálatként is végrehajtható (menedzsment nélkül) </a:t>
            </a:r>
          </a:p>
          <a:p>
            <a:r>
              <a:rPr lang="pt-BR" dirty="0" smtClean="0"/>
              <a:t>ideális esetben képzett moderátor vezeti (nem a szerző); </a:t>
            </a:r>
          </a:p>
          <a:p>
            <a:r>
              <a:rPr lang="hu-HU" dirty="0" smtClean="0"/>
              <a:t>találkozó előtti felkészülés; </a:t>
            </a:r>
          </a:p>
          <a:p>
            <a:r>
              <a:rPr lang="hu-HU" dirty="0" smtClean="0"/>
              <a:t>opcionális: ellenőrző lista használata, felülvizsgálati jelentés, eredmények listája és a menedzsment részvétele; </a:t>
            </a:r>
          </a:p>
          <a:p>
            <a:r>
              <a:rPr lang="hu-HU" dirty="0" smtClean="0"/>
              <a:t>formája a nagyon informálistól a nagyon formálisig terjedhet;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3.2.3 Felülvizsgálatok típusai (Technikai felülvizsgálat 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/>
              <a:t>fő célok: 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31640" y="19934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1777380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800" dirty="0" smtClean="0"/>
              <a:t>megvitatás,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döntéshozatal,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alternatívák értékelése,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hibák megtalálása,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technikai problémák megoldása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Annak ellenőrzése, hogy a specifikációk megfelelnek-e a szabványoknak</a:t>
            </a:r>
            <a:r>
              <a:rPr lang="hu-HU" sz="24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3.2.3 Felülvizsgálatok típusai (Inspekció 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1316"/>
            <a:ext cx="8435280" cy="3903821"/>
          </a:xfrm>
        </p:spPr>
        <p:txBody>
          <a:bodyPr>
            <a:noAutofit/>
          </a:bodyPr>
          <a:lstStyle/>
          <a:p>
            <a:r>
              <a:rPr lang="pt-BR" sz="3200" dirty="0" smtClean="0"/>
              <a:t>képzett moderátor vezeti (nem a szerző); </a:t>
            </a:r>
          </a:p>
          <a:p>
            <a:r>
              <a:rPr lang="hu-HU" sz="3200" dirty="0" smtClean="0"/>
              <a:t>általában egyenrangú vizsgálat; </a:t>
            </a:r>
          </a:p>
          <a:p>
            <a:r>
              <a:rPr lang="hu-HU" sz="3200" dirty="0" smtClean="0"/>
              <a:t>definiált szerepkörök; </a:t>
            </a:r>
          </a:p>
          <a:p>
            <a:r>
              <a:rPr lang="hu-HU" sz="3200" dirty="0" smtClean="0"/>
              <a:t>metrikákat is magában foglal; </a:t>
            </a:r>
          </a:p>
          <a:p>
            <a:r>
              <a:rPr lang="hu-HU" sz="3200" dirty="0" smtClean="0"/>
              <a:t>formális eljárás, a belépési és kilépési feltételekre vonatkozó szabályok és ellenőrző listák alapján;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3.2.3 Felülvizsgálatok típusai (Inspekció 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903821"/>
          </a:xfrm>
        </p:spPr>
        <p:txBody>
          <a:bodyPr>
            <a:normAutofit lnSpcReduction="10000"/>
          </a:bodyPr>
          <a:lstStyle/>
          <a:p>
            <a:r>
              <a:rPr lang="hu-HU" sz="3200" dirty="0" smtClean="0"/>
              <a:t>találkozó előtti felkészülés; </a:t>
            </a:r>
          </a:p>
          <a:p>
            <a:r>
              <a:rPr lang="hu-HU" sz="3200" dirty="0" smtClean="0"/>
              <a:t>inspekció jelentés, eredmények listája; </a:t>
            </a:r>
          </a:p>
          <a:p>
            <a:r>
              <a:rPr lang="hu-HU" sz="3200" dirty="0" smtClean="0"/>
              <a:t>formális utókövetési eljárás; </a:t>
            </a:r>
          </a:p>
          <a:p>
            <a:r>
              <a:rPr lang="hu-HU" sz="3200" dirty="0" smtClean="0"/>
              <a:t>opcionálisan: folyamatfejlesztési komponensek </a:t>
            </a:r>
          </a:p>
          <a:p>
            <a:r>
              <a:rPr lang="hu-HU" sz="3200" dirty="0" smtClean="0"/>
              <a:t>opcionálisan: felolvasó; </a:t>
            </a:r>
          </a:p>
          <a:p>
            <a:r>
              <a:rPr lang="hu-HU" sz="3200" dirty="0" smtClean="0"/>
              <a:t>fő cél: hibák megkeresése</a:t>
            </a:r>
            <a:r>
              <a:rPr lang="hu-HU" dirty="0" smtClean="0"/>
              <a:t>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3.2.4 Felülvizsgálatok sikerességi tényezői (1)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90382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u-HU" sz="3200" dirty="0" smtClean="0"/>
              <a:t>Minden felülvizsgálatnak van világosan meghatározott célkitűzése.</a:t>
            </a:r>
          </a:p>
          <a:p>
            <a:pPr lvl="0"/>
            <a:r>
              <a:rPr lang="hu-HU" sz="3200" dirty="0" smtClean="0"/>
              <a:t>A felülvizsgálati célok eléréséhez a megfelelő személyeket kell bevonni.</a:t>
            </a:r>
          </a:p>
          <a:p>
            <a:pPr lvl="0"/>
            <a:r>
              <a:rPr lang="hu-HU" sz="3200" dirty="0" smtClean="0"/>
              <a:t>A tesztelők értékes felülvizsgálók, akik egyrészt hozzájárulnak a felülvizsgálathoz, másrészt tanulnak az eredményből, amely hozzásegíti őket, hogy hamarabb elkészítsék a teszteket.</a:t>
            </a:r>
          </a:p>
          <a:p>
            <a:pPr lvl="0"/>
            <a:r>
              <a:rPr lang="hu-HU" sz="3200" dirty="0" smtClean="0"/>
              <a:t>A hibák megtalálását eredménynek kell tekinteni, és tárgyilagosan kell kezelni őket.</a:t>
            </a:r>
          </a:p>
          <a:p>
            <a:pPr lvl="0"/>
            <a:r>
              <a:rPr lang="hu-HU" sz="3200" dirty="0" smtClean="0"/>
              <a:t>Foglalkozni kell az emberi és pszichológiai tényezőkkel (pl. a szerző számára pozitív tapasztalatként jelenjen meg a felülvizsgálat).</a:t>
            </a:r>
          </a:p>
          <a:p>
            <a:r>
              <a:rPr lang="hu-HU" sz="3200" dirty="0" smtClean="0"/>
              <a:t>A felülvizsgálatot bizalmi légkörben kell lebonyolítani, az eredményt nem szabad felhasználni a résztvevők </a:t>
            </a:r>
            <a:r>
              <a:rPr lang="hu-HU" sz="3200" smtClean="0"/>
              <a:t>értékeléséhez.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3.2.4 Felülvizsgálatok sikerességi tényezői (2)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903821"/>
          </a:xfrm>
        </p:spPr>
        <p:txBody>
          <a:bodyPr>
            <a:normAutofit/>
          </a:bodyPr>
          <a:lstStyle/>
          <a:p>
            <a:pPr lvl="0"/>
            <a:r>
              <a:rPr lang="hu-HU" sz="2000" dirty="0" smtClean="0"/>
              <a:t>Olyan felülvizsgálati technikák alkalmazása, melyek illeszkednek a szoftver projekt-termékek típusához és szintjéhez valamint a felülvizsgálatot végzőkhöz.</a:t>
            </a:r>
          </a:p>
          <a:p>
            <a:pPr lvl="0"/>
            <a:r>
              <a:rPr lang="hu-HU" sz="2000" dirty="0" smtClean="0"/>
              <a:t>Ha lehetséges, a hibák azonosításának hatékonyabbá tételéhez ellenőrző listák vagy szerepkörök alkalmazhatók.</a:t>
            </a:r>
          </a:p>
          <a:p>
            <a:pPr lvl="0"/>
            <a:r>
              <a:rPr lang="hu-HU" sz="2000" dirty="0" smtClean="0"/>
              <a:t>A felülvizsgálati technikákról képzést tartanak, különösen a formálisabb technikák esetében, mint pl. az inspekció.</a:t>
            </a:r>
          </a:p>
          <a:p>
            <a:pPr lvl="0"/>
            <a:r>
              <a:rPr lang="hu-HU" sz="2000" dirty="0" smtClean="0"/>
              <a:t>A menedzsment támogatja a felülvizsgálati eljárást (pl. a projekt ütemtervében megfelelő időt biztosít a felülvizsgálati tevékenységekre).</a:t>
            </a:r>
          </a:p>
          <a:p>
            <a:r>
              <a:rPr lang="hu-HU" sz="2000" dirty="0" smtClean="0"/>
              <a:t>Hangsúlyt fektetnek a tanulásra és a folyamat javítására.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Megbeszéltük: A felülvizsgálat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3.2.1 A formális felülvizsgálat fázisai</a:t>
            </a:r>
          </a:p>
          <a:p>
            <a:r>
              <a:rPr lang="hu-HU" dirty="0" smtClean="0"/>
              <a:t>3.2.2 Feladatok,felelősségi körök</a:t>
            </a:r>
          </a:p>
          <a:p>
            <a:r>
              <a:rPr lang="hu-HU" dirty="0" smtClean="0"/>
              <a:t>3.2.3 Felülvizsgálatok típusai</a:t>
            </a:r>
          </a:p>
          <a:p>
            <a:r>
              <a:rPr lang="hu-HU" dirty="0" smtClean="0"/>
              <a:t>3.2.4 Felülvizsgálatok sikerességi tényezői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3.3 Statikus elemzés eszközökkel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3.3.1 A statikus elemzés fogalma</a:t>
            </a:r>
          </a:p>
          <a:p>
            <a:r>
              <a:rPr lang="hu-HU" dirty="0" smtClean="0"/>
              <a:t>3.3.2 A statikus elemzés előnyei</a:t>
            </a:r>
          </a:p>
          <a:p>
            <a:r>
              <a:rPr lang="hu-HU" dirty="0" smtClean="0"/>
              <a:t>3.3.3 A statikus elemzéssel felismert tipikus hibák</a:t>
            </a:r>
          </a:p>
          <a:p>
            <a:r>
              <a:rPr lang="hu-HU" dirty="0" smtClean="0"/>
              <a:t>3.3.4 Statikus elemző eszközök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24680"/>
            <a:ext cx="9144000" cy="351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3.1 A statikus technikák és a tesztfolyamat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3.1.1 Statikus tesztelés előnyei</a:t>
            </a:r>
          </a:p>
          <a:p>
            <a:r>
              <a:rPr lang="hu-HU" dirty="0" smtClean="0"/>
              <a:t>3.1.2 Könnyebben megtalálható hibák</a:t>
            </a:r>
          </a:p>
          <a:p>
            <a:r>
              <a:rPr lang="hu-HU" dirty="0" smtClean="0"/>
              <a:t>3.1.3 Statikus tesztelés hátrányai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3.3.1 A statikus elemzés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statikus elemzés: </a:t>
            </a:r>
            <a:r>
              <a:rPr lang="hu-HU" dirty="0" smtClean="0"/>
              <a:t>a szoftverelemek (például követelmények vagy kód) elemzése azok futtatása nélkül. Általában támogató eszközök segítségével végzik. </a:t>
            </a:r>
            <a:r>
              <a:rPr lang="hu-HU" i="1" dirty="0" err="1" smtClean="0"/>
              <a:t>static</a:t>
            </a:r>
            <a:r>
              <a:rPr lang="hu-HU" i="1" dirty="0" smtClean="0"/>
              <a:t> </a:t>
            </a:r>
            <a:r>
              <a:rPr lang="hu-HU" i="1" dirty="0" err="1" smtClean="0"/>
              <a:t>analysis</a:t>
            </a:r>
            <a:endParaRPr lang="hu-HU" i="1" dirty="0" smtClean="0"/>
          </a:p>
          <a:p>
            <a:r>
              <a:rPr lang="hu-HU" dirty="0" smtClean="0"/>
              <a:t>Célja: megtalálni a hibákat a szoftver forráskódjában és a szoftvermodellekben</a:t>
            </a:r>
          </a:p>
          <a:p>
            <a:r>
              <a:rPr lang="hu-HU" dirty="0" smtClean="0"/>
              <a:t>Elemezheti: a modellt, kódot vagy a kimenetet (</a:t>
            </a:r>
            <a:r>
              <a:rPr lang="hu-HU" dirty="0" err="1" smtClean="0"/>
              <a:t>html</a:t>
            </a:r>
            <a:r>
              <a:rPr lang="hu-HU" dirty="0" smtClean="0"/>
              <a:t>)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3.3.2 A statikus elemzés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hibák korai felismerése a teszt végrehajtása előtt. </a:t>
            </a:r>
          </a:p>
          <a:p>
            <a:r>
              <a:rPr lang="hu-HU" dirty="0" smtClean="0"/>
              <a:t>Korai figyelmeztetések a kód vagy a terv gyanús tényezőiről a metrikák számításának segítségével</a:t>
            </a:r>
          </a:p>
          <a:p>
            <a:r>
              <a:rPr lang="hu-HU" dirty="0" smtClean="0"/>
              <a:t>Olyan hibák azonosítása, melyeket dinamikus teszttel nehéz megtalálni. </a:t>
            </a:r>
          </a:p>
          <a:p>
            <a:r>
              <a:rPr lang="hu-HU" dirty="0" smtClean="0"/>
              <a:t>Függőségi viszonyok és összeférhetetlenségek felismerése a szoftvermodellekben, például linkek. </a:t>
            </a:r>
          </a:p>
          <a:p>
            <a:r>
              <a:rPr lang="hu-HU" dirty="0" smtClean="0"/>
              <a:t>A kód és a terv jobb karbantarthatósága. </a:t>
            </a:r>
          </a:p>
          <a:p>
            <a:r>
              <a:rPr lang="hu-HU" dirty="0" smtClean="0"/>
              <a:t>Hibák megelőzése fejlesztési tapasztalatok használatával.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3.3.3 A statikus elemzéssel felismert tipikus hibák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meghatározatlan értékű változóra való hivatkozás </a:t>
            </a:r>
          </a:p>
          <a:p>
            <a:r>
              <a:rPr lang="hu-HU" dirty="0" smtClean="0"/>
              <a:t>összeférhetetlen interfész modulok és komponensek között </a:t>
            </a:r>
          </a:p>
          <a:p>
            <a:r>
              <a:rPr lang="pt-BR" dirty="0" smtClean="0"/>
              <a:t>soha nem használt változók</a:t>
            </a:r>
            <a:r>
              <a:rPr lang="hu-HU" dirty="0" smtClean="0"/>
              <a:t>, elérhetetlen kódok </a:t>
            </a:r>
          </a:p>
          <a:p>
            <a:r>
              <a:rPr lang="hu-HU" dirty="0" smtClean="0"/>
              <a:t>hiányzó vagy hibás logika (potenciális végtelen ciklusok) </a:t>
            </a:r>
          </a:p>
          <a:p>
            <a:r>
              <a:rPr lang="hu-HU" dirty="0" smtClean="0"/>
              <a:t>túl komplikált struktúra </a:t>
            </a:r>
          </a:p>
          <a:p>
            <a:r>
              <a:rPr lang="hu-HU" dirty="0" smtClean="0"/>
              <a:t>programozási szabványok megsértése </a:t>
            </a:r>
          </a:p>
          <a:p>
            <a:r>
              <a:rPr lang="hu-HU" dirty="0" smtClean="0"/>
              <a:t>biztonsági rések </a:t>
            </a:r>
          </a:p>
          <a:p>
            <a:r>
              <a:rPr lang="hu-HU" dirty="0" smtClean="0"/>
              <a:t>szintaxis megsértése a kódban vagy a szoftvermodellekben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3.3.4 Statikus elemző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Fejlesztő eszközökbe beépített funkcionalitás (</a:t>
            </a:r>
            <a:r>
              <a:rPr lang="hu-HU" dirty="0" err="1" smtClean="0"/>
              <a:t>Eclipse</a:t>
            </a:r>
            <a:r>
              <a:rPr lang="hu-HU" dirty="0" smtClean="0"/>
              <a:t>) </a:t>
            </a:r>
          </a:p>
          <a:p>
            <a:r>
              <a:rPr lang="hu-HU" dirty="0" smtClean="0"/>
              <a:t>Önálló elemző programok (</a:t>
            </a:r>
            <a:r>
              <a:rPr lang="hu-HU" dirty="0" err="1" smtClean="0"/>
              <a:t>FindBugs</a:t>
            </a:r>
            <a:r>
              <a:rPr lang="hu-HU" dirty="0" smtClean="0"/>
              <a:t>)</a:t>
            </a:r>
          </a:p>
          <a:p>
            <a:r>
              <a:rPr lang="hu-HU" dirty="0" smtClean="0"/>
              <a:t>Internetes kódelemzők (http://xmlbeautifier.com/)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Kódmetrika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33500"/>
            <a:ext cx="8686800" cy="4044279"/>
          </a:xfrm>
        </p:spPr>
        <p:txBody>
          <a:bodyPr>
            <a:normAutofit/>
          </a:bodyPr>
          <a:lstStyle/>
          <a:p>
            <a:r>
              <a:rPr lang="hu-HU" dirty="0" err="1" smtClean="0"/>
              <a:t>Ciklomatikus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komplexitás</a:t>
            </a:r>
          </a:p>
          <a:p>
            <a:r>
              <a:rPr lang="hu-HU" dirty="0" smtClean="0"/>
              <a:t>CK(gráf) </a:t>
            </a:r>
            <a:r>
              <a:rPr lang="hu-HU" dirty="0" smtClean="0"/>
              <a:t>=</a:t>
            </a:r>
            <a:br>
              <a:rPr lang="hu-HU" dirty="0" smtClean="0"/>
            </a:br>
            <a:r>
              <a:rPr lang="hu-HU" dirty="0" smtClean="0"/>
              <a:t>élek száma</a:t>
            </a:r>
            <a:br>
              <a:rPr lang="hu-HU" dirty="0" smtClean="0"/>
            </a:br>
            <a:r>
              <a:rPr lang="hu-HU" dirty="0" smtClean="0"/>
              <a:t>–</a:t>
            </a:r>
            <a:br>
              <a:rPr lang="hu-HU" dirty="0" smtClean="0"/>
            </a:br>
            <a:r>
              <a:rPr lang="hu-HU" dirty="0" smtClean="0"/>
              <a:t>csomópontok</a:t>
            </a:r>
            <a:br>
              <a:rPr lang="hu-HU" dirty="0" smtClean="0"/>
            </a:br>
            <a:r>
              <a:rPr lang="hu-HU" dirty="0" smtClean="0"/>
              <a:t>száma </a:t>
            </a:r>
            <a:r>
              <a:rPr lang="hu-HU" dirty="0" smtClean="0"/>
              <a:t>+ 2</a:t>
            </a:r>
          </a:p>
          <a:p>
            <a:r>
              <a:rPr lang="fr-FR" dirty="0" smtClean="0"/>
              <a:t>7 </a:t>
            </a:r>
            <a:r>
              <a:rPr lang="fr-FR" dirty="0" smtClean="0"/>
              <a:t>csomópont,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fr-FR" dirty="0" smtClean="0"/>
              <a:t>8 </a:t>
            </a:r>
            <a:r>
              <a:rPr lang="fr-FR" dirty="0" smtClean="0"/>
              <a:t>élet </a:t>
            </a:r>
            <a:r>
              <a:rPr lang="fr-FR" dirty="0" smtClean="0"/>
              <a:t>látunk: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fr-FR" dirty="0" smtClean="0"/>
              <a:t>8-7+2=3</a:t>
            </a:r>
            <a:endParaRPr lang="fr-FR" dirty="0" smtClean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085" y="912142"/>
            <a:ext cx="69754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Megbeszéltük: </a:t>
            </a:r>
            <a:br>
              <a:rPr lang="hu-HU" dirty="0" smtClean="0"/>
            </a:br>
            <a:r>
              <a:rPr lang="hu-HU" dirty="0" smtClean="0"/>
              <a:t>Statikus elemzés eszközökkel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3.3.1 A statikus elemzés fogalma</a:t>
            </a:r>
          </a:p>
          <a:p>
            <a:r>
              <a:rPr lang="hu-HU" dirty="0" smtClean="0"/>
              <a:t>3.3.2 A statikus elemzés előnyei</a:t>
            </a:r>
          </a:p>
          <a:p>
            <a:r>
              <a:rPr lang="hu-HU" dirty="0" smtClean="0"/>
              <a:t>3.3.3 A statikus elemzéssel felismert tipikus hibák</a:t>
            </a:r>
          </a:p>
          <a:p>
            <a:r>
              <a:rPr lang="hu-HU" dirty="0" smtClean="0"/>
              <a:t>3.3.4 Statikus elemző eszközök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Átvettük: Statikus technikák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3.1 A statikus technikák és a tesztfolyamat</a:t>
            </a:r>
          </a:p>
          <a:p>
            <a:r>
              <a:rPr lang="hu-HU" dirty="0" smtClean="0"/>
              <a:t>3.2 A felülvizsgálat folyamata</a:t>
            </a:r>
          </a:p>
          <a:p>
            <a:r>
              <a:rPr lang="hu-HU" dirty="0" smtClean="0"/>
              <a:t>3.3 Statikus elemzés eszközökkel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3.1.1 Statikus tesztelés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kell hozzá futó program</a:t>
            </a:r>
          </a:p>
          <a:p>
            <a:r>
              <a:rPr lang="hu-HU" dirty="0" smtClean="0"/>
              <a:t>A szoftveren kívül egyéb termék is tesztelhető</a:t>
            </a:r>
          </a:p>
          <a:p>
            <a:r>
              <a:rPr lang="hu-HU" dirty="0" smtClean="0"/>
              <a:t>Több potenciális hiba is feltárható egy menetben</a:t>
            </a:r>
          </a:p>
          <a:p>
            <a:r>
              <a:rPr lang="hu-HU" dirty="0" smtClean="0"/>
              <a:t>Olyan hibák is feltárhatók, ami dinamikusan nem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3.1.2 Könnyebben megtalálható hibák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szabványoktól való eltérések</a:t>
            </a:r>
          </a:p>
          <a:p>
            <a:r>
              <a:rPr lang="hu-HU" dirty="0" smtClean="0"/>
              <a:t>követelményekkel kapcsolatos hibák</a:t>
            </a:r>
          </a:p>
          <a:p>
            <a:r>
              <a:rPr lang="hu-HU" dirty="0" smtClean="0"/>
              <a:t>műszaki teszttervezéssel kapcsolatos hibák</a:t>
            </a:r>
          </a:p>
          <a:p>
            <a:r>
              <a:rPr lang="hu-HU" dirty="0" smtClean="0"/>
              <a:t>karbantarthatóság hiánya</a:t>
            </a:r>
          </a:p>
          <a:p>
            <a:r>
              <a:rPr lang="hu-HU" dirty="0" smtClean="0"/>
              <a:t>hibás interfész specifikáció</a:t>
            </a:r>
          </a:p>
          <a:p>
            <a:r>
              <a:rPr lang="hu-HU" dirty="0" smtClean="0"/>
              <a:t>nem hatékony kódrészletek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3.1.3 Statikus tesztelés hátrányai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felülvizsgálóknak tapasztaltaknak kell lenni, hogy érdemi észrevételeket tehessen.</a:t>
            </a:r>
          </a:p>
          <a:p>
            <a:r>
              <a:rPr lang="hu-HU" dirty="0" smtClean="0"/>
              <a:t>Megtakarított idő nehezen érzékelhető</a:t>
            </a:r>
          </a:p>
          <a:p>
            <a:r>
              <a:rPr lang="hu-HU" dirty="0" smtClean="0"/>
              <a:t>A fejlesztő hibái mások elé kerül</a:t>
            </a:r>
          </a:p>
          <a:p>
            <a:r>
              <a:rPr lang="hu-HU" dirty="0" smtClean="0"/>
              <a:t>Előretolja a tesztelési költségeket, és csak a tapasztalttá vált csapatnál eredményez költségcsökkenést</a:t>
            </a:r>
          </a:p>
          <a:p>
            <a:r>
              <a:rPr lang="hu-HU" dirty="0" smtClean="0"/>
              <a:t>Aki a dinamikus teszteléshez szokott, nehezen meggyőzhető hogy ez hatékonyabb lehet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Átnéztük: A statikus technikák és a tesztfolyamat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3.1.1 Statikus tesztelés előnyei</a:t>
            </a:r>
          </a:p>
          <a:p>
            <a:r>
              <a:rPr lang="hu-HU" dirty="0" smtClean="0"/>
              <a:t>3.1.2 Könnyebben megtalálható hibák</a:t>
            </a:r>
          </a:p>
          <a:p>
            <a:r>
              <a:rPr lang="hu-HU" dirty="0" smtClean="0"/>
              <a:t>3.1.3 Statikus tesztelés hátrányai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3.2 A felülvizsgálat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3.2.1 A formális felülvizsgálat fázisai</a:t>
            </a:r>
          </a:p>
          <a:p>
            <a:r>
              <a:rPr lang="hu-HU" dirty="0" smtClean="0"/>
              <a:t>3.2.2 Feladatok,felelősségi körök</a:t>
            </a:r>
          </a:p>
          <a:p>
            <a:r>
              <a:rPr lang="hu-HU" dirty="0" smtClean="0"/>
              <a:t>3.2.3 Felülvizsgálatok típusai</a:t>
            </a:r>
          </a:p>
          <a:p>
            <a:r>
              <a:rPr lang="hu-HU" dirty="0" smtClean="0"/>
              <a:t>3.2.4 Felülvizsgálatok sikerességi tényezői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uron_Prezentáció-sablon_hu_(16-10)_2013_0220">
  <a:themeElements>
    <a:clrScheme name="Neuron">
      <a:dk1>
        <a:srgbClr val="000000"/>
      </a:dk1>
      <a:lt1>
        <a:srgbClr val="FFFFFF"/>
      </a:lt1>
      <a:dk2>
        <a:srgbClr val="048688"/>
      </a:dk2>
      <a:lt2>
        <a:srgbClr val="9FC9CA"/>
      </a:lt2>
      <a:accent1>
        <a:srgbClr val="048688"/>
      </a:accent1>
      <a:accent2>
        <a:srgbClr val="9FC9CA"/>
      </a:accent2>
      <a:accent3>
        <a:srgbClr val="333436"/>
      </a:accent3>
      <a:accent4>
        <a:srgbClr val="D9DADA"/>
      </a:accent4>
      <a:accent5>
        <a:srgbClr val="9D9E9E"/>
      </a:accent5>
      <a:accent6>
        <a:srgbClr val="333333"/>
      </a:accent6>
      <a:hlink>
        <a:srgbClr val="048688"/>
      </a:hlink>
      <a:folHlink>
        <a:srgbClr val="9FC9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1A3DA5FCBAD974E81DD949E5874870E" ma:contentTypeVersion="0" ma:contentTypeDescription="Új dokumentum létrehozása." ma:contentTypeScope="" ma:versionID="a978395ad7e0a4cb2ab63584ae6adca0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CCC4CA-4BEB-4510-824C-DF43798E36B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563A23-BB56-4346-8666-2E2D4BEB1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49A9C3-4CDE-488E-B9D1-F2B6DEBAA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Neuron_Prezentáció-sablon_hu_(16-10)_2013_0220</Template>
  <TotalTime>1857</TotalTime>
  <Words>1489</Words>
  <Application>Microsoft Office PowerPoint</Application>
  <PresentationFormat>Diavetítés a képernyőre (16:10 oldalarány)</PresentationFormat>
  <Paragraphs>237</Paragraphs>
  <Slides>46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7" baseType="lpstr">
      <vt:lpstr>Neuron_Prezentáció-sablon_hu_(16-10)_2013_0220</vt:lpstr>
      <vt:lpstr>1. dia</vt:lpstr>
      <vt:lpstr>2. dia</vt:lpstr>
      <vt:lpstr>3. Statikus technikák</vt:lpstr>
      <vt:lpstr>3.1 A statikus technikák és a tesztfolyamat</vt:lpstr>
      <vt:lpstr>3.1.1 Statikus tesztelés előnyei</vt:lpstr>
      <vt:lpstr>3.1.2 Könnyebben megtalálható hibák</vt:lpstr>
      <vt:lpstr>3.1.3 Statikus tesztelés hátrányai</vt:lpstr>
      <vt:lpstr>Átnéztük: A statikus technikák és a tesztfolyamat</vt:lpstr>
      <vt:lpstr>3.2 A felülvizsgálat folyamata</vt:lpstr>
      <vt:lpstr>3.2.1 A formális felülvizsgálat fázisai (Áttekintés 1)</vt:lpstr>
      <vt:lpstr>3.2.1 A formális felülvizsgálat fázisai (Áttekintés 2)</vt:lpstr>
      <vt:lpstr>3.2.1 A formális felülvizsgálat fázisai (Tervezés)</vt:lpstr>
      <vt:lpstr>3.2.1 A formális felülvizsgálat fázisai (Belépési felt. Vizsg.)</vt:lpstr>
      <vt:lpstr>3.2.1 A formális felülvizsgálat fázisai (Áttekintés)</vt:lpstr>
      <vt:lpstr>3.2.1 A formális felülvizsgálat fázisai (Egyéni előkészítés)</vt:lpstr>
      <vt:lpstr>3.2.1 A formális felülvizsgálat fázisai (Felülvizsgálati találkozó)</vt:lpstr>
      <vt:lpstr>3.2.1 A formális felülvizsgálat fázisai (Átdolgozás)</vt:lpstr>
      <vt:lpstr>3.2.1 A formális felülvizsgálat fázisai (Lezárás)</vt:lpstr>
      <vt:lpstr>3.2.2 Feladatok,felelősségi körök</vt:lpstr>
      <vt:lpstr>3.2.2 Feladatok,felelősségi körök (Legfőbb moderátor)</vt:lpstr>
      <vt:lpstr>3.2.2 Feladatok,felelősségi körök (Menedzser)</vt:lpstr>
      <vt:lpstr>3.2.2 Feladatok,felelősségi körök (Moderátor)</vt:lpstr>
      <vt:lpstr>3.2.2 Feladatok,felelősségi körök (Szerző)</vt:lpstr>
      <vt:lpstr>3.2.2 Feladatok,felelősségi körök (Felülvizsgáló)</vt:lpstr>
      <vt:lpstr>3.2.2 Feladatok,felelősségi körök (Írnok)</vt:lpstr>
      <vt:lpstr>3.2.2 Feladatok,felelősségi körök (Áttekintés 1)</vt:lpstr>
      <vt:lpstr>3.2.2 Feladatok,felelősségi körök (Áttekintés 2)</vt:lpstr>
      <vt:lpstr>3.2.3 Felülvizsgálatok típusai</vt:lpstr>
      <vt:lpstr>3.2.3 Felülvizsgálatok típusai (Informális felülvizsgálaT)</vt:lpstr>
      <vt:lpstr>3.2.3 Felülvizsgálatok típusai (Átvizsgálás)</vt:lpstr>
      <vt:lpstr>3.2.3 Felülvizsgálatok típusai (Technikai felülvizsgálat 1)</vt:lpstr>
      <vt:lpstr>3.2.3 Felülvizsgálatok típusai (Technikai felülvizsgálat 2)</vt:lpstr>
      <vt:lpstr>3.2.3 Felülvizsgálatok típusai (Inspekció 1)</vt:lpstr>
      <vt:lpstr>3.2.3 Felülvizsgálatok típusai (Inspekció 2)</vt:lpstr>
      <vt:lpstr>3.2.4 Felülvizsgálatok sikerességi tényezői (1)</vt:lpstr>
      <vt:lpstr>3.2.4 Felülvizsgálatok sikerességi tényezői (2)</vt:lpstr>
      <vt:lpstr>Megbeszéltük: A felülvizsgálat folyamata</vt:lpstr>
      <vt:lpstr>3.3 Statikus elemzés eszközökkel</vt:lpstr>
      <vt:lpstr>39. dia</vt:lpstr>
      <vt:lpstr>3.3.1 A statikus elemzés fogalma</vt:lpstr>
      <vt:lpstr>3.3.2 A statikus elemzés előnyei</vt:lpstr>
      <vt:lpstr>3.3.3 A statikus elemzéssel felismert tipikus hibák</vt:lpstr>
      <vt:lpstr>3.3.4 Statikus elemző eszközök</vt:lpstr>
      <vt:lpstr>Kódmetrika példa</vt:lpstr>
      <vt:lpstr>Megbeszéltük:  Statikus elemzés eszközökkel</vt:lpstr>
      <vt:lpstr>Átvettük: Statikus technikák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Malwin</dc:creator>
  <cp:lastModifiedBy>tiszaazs</cp:lastModifiedBy>
  <cp:revision>118</cp:revision>
  <dcterms:created xsi:type="dcterms:W3CDTF">2013-08-03T08:11:36Z</dcterms:created>
  <dcterms:modified xsi:type="dcterms:W3CDTF">2018-10-15T12:30:55Z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0x01010031A3DA5FCBAD974E81DD949E5874870E</vt:lpwstr>
  </property>
</Properties>
</file>