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60" r:id="rId3"/>
    <p:sldId id="533" r:id="rId4"/>
    <p:sldId id="534" r:id="rId5"/>
    <p:sldId id="535" r:id="rId6"/>
    <p:sldId id="536" r:id="rId7"/>
    <p:sldId id="537" r:id="rId8"/>
    <p:sldId id="538" r:id="rId9"/>
    <p:sldId id="529" r:id="rId10"/>
    <p:sldId id="540" r:id="rId11"/>
    <p:sldId id="539" r:id="rId12"/>
    <p:sldId id="541" r:id="rId13"/>
    <p:sldId id="268" r:id="rId14"/>
    <p:sldId id="473" r:id="rId15"/>
    <p:sldId id="543" r:id="rId16"/>
    <p:sldId id="542" r:id="rId17"/>
    <p:sldId id="532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73" autoAdjust="0"/>
  </p:normalViewPr>
  <p:slideViewPr>
    <p:cSldViewPr>
      <p:cViewPr varScale="1">
        <p:scale>
          <a:sx n="69" d="100"/>
          <a:sy n="69" d="100"/>
        </p:scale>
        <p:origin x="185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4A0E65-44FE-4834-929A-BDFFD14B64A0}" type="datetimeFigureOut">
              <a:rPr lang="hu-HU"/>
              <a:pPr>
                <a:defRPr/>
              </a:pPr>
              <a:t>2018. 11. 10.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CDB852-944F-4E1D-947E-9D0DE86CD3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Mindegyik technikának megvannak az erősségei és gyengeségei.</a:t>
            </a:r>
          </a:p>
          <a:p>
            <a:pPr>
              <a:spcBef>
                <a:spcPct val="0"/>
              </a:spcBef>
            </a:pPr>
            <a:r>
              <a:rPr lang="hu-HU"/>
              <a:t>Különböző típusok különböző hibákat találnak meg.</a:t>
            </a:r>
          </a:p>
          <a:p>
            <a:pPr>
              <a:spcBef>
                <a:spcPct val="0"/>
              </a:spcBef>
            </a:pPr>
            <a:r>
              <a:rPr lang="hu-HU"/>
              <a:t>Komponens tesztelésnél a technika inkább kódolásban talál hibákat, mint UI szinten</a:t>
            </a:r>
          </a:p>
          <a:p>
            <a:pPr>
              <a:spcBef>
                <a:spcPct val="0"/>
              </a:spcBef>
            </a:pPr>
            <a:r>
              <a:rPr lang="hu-HU"/>
              <a:t>Határérték elemzés NEM input kombinációkat talál meg</a:t>
            </a:r>
          </a:p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7A1DF0-9819-4DD1-B731-EDA609550F94}" type="slidenum">
              <a:rPr lang="hu-HU"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u-HU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3B0D9-C28F-4602-A642-1E6958352862}" type="slidenum">
              <a:rPr lang="hu-HU"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u-HU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Hibatípusok: Standardoktól való eltérés, Designbeli hibák, nem karbantartható kód, inkonzisztens interfész specifikációk</a:t>
            </a:r>
          </a:p>
          <a:p>
            <a:pPr>
              <a:spcBef>
                <a:spcPct val="0"/>
              </a:spcBef>
            </a:pPr>
            <a:r>
              <a:rPr lang="hu-HU"/>
              <a:t>Komponensteszthez használják a fejlesztők fejlesztés közben</a:t>
            </a:r>
          </a:p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32EAEE-8CCC-4FA1-8860-CB8CCE21CBEE}" type="slidenum">
              <a:rPr lang="hu-HU"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u-HU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/>
              <a:t>1990-ben 700 utólagos probléma C-ben</a:t>
            </a:r>
          </a:p>
          <a:p>
            <a:pPr>
              <a:spcBef>
                <a:spcPct val="0"/>
              </a:spcBef>
            </a:pPr>
            <a:r>
              <a:rPr lang="hu-HU"/>
              <a:t>Sok szabvány, kontextusfüggő szabványok, (file-ok ellenőrzése manuálisan lehetetlen), ha az emberek ezzel töltik az idejüket, nem figyelnek olyan programhibákra, amelyeket egyébként megtalálnának</a:t>
            </a:r>
          </a:p>
          <a:p>
            <a:pPr>
              <a:spcBef>
                <a:spcPct val="0"/>
              </a:spcBef>
            </a:pPr>
            <a:r>
              <a:rPr lang="hu-HU"/>
              <a:t>Kód 20%-a okozza a problémák 80%-át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C464B3-20AF-4DE9-865C-CC1EC09EDE01}" type="slidenum">
              <a:rPr lang="hu-HU"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u-HU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>
                <a:sym typeface="Arial Bold"/>
              </a:rPr>
              <a:t>Mintacím szerkesztése</a:t>
            </a:r>
            <a:endParaRPr lang="en-US">
              <a:sym typeface="Arial Bold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>
                <a:sym typeface="Arial" pitchFamily="34" charset="0"/>
              </a:rPr>
              <a:t>Mintaszöveg szerkesztése</a:t>
            </a:r>
          </a:p>
          <a:p>
            <a:pPr lvl="1"/>
            <a:r>
              <a:rPr lang="hu-HU">
                <a:sym typeface="Arial" pitchFamily="34" charset="0"/>
              </a:rPr>
              <a:t>Második szint</a:t>
            </a:r>
          </a:p>
          <a:p>
            <a:pPr lvl="2"/>
            <a:r>
              <a:rPr lang="hu-HU">
                <a:sym typeface="Arial" pitchFamily="34" charset="0"/>
              </a:rPr>
              <a:t>Harmadik szint</a:t>
            </a:r>
          </a:p>
          <a:p>
            <a:pPr lvl="3"/>
            <a:r>
              <a:rPr lang="hu-HU">
                <a:sym typeface="Arial" pitchFamily="34" charset="0"/>
              </a:rPr>
              <a:t>Negyedik szint</a:t>
            </a:r>
          </a:p>
          <a:p>
            <a:pPr lvl="4"/>
            <a:r>
              <a:rPr lang="hu-HU">
                <a:sym typeface="Arial" pitchFamily="34" charset="0"/>
              </a:rPr>
              <a:t>Ötödik szint</a:t>
            </a:r>
            <a:endParaRPr lang="en-US">
              <a:sym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+mj-lt"/>
          <a:ea typeface="+mj-ea"/>
          <a:cs typeface="+mj-cs"/>
          <a:sym typeface="Arial Bold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DAA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Clr>
          <a:srgbClr val="FFB931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28638" indent="-285750" algn="l" rtl="0" fontAlgn="base">
        <a:spcBef>
          <a:spcPts val="600"/>
        </a:spcBef>
        <a:spcAft>
          <a:spcPct val="0"/>
        </a:spcAft>
        <a:buClr>
          <a:srgbClr val="6B6B6B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928688" indent="-228600" algn="l" rtl="0" fontAlgn="base">
        <a:spcBef>
          <a:spcPts val="600"/>
        </a:spcBef>
        <a:spcAft>
          <a:spcPct val="0"/>
        </a:spcAft>
        <a:buClr>
          <a:srgbClr val="AA7100"/>
        </a:buClr>
        <a:buSzPct val="100000"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385888" indent="-228600" algn="l" rtl="0" fontAlgn="base">
        <a:spcBef>
          <a:spcPts val="500"/>
        </a:spcBef>
        <a:spcAft>
          <a:spcPct val="0"/>
        </a:spcAft>
        <a:buClr>
          <a:srgbClr val="6B6B6B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843088" indent="-228600" algn="l" rtl="0" fontAlgn="base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3002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7574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2146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71888" indent="-228600" algn="l" rtl="0" eaLnBrk="1" fontAlgn="base" hangingPunct="1">
        <a:spcBef>
          <a:spcPts val="500"/>
        </a:spcBef>
        <a:spcAft>
          <a:spcPct val="0"/>
        </a:spcAft>
        <a:buClr>
          <a:srgbClr val="AA7100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sonformatter.curiousconcept.com/" TargetMode="External"/><Relationship Id="rId2" Type="http://schemas.openxmlformats.org/officeDocument/2006/relationships/hyperlink" Target="http://xmlbeautifi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eratedata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shark.org/" TargetMode="External"/><Relationship Id="rId2" Type="http://schemas.openxmlformats.org/officeDocument/2006/relationships/hyperlink" Target="https://www.ssllabs.com/ssltest/analyz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wasp.org/index.php/Category:Vulnerability_Scanning_Tools" TargetMode="External"/><Relationship Id="rId4" Type="http://schemas.openxmlformats.org/officeDocument/2006/relationships/hyperlink" Target="https://webcookie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IKlogo_kke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025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9113" y="2924175"/>
            <a:ext cx="8208962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Fehérdoboz technikák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Radnai Máté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SQA, Neuron Software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Tisza András Zsolt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SQA Manager, Neuron Software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005DAA"/>
              </a:solidFill>
              <a:latin typeface="+mj-lt"/>
              <a:ea typeface="+mj-ea"/>
              <a:cs typeface="+mj-cs"/>
              <a:sym typeface="Arial Bold" charset="0"/>
            </a:endParaRPr>
          </a:p>
        </p:txBody>
      </p:sp>
      <p:pic>
        <p:nvPicPr>
          <p:cNvPr id="5" name="Kép 4" descr="O:\TESZTELÉS\costip\neur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7" y="476672"/>
            <a:ext cx="3286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Misc</a:t>
            </a:r>
            <a:r>
              <a:rPr lang="hu-HU" dirty="0"/>
              <a:t>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981200"/>
            <a:ext cx="8568952" cy="4876800"/>
          </a:xfrm>
        </p:spPr>
        <p:txBody>
          <a:bodyPr/>
          <a:lstStyle/>
          <a:p>
            <a:r>
              <a:rPr lang="hu-HU" dirty="0">
                <a:hlinkClick r:id="rId2"/>
              </a:rPr>
              <a:t>http://xmlbeautifier.com/</a:t>
            </a:r>
            <a:endParaRPr lang="hu-HU" dirty="0"/>
          </a:p>
          <a:p>
            <a:r>
              <a:rPr lang="hu-HU" dirty="0">
                <a:hlinkClick r:id="rId3"/>
              </a:rPr>
              <a:t>https://jsonformatter.curiousconcept.com/</a:t>
            </a:r>
            <a:endParaRPr lang="hu-HU" dirty="0"/>
          </a:p>
          <a:p>
            <a:r>
              <a:rPr lang="hu-HU" dirty="0">
                <a:hlinkClick r:id="rId4"/>
              </a:rPr>
              <a:t>http://www.generatedata.com/</a:t>
            </a:r>
            <a:endParaRPr lang="hu-HU" dirty="0"/>
          </a:p>
          <a:p>
            <a:r>
              <a:rPr lang="hu-HU" dirty="0" err="1"/>
              <a:t>Ditto</a:t>
            </a:r>
            <a:endParaRPr lang="hu-HU" dirty="0"/>
          </a:p>
          <a:p>
            <a:r>
              <a:rPr lang="hu-HU" dirty="0"/>
              <a:t>Browser </a:t>
            </a:r>
            <a:r>
              <a:rPr lang="hu-HU" dirty="0" err="1"/>
              <a:t>add-ons</a:t>
            </a:r>
            <a:r>
              <a:rPr lang="hu-HU" dirty="0"/>
              <a:t> (pl. </a:t>
            </a:r>
            <a:r>
              <a:rPr lang="hu-HU" dirty="0" err="1"/>
              <a:t>refresh</a:t>
            </a:r>
            <a:r>
              <a:rPr lang="hu-HU" dirty="0"/>
              <a:t>, </a:t>
            </a:r>
            <a:r>
              <a:rPr lang="hu-HU" dirty="0" err="1"/>
              <a:t>cookies</a:t>
            </a:r>
            <a:r>
              <a:rPr lang="hu-HU" dirty="0"/>
              <a:t>, etc.)</a:t>
            </a:r>
          </a:p>
          <a:p>
            <a:r>
              <a:rPr lang="hu-HU" dirty="0" err="1"/>
              <a:t>Iris</a:t>
            </a:r>
            <a:r>
              <a:rPr lang="hu-HU" dirty="0"/>
              <a:t> mini</a:t>
            </a:r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600200"/>
          </a:xfrm>
        </p:spPr>
        <p:txBody>
          <a:bodyPr/>
          <a:lstStyle/>
          <a:p>
            <a:r>
              <a:rPr lang="hu-HU" dirty="0"/>
              <a:t>White </a:t>
            </a:r>
            <a:r>
              <a:rPr lang="hu-HU" dirty="0" err="1"/>
              <a:t>box</a:t>
            </a:r>
            <a:r>
              <a:rPr lang="hu-HU" dirty="0"/>
              <a:t> </a:t>
            </a:r>
            <a:r>
              <a:rPr lang="hu-HU" dirty="0" err="1"/>
              <a:t>tools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76800"/>
          </a:xfrm>
        </p:spPr>
        <p:txBody>
          <a:bodyPr/>
          <a:lstStyle/>
          <a:p>
            <a:r>
              <a:rPr lang="hu-HU" sz="2000" dirty="0" err="1"/>
              <a:t>EclEmma</a:t>
            </a:r>
            <a:r>
              <a:rPr lang="hu-HU" sz="2000" dirty="0"/>
              <a:t> (</a:t>
            </a:r>
            <a:r>
              <a:rPr lang="hu-HU" sz="2000" dirty="0" err="1"/>
              <a:t>eclipse</a:t>
            </a:r>
            <a:r>
              <a:rPr lang="hu-HU" sz="2000" dirty="0"/>
              <a:t>)</a:t>
            </a:r>
          </a:p>
          <a:p>
            <a:r>
              <a:rPr lang="hu-HU" sz="2000" dirty="0" err="1"/>
              <a:t>VisualVM</a:t>
            </a:r>
            <a:r>
              <a:rPr lang="hu-HU" sz="2000" dirty="0"/>
              <a:t> (</a:t>
            </a:r>
            <a:r>
              <a:rPr lang="hu-HU" sz="2000" dirty="0" err="1"/>
              <a:t>easter</a:t>
            </a:r>
            <a:r>
              <a:rPr lang="hu-HU" sz="2000" dirty="0"/>
              <a:t> </a:t>
            </a:r>
            <a:r>
              <a:rPr lang="hu-HU" sz="2000" dirty="0" err="1"/>
              <a:t>egg</a:t>
            </a:r>
            <a:r>
              <a:rPr lang="hu-HU" sz="2000" dirty="0"/>
              <a:t>)</a:t>
            </a:r>
          </a:p>
          <a:p>
            <a:r>
              <a:rPr lang="hu-HU" sz="2000" dirty="0" err="1"/>
              <a:t>SonarLint</a:t>
            </a:r>
            <a:endParaRPr lang="hu-HU" sz="2000" dirty="0"/>
          </a:p>
          <a:p>
            <a:r>
              <a:rPr lang="hu-HU" sz="2000" dirty="0" err="1"/>
              <a:t>SonarQube</a:t>
            </a:r>
            <a:endParaRPr lang="hu-HU" sz="2000" dirty="0"/>
          </a:p>
          <a:p>
            <a:r>
              <a:rPr lang="hu-HU" sz="2000" dirty="0"/>
              <a:t>PMD</a:t>
            </a:r>
          </a:p>
          <a:p>
            <a:r>
              <a:rPr lang="hu-HU" sz="2000" dirty="0" err="1"/>
              <a:t>SpotBugs</a:t>
            </a:r>
            <a:r>
              <a:rPr lang="hu-HU" sz="2000" dirty="0"/>
              <a:t> (</a:t>
            </a:r>
            <a:r>
              <a:rPr lang="hu-HU" sz="2000" dirty="0" err="1"/>
              <a:t>eclipse</a:t>
            </a:r>
            <a:r>
              <a:rPr lang="hu-HU" sz="2000" dirty="0"/>
              <a:t>) </a:t>
            </a:r>
            <a:r>
              <a:rPr lang="hu-HU" sz="2000" dirty="0" err="1"/>
              <a:t>FindBugs</a:t>
            </a:r>
            <a:r>
              <a:rPr lang="hu-HU" sz="2000" dirty="0"/>
              <a:t> (</a:t>
            </a:r>
            <a:r>
              <a:rPr lang="hu-HU" sz="2000" dirty="0" err="1"/>
              <a:t>intellij</a:t>
            </a:r>
            <a:r>
              <a:rPr lang="hu-HU" sz="2000" dirty="0"/>
              <a:t>)</a:t>
            </a:r>
          </a:p>
          <a:p>
            <a:r>
              <a:rPr lang="hu-HU" sz="2000" dirty="0" err="1"/>
              <a:t>CodeCity</a:t>
            </a:r>
            <a:r>
              <a:rPr lang="hu-HU" sz="2000" dirty="0"/>
              <a:t> (</a:t>
            </a:r>
            <a:r>
              <a:rPr lang="hu-HU" sz="2000" dirty="0" err="1"/>
              <a:t>eclipse</a:t>
            </a:r>
            <a:r>
              <a:rPr lang="hu-HU" sz="2000" dirty="0"/>
              <a:t>)</a:t>
            </a:r>
          </a:p>
          <a:p>
            <a:r>
              <a:rPr lang="hu-HU" sz="2000" dirty="0" err="1"/>
              <a:t>JUnit</a:t>
            </a:r>
            <a:endParaRPr lang="hu-HU" sz="2000" dirty="0"/>
          </a:p>
          <a:p>
            <a:r>
              <a:rPr lang="hu-HU" sz="2000" dirty="0" err="1"/>
              <a:t>EvoSuite</a:t>
            </a:r>
            <a:r>
              <a:rPr lang="hu-HU" sz="2000" dirty="0"/>
              <a:t> / </a:t>
            </a:r>
            <a:r>
              <a:rPr lang="hu-HU" sz="2000" dirty="0" err="1"/>
              <a:t>IntelliTest</a:t>
            </a:r>
            <a:endParaRPr lang="hu-HU" sz="2000" dirty="0"/>
          </a:p>
          <a:p>
            <a:pPr>
              <a:buNone/>
            </a:pPr>
            <a:endParaRPr lang="hu-H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600200"/>
          </a:xfrm>
        </p:spPr>
        <p:txBody>
          <a:bodyPr/>
          <a:lstStyle/>
          <a:p>
            <a:r>
              <a:rPr lang="hu-HU" dirty="0" err="1"/>
              <a:t>Security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5472608"/>
          </a:xfrm>
        </p:spPr>
        <p:txBody>
          <a:bodyPr/>
          <a:lstStyle/>
          <a:p>
            <a:r>
              <a:rPr lang="hu-HU" sz="2000" dirty="0">
                <a:hlinkClick r:id="rId2"/>
              </a:rPr>
              <a:t>https://www.ssllabs.com/ssltest/analyze.html</a:t>
            </a:r>
            <a:endParaRPr lang="hu-HU" sz="2000" dirty="0"/>
          </a:p>
          <a:p>
            <a:r>
              <a:rPr lang="hu-HU" sz="2000" dirty="0">
                <a:hlinkClick r:id="rId3"/>
              </a:rPr>
              <a:t>https://www.wireshark.org/</a:t>
            </a:r>
            <a:endParaRPr lang="hu-HU" sz="2000" dirty="0"/>
          </a:p>
          <a:p>
            <a:r>
              <a:rPr lang="hu-HU" sz="2000" dirty="0">
                <a:hlinkClick r:id="rId4"/>
              </a:rPr>
              <a:t>https://webcookies.org/</a:t>
            </a:r>
            <a:endParaRPr lang="hu-HU" sz="2000" dirty="0"/>
          </a:p>
          <a:p>
            <a:r>
              <a:rPr lang="hu-HU" sz="2000" dirty="0">
                <a:hlinkClick r:id="rId5"/>
              </a:rPr>
              <a:t>https://www.owasp.org/index.php/Category:Vulnerability_Scanning_Tools</a:t>
            </a:r>
            <a:endParaRPr lang="hu-HU" sz="2000" dirty="0"/>
          </a:p>
          <a:p>
            <a:r>
              <a:rPr lang="hu-HU" sz="2000" dirty="0" err="1"/>
              <a:t>Nmap</a:t>
            </a:r>
            <a:endParaRPr lang="hu-HU" sz="2000" dirty="0"/>
          </a:p>
          <a:p>
            <a:r>
              <a:rPr lang="hu-HU" sz="2000" dirty="0"/>
              <a:t>Vega</a:t>
            </a:r>
          </a:p>
          <a:p>
            <a:r>
              <a:rPr lang="hu-HU" sz="2000" dirty="0" err="1"/>
              <a:t>Golismero</a:t>
            </a:r>
            <a:endParaRPr lang="hu-HU" sz="2000" dirty="0"/>
          </a:p>
          <a:p>
            <a:r>
              <a:rPr lang="hu-HU" sz="2000" dirty="0" err="1"/>
              <a:t>MobSF</a:t>
            </a:r>
            <a:endParaRPr lang="hu-HU" sz="2000" dirty="0"/>
          </a:p>
          <a:p>
            <a:r>
              <a:rPr lang="hu-HU" sz="2000" dirty="0" err="1"/>
              <a:t>Nikto</a:t>
            </a:r>
            <a:endParaRPr lang="hu-HU" sz="2000" dirty="0"/>
          </a:p>
          <a:p>
            <a:r>
              <a:rPr lang="hu-HU" sz="2000" dirty="0" err="1"/>
              <a:t>Sslscan</a:t>
            </a:r>
            <a:endParaRPr lang="hu-HU" sz="2000" dirty="0"/>
          </a:p>
          <a:p>
            <a:r>
              <a:rPr lang="hu-HU" sz="2000" dirty="0" err="1"/>
              <a:t>Wapiti</a:t>
            </a:r>
            <a:endParaRPr lang="hu-HU" sz="2000" dirty="0"/>
          </a:p>
          <a:p>
            <a:r>
              <a:rPr lang="hu-HU" sz="2000" dirty="0" err="1"/>
              <a:t>SoapUI</a:t>
            </a:r>
            <a:endParaRPr lang="hu-H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0" descr="IKlogo_kke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539750" y="598488"/>
            <a:ext cx="8208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93700"/>
            <a:r>
              <a:rPr lang="hu-HU" sz="3200" dirty="0">
                <a:solidFill>
                  <a:srgbClr val="005DAA"/>
                </a:solidFill>
                <a:cs typeface="ヒラギノ角ゴ ProN W3"/>
              </a:rPr>
              <a:t>3.3 Statikus elemzés eszközökkel</a:t>
            </a: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287338" y="1196975"/>
            <a:ext cx="8424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cs typeface="ヒラギノ角ゴ ProN W3"/>
              </a:rPr>
              <a:t>A szoftverelemek (például követelmények vagy kód) elemzése azok </a:t>
            </a:r>
            <a:r>
              <a:rPr lang="hu-HU" sz="2400" u="sng">
                <a:cs typeface="ヒラギノ角ゴ ProN W3"/>
              </a:rPr>
              <a:t>futtatása nélkül</a:t>
            </a:r>
            <a:r>
              <a:rPr lang="hu-HU" sz="2400">
                <a:cs typeface="ヒラギノ角ゴ ProN W3"/>
              </a:rPr>
              <a:t>. </a:t>
            </a:r>
            <a:endParaRPr lang="en-US" sz="2400">
              <a:cs typeface="ヒラギノ角ゴ ProN W3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11413"/>
            <a:ext cx="84978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0" descr="IKlogo_kke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539750" y="598488"/>
            <a:ext cx="82089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93700"/>
            <a:r>
              <a:rPr lang="hu-HU" sz="3200" dirty="0">
                <a:solidFill>
                  <a:srgbClr val="005DAA"/>
                </a:solidFill>
                <a:cs typeface="ヒラギノ角ゴ ProN W3"/>
              </a:rPr>
              <a:t>3.2 A felülvizsgálat folyamata – Statikus elemzés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431800" y="1736725"/>
            <a:ext cx="8424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solidFill>
                  <a:schemeClr val="tx2"/>
                </a:solidFill>
                <a:cs typeface="ヒラギノ角ゴ ProN W3"/>
              </a:rPr>
              <a:t>7 csomópont , 8 élet látunk: 8-7+2=3</a:t>
            </a: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2825" y="2260600"/>
            <a:ext cx="69754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#0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Feladat: </a:t>
            </a:r>
          </a:p>
          <a:p>
            <a:pPr lvl="1"/>
            <a:r>
              <a:rPr lang="hu-HU" dirty="0"/>
              <a:t>Előző dia alapján program létrehozása</a:t>
            </a:r>
          </a:p>
          <a:p>
            <a:pPr lvl="1"/>
            <a:r>
              <a:rPr lang="hu-HU" dirty="0"/>
              <a:t>fenti eszközök használata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 #1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Számológép létrehozása</a:t>
            </a:r>
          </a:p>
          <a:p>
            <a:pPr lvl="1"/>
            <a:r>
              <a:rPr lang="hu-HU" dirty="0"/>
              <a:t>Összeadás</a:t>
            </a:r>
          </a:p>
          <a:p>
            <a:pPr lvl="1"/>
            <a:r>
              <a:rPr lang="hu-HU" dirty="0"/>
              <a:t>Kivonás</a:t>
            </a:r>
          </a:p>
          <a:p>
            <a:pPr lvl="1"/>
            <a:r>
              <a:rPr lang="hu-HU" dirty="0"/>
              <a:t>Osztás</a:t>
            </a:r>
          </a:p>
          <a:p>
            <a:pPr lvl="1"/>
            <a:r>
              <a:rPr lang="hu-HU" dirty="0"/>
              <a:t>Szorzás</a:t>
            </a:r>
          </a:p>
          <a:p>
            <a:r>
              <a:rPr lang="hu-HU" dirty="0"/>
              <a:t>Feladat: fenti eszközök használata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IKlogo_kke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7025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19113" y="2924175"/>
            <a:ext cx="8208962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Fehérdoboz technikák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Radnai Máté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SQA, Neuron Software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Tisza András Zsolt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005DAA"/>
                </a:solidFill>
                <a:latin typeface="+mj-lt"/>
                <a:ea typeface="+mj-ea"/>
                <a:cs typeface="+mj-cs"/>
                <a:sym typeface="Arial Bold" charset="0"/>
              </a:rPr>
              <a:t>SQA Manager, Neuron Software</a:t>
            </a:r>
          </a:p>
          <a:p>
            <a:pPr algn="ctr" defTabSz="393700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005DAA"/>
              </a:solidFill>
              <a:latin typeface="+mj-lt"/>
              <a:ea typeface="+mj-ea"/>
              <a:cs typeface="+mj-cs"/>
              <a:sym typeface="Arial Bold" charset="0"/>
            </a:endParaRPr>
          </a:p>
        </p:txBody>
      </p:sp>
      <p:pic>
        <p:nvPicPr>
          <p:cNvPr id="5" name="Kép 4" descr="O:\TESZTELÉS\costip\neur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7" y="476672"/>
            <a:ext cx="3286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IKlogo_kke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iszaazs\Desktop\static-analysis-2016-03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8719858" cy="49228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4.4 Struktúra alapú, vagy fehérdoboz technikák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Struktúra alapú teszt fogalma</a:t>
            </a:r>
          </a:p>
          <a:p>
            <a:r>
              <a:rPr lang="hu-HU" dirty="0"/>
              <a:t>4.4.1 Utasítás szintű teszt és lefedettség</a:t>
            </a:r>
          </a:p>
          <a:p>
            <a:r>
              <a:rPr lang="hu-HU" dirty="0"/>
              <a:t>4.4.2 Döntési teszt és lefedettség</a:t>
            </a:r>
          </a:p>
          <a:p>
            <a:r>
              <a:rPr lang="hu-HU" dirty="0"/>
              <a:t>4.4.3 Egyéb struktúra alapú technikák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4.4.0 Struktúra alapú Teszt fogalma</a:t>
            </a:r>
          </a:p>
        </p:txBody>
      </p:sp>
      <p:pic>
        <p:nvPicPr>
          <p:cNvPr id="5" name="Tartalom helye 4" descr="CF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14398"/>
            <a:ext cx="3084799" cy="452628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35896" y="1600201"/>
            <a:ext cx="5050904" cy="4525963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/>
              <a:t>fehérdoboz teszt: </a:t>
            </a:r>
            <a:r>
              <a:rPr lang="hu-HU" dirty="0"/>
              <a:t>a szoftver belső struktúrájának elemzésén alapuló teszt </a:t>
            </a:r>
            <a:r>
              <a:rPr lang="hu-HU" i="1" dirty="0" err="1"/>
              <a:t>white-box</a:t>
            </a:r>
            <a:r>
              <a:rPr lang="hu-HU" i="1" dirty="0"/>
              <a:t> testing, </a:t>
            </a:r>
            <a:r>
              <a:rPr lang="hu-HU" i="1" dirty="0" err="1"/>
              <a:t>glass</a:t>
            </a:r>
            <a:r>
              <a:rPr lang="hu-HU" i="1" dirty="0"/>
              <a:t> </a:t>
            </a:r>
            <a:r>
              <a:rPr lang="hu-HU" i="1" dirty="0" err="1"/>
              <a:t>box</a:t>
            </a:r>
            <a:r>
              <a:rPr lang="hu-HU" i="1" dirty="0"/>
              <a:t> </a:t>
            </a:r>
            <a:r>
              <a:rPr lang="hu-HU" i="1" dirty="0" err="1"/>
              <a:t>testing</a:t>
            </a:r>
            <a:r>
              <a:rPr lang="hu-HU" i="1" dirty="0"/>
              <a:t>, </a:t>
            </a:r>
            <a:r>
              <a:rPr lang="hu-HU" i="1" dirty="0" err="1"/>
              <a:t>clear-box</a:t>
            </a:r>
            <a:r>
              <a:rPr lang="hu-HU" i="1" dirty="0"/>
              <a:t> </a:t>
            </a:r>
            <a:r>
              <a:rPr lang="hu-HU" i="1" dirty="0" err="1"/>
              <a:t>testing</a:t>
            </a:r>
            <a:endParaRPr lang="hu-HU" i="1" dirty="0"/>
          </a:p>
          <a:p>
            <a:pPr>
              <a:buNone/>
            </a:pPr>
            <a:r>
              <a:rPr lang="hu-HU" dirty="0" err="1"/>
              <a:t>Control-flow</a:t>
            </a:r>
            <a:r>
              <a:rPr lang="hu-HU" dirty="0"/>
              <a:t> </a:t>
            </a:r>
            <a:r>
              <a:rPr lang="hu-HU" dirty="0" err="1"/>
              <a:t>graph</a:t>
            </a:r>
            <a:r>
              <a:rPr lang="hu-HU" dirty="0"/>
              <a:t>(vezérlési folyamat) </a:t>
            </a:r>
          </a:p>
          <a:p>
            <a:r>
              <a:rPr lang="hu-HU" dirty="0"/>
              <a:t>Csomópont, A1,..,A6,F1,F2,F3, pl. utasítások, képernyők</a:t>
            </a:r>
          </a:p>
          <a:p>
            <a:r>
              <a:rPr lang="hu-HU" dirty="0"/>
              <a:t>Élek, a,…,k, közvetlenül </a:t>
            </a:r>
            <a:r>
              <a:rPr lang="hu-HU" dirty="0" err="1"/>
              <a:t>egymés</a:t>
            </a:r>
            <a:r>
              <a:rPr lang="hu-HU" dirty="0"/>
              <a:t> után jöhetnek</a:t>
            </a:r>
          </a:p>
          <a:p>
            <a:r>
              <a:rPr lang="hu-HU" dirty="0"/>
              <a:t>Utak, A1 F1 A2 F2 F3 A6,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81000"/>
            <a:ext cx="8784976" cy="1600200"/>
          </a:xfrm>
        </p:spPr>
        <p:txBody>
          <a:bodyPr>
            <a:normAutofit/>
          </a:bodyPr>
          <a:lstStyle/>
          <a:p>
            <a:r>
              <a:rPr lang="hu-HU" dirty="0"/>
              <a:t>4.4.1 Utasítás szintű teszt és lefedettség</a:t>
            </a:r>
          </a:p>
        </p:txBody>
      </p:sp>
      <p:pic>
        <p:nvPicPr>
          <p:cNvPr id="5" name="Tartalom helye 4" descr="CF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14398"/>
            <a:ext cx="3084799" cy="452628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35896" y="1600201"/>
            <a:ext cx="5050904" cy="4525963"/>
          </a:xfrm>
        </p:spPr>
        <p:txBody>
          <a:bodyPr>
            <a:normAutofit/>
          </a:bodyPr>
          <a:lstStyle/>
          <a:p>
            <a:r>
              <a:rPr lang="hu-HU" dirty="0"/>
              <a:t>Utasítás (csúcs) bejárás</a:t>
            </a:r>
          </a:p>
          <a:p>
            <a:r>
              <a:rPr lang="hu-HU" dirty="0"/>
              <a:t>Lefedettség: végrehajtott utasítás / összes utasítás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4.4.2 Döntési teszt és lefedettség </a:t>
            </a:r>
          </a:p>
        </p:txBody>
      </p:sp>
      <p:pic>
        <p:nvPicPr>
          <p:cNvPr id="5" name="Tartalom helye 4" descr="CF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14398"/>
            <a:ext cx="3084799" cy="452628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35896" y="1600201"/>
            <a:ext cx="5050904" cy="4525963"/>
          </a:xfrm>
        </p:spPr>
        <p:txBody>
          <a:bodyPr>
            <a:normAutofit/>
          </a:bodyPr>
          <a:lstStyle/>
          <a:p>
            <a:r>
              <a:rPr lang="hu-HU" dirty="0"/>
              <a:t>Döntés (él) bejárás</a:t>
            </a:r>
          </a:p>
          <a:p>
            <a:r>
              <a:rPr lang="hu-HU" dirty="0"/>
              <a:t>Lefedettség: bejárt ágak / összes döntési kimenet</a:t>
            </a:r>
          </a:p>
          <a:p>
            <a:r>
              <a:rPr lang="hu-HU" dirty="0"/>
              <a:t>A teljes döntési lefedettség egyúttal teljes utasítás lefedettség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8640960" cy="1600200"/>
          </a:xfrm>
        </p:spPr>
        <p:txBody>
          <a:bodyPr>
            <a:normAutofit/>
          </a:bodyPr>
          <a:lstStyle/>
          <a:p>
            <a:r>
              <a:rPr lang="hu-HU" dirty="0"/>
              <a:t>4.4.3 Egyéb struktúra alapú technikák </a:t>
            </a:r>
          </a:p>
        </p:txBody>
      </p:sp>
      <p:pic>
        <p:nvPicPr>
          <p:cNvPr id="5" name="Tartalom helye 4" descr="CF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614398"/>
            <a:ext cx="3084799" cy="452628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635896" y="1600201"/>
            <a:ext cx="5050904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11 él (e), 9 csomópont (n), 1 összefüggő komponens (p)</a:t>
            </a:r>
          </a:p>
          <a:p>
            <a:r>
              <a:rPr lang="hu-HU" dirty="0" err="1"/>
              <a:t>Ciklomatikus</a:t>
            </a:r>
            <a:r>
              <a:rPr lang="hu-HU" dirty="0"/>
              <a:t> komplexitás</a:t>
            </a:r>
            <a:br>
              <a:rPr lang="hu-HU" dirty="0"/>
            </a:br>
            <a:r>
              <a:rPr lang="hu-HU" dirty="0"/>
              <a:t>CK=e-n+2p =11-9+2=4</a:t>
            </a:r>
          </a:p>
          <a:p>
            <a:pPr lvl="0"/>
            <a:r>
              <a:rPr lang="hu-HU" dirty="0"/>
              <a:t>CK 1-10 : egyszerű program</a:t>
            </a:r>
          </a:p>
          <a:p>
            <a:pPr lvl="0"/>
            <a:r>
              <a:rPr lang="hu-HU" dirty="0"/>
              <a:t>CK 11-20 : mérsékelt kockázat</a:t>
            </a:r>
          </a:p>
          <a:p>
            <a:pPr lvl="0"/>
            <a:r>
              <a:rPr lang="hu-HU" dirty="0"/>
              <a:t>CK 21-50 : magas kockázat</a:t>
            </a:r>
          </a:p>
          <a:p>
            <a:r>
              <a:rPr lang="hu-HU" dirty="0"/>
              <a:t>CK 51- : tesztelhetetlen program</a:t>
            </a:r>
          </a:p>
          <a:p>
            <a:r>
              <a:rPr lang="hu-HU" dirty="0"/>
              <a:t>Út lefedettség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Megbeszéltük: Struktúra alapú, vagy fehérdoboz technikák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Struktúra alapú teszt fogalma</a:t>
            </a:r>
          </a:p>
          <a:p>
            <a:r>
              <a:rPr lang="hu-HU" dirty="0"/>
              <a:t>4.4.1 Utasítás szintű teszt és lefedettség</a:t>
            </a:r>
          </a:p>
          <a:p>
            <a:r>
              <a:rPr lang="hu-HU" dirty="0"/>
              <a:t>4.4.2 Döntési teszt és lefedettség</a:t>
            </a:r>
          </a:p>
          <a:p>
            <a:r>
              <a:rPr lang="hu-HU" dirty="0"/>
              <a:t>4.4.3 Egyéb struktúra alapú technikák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0" descr="IKlogo_kke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0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iszaazs\Desktop\test-designing-techniques-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72209"/>
            <a:ext cx="7704856" cy="57825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IK_bemutato_sabl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507</Words>
  <Application>Microsoft Office PowerPoint</Application>
  <PresentationFormat>Diavetítés a képernyőre (4:3 oldalarány)</PresentationFormat>
  <Paragraphs>101</Paragraphs>
  <Slides>17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Arial Bold</vt:lpstr>
      <vt:lpstr>Calibri</vt:lpstr>
      <vt:lpstr>Times</vt:lpstr>
      <vt:lpstr>Wingdings</vt:lpstr>
      <vt:lpstr>ヒラギノ角ゴ ProN W3</vt:lpstr>
      <vt:lpstr>ヒラギノ角ゴ ProN W6</vt:lpstr>
      <vt:lpstr>IK_bemutato_sablon</vt:lpstr>
      <vt:lpstr>PowerPoint-bemutató</vt:lpstr>
      <vt:lpstr>PowerPoint-bemutató</vt:lpstr>
      <vt:lpstr>4.4 Struktúra alapú, vagy fehérdoboz technikák</vt:lpstr>
      <vt:lpstr>4.4.0 Struktúra alapú Teszt fogalma</vt:lpstr>
      <vt:lpstr>4.4.1 Utasítás szintű teszt és lefedettség</vt:lpstr>
      <vt:lpstr>4.4.2 Döntési teszt és lefedettség </vt:lpstr>
      <vt:lpstr>4.4.3 Egyéb struktúra alapú technikák </vt:lpstr>
      <vt:lpstr>Megbeszéltük: Struktúra alapú, vagy fehérdoboz technikák</vt:lpstr>
      <vt:lpstr>PowerPoint-bemutató</vt:lpstr>
      <vt:lpstr>Misc.</vt:lpstr>
      <vt:lpstr>White box tools</vt:lpstr>
      <vt:lpstr>Security</vt:lpstr>
      <vt:lpstr>PowerPoint-bemutató</vt:lpstr>
      <vt:lpstr>PowerPoint-bemutató</vt:lpstr>
      <vt:lpstr>Feladat #0</vt:lpstr>
      <vt:lpstr>Feladat #1</vt:lpstr>
      <vt:lpstr>PowerPoint-bemutató</vt:lpstr>
    </vt:vector>
  </TitlesOfParts>
  <Company>IT Services Hungary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Pelestyak, Henrietta</dc:creator>
  <cp:lastModifiedBy>Tisza András Zsolt</cp:lastModifiedBy>
  <cp:revision>454</cp:revision>
  <dcterms:created xsi:type="dcterms:W3CDTF">2013-10-22T06:36:50Z</dcterms:created>
  <dcterms:modified xsi:type="dcterms:W3CDTF">2018-11-10T11:59:39Z</dcterms:modified>
</cp:coreProperties>
</file>