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9" r:id="rId2"/>
    <p:sldId id="297" r:id="rId3"/>
    <p:sldId id="301" r:id="rId4"/>
    <p:sldId id="299" r:id="rId5"/>
    <p:sldId id="305" r:id="rId6"/>
    <p:sldId id="304" r:id="rId7"/>
    <p:sldId id="300" r:id="rId8"/>
    <p:sldId id="29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6" r:id="rId25"/>
    <p:sldId id="277" r:id="rId26"/>
    <p:sldId id="278" r:id="rId27"/>
    <p:sldId id="303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302" r:id="rId47"/>
    <p:sldId id="306" r:id="rId48"/>
  </p:sldIdLst>
  <p:sldSz cx="9144000" cy="5715000" type="screen16x1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223" autoAdjust="0"/>
  </p:normalViewPr>
  <p:slideViewPr>
    <p:cSldViewPr>
      <p:cViewPr varScale="1">
        <p:scale>
          <a:sx n="61" d="100"/>
          <a:sy n="61" d="100"/>
        </p:scale>
        <p:origin x="-1626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4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D0DC0-BC0F-4FCC-BAB0-EA4E4137D407}" type="datetimeFigureOut">
              <a:rPr lang="hu-HU" smtClean="0"/>
              <a:pPr/>
              <a:t>2018.09.10.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521AB-63C1-4F83-9B70-95B61056EE4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814959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50E2B-56AA-4312-86F0-093143137786}" type="datetimeFigureOut">
              <a:rPr lang="hu-HU" smtClean="0"/>
              <a:pPr/>
              <a:t>2018.09.10.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DA1BA-5F6C-443A-AB1C-901F2B3B9A5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84978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Pici bevezető</a:t>
            </a:r>
          </a:p>
          <a:p>
            <a:r>
              <a:rPr lang="hu-HU" dirty="0" smtClean="0"/>
              <a:t>16:03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292528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Felvezető </a:t>
            </a:r>
            <a:r>
              <a:rPr lang="hu-HU" dirty="0" err="1" smtClean="0"/>
              <a:t>slide</a:t>
            </a:r>
            <a:endParaRPr lang="hu-HU" dirty="0" smtClean="0"/>
          </a:p>
          <a:p>
            <a:r>
              <a:rPr lang="hu-HU" dirty="0" smtClean="0"/>
              <a:t>16:18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78709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16:22</a:t>
            </a:r>
          </a:p>
          <a:p>
            <a:r>
              <a:rPr lang="hu-HU" dirty="0" smtClean="0"/>
              <a:t>Szoftverek a világban</a:t>
            </a:r>
          </a:p>
          <a:p>
            <a:endParaRPr lang="hu-HU" dirty="0" smtClean="0"/>
          </a:p>
          <a:p>
            <a:r>
              <a:rPr lang="hu-HU" dirty="0" smtClean="0"/>
              <a:t>Szoftverek</a:t>
            </a:r>
            <a:r>
              <a:rPr lang="hu-HU" baseline="0" dirty="0" smtClean="0"/>
              <a:t> sok helyen működnek, mindenki tapasztalta már hogy egy adott szoftver nem „megfelelően” működött.</a:t>
            </a:r>
          </a:p>
          <a:p>
            <a:r>
              <a:rPr lang="hu-HU" baseline="0" dirty="0" smtClean="0"/>
              <a:t>A helytelenül működő szoftver rengeteg problémát okozhat, pénz és időveszteséget, üzleti jó hírnév elvesztését, de akár halált is. (A300-as katasztrófa)</a:t>
            </a:r>
          </a:p>
          <a:p>
            <a:endParaRPr lang="hu-HU" dirty="0" smtClean="0"/>
          </a:p>
          <a:p>
            <a:r>
              <a:rPr lang="hu-HU" dirty="0" smtClean="0"/>
              <a:t>GTA 5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000483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16:30</a:t>
            </a:r>
          </a:p>
          <a:p>
            <a:r>
              <a:rPr lang="hu-HU" dirty="0" smtClean="0"/>
              <a:t>Hardver hiba: </a:t>
            </a:r>
            <a:r>
              <a:rPr lang="hu-HU" dirty="0" err="1" smtClean="0"/>
              <a:t>meghibásodó</a:t>
            </a:r>
            <a:r>
              <a:rPr lang="hu-HU" dirty="0" smtClean="0"/>
              <a:t> eszköz - </a:t>
            </a:r>
            <a:r>
              <a:rPr lang="hu-HU" baseline="0" dirty="0" smtClean="0"/>
              <a:t>Mi a megoldás?</a:t>
            </a:r>
            <a:endParaRPr lang="hu-HU" dirty="0" smtClean="0"/>
          </a:p>
          <a:p>
            <a:r>
              <a:rPr lang="hu-HU" dirty="0" smtClean="0"/>
              <a:t>Hálózati</a:t>
            </a:r>
            <a:r>
              <a:rPr lang="hu-HU" baseline="0" dirty="0" smtClean="0"/>
              <a:t> hiba: ügyfélnél a szerverben 1 </a:t>
            </a:r>
            <a:r>
              <a:rPr lang="hu-HU" baseline="0" dirty="0" err="1" smtClean="0"/>
              <a:t>Gbit-es</a:t>
            </a:r>
            <a:r>
              <a:rPr lang="hu-HU" baseline="0" dirty="0" smtClean="0"/>
              <a:t> helyett 100 MB-t kártya. Mi a megoldás?</a:t>
            </a:r>
          </a:p>
          <a:p>
            <a:r>
              <a:rPr lang="hu-HU" baseline="0" dirty="0" smtClean="0"/>
              <a:t>Konfigurációs hiba: </a:t>
            </a:r>
            <a:r>
              <a:rPr lang="hu-HU" baseline="0" dirty="0" err="1" smtClean="0"/>
              <a:t>Docler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elkonfugurálta</a:t>
            </a:r>
            <a:r>
              <a:rPr lang="hu-HU" baseline="0" dirty="0" smtClean="0"/>
              <a:t> a DNS-t és a UPC hálózatából nem ment az Internet.</a:t>
            </a:r>
            <a:endParaRPr lang="hu-HU" dirty="0" smtClean="0"/>
          </a:p>
          <a:p>
            <a:r>
              <a:rPr lang="hu-HU" dirty="0" smtClean="0"/>
              <a:t>Kezelői hiba: rossz</a:t>
            </a:r>
            <a:r>
              <a:rPr lang="hu-HU" baseline="0" dirty="0" smtClean="0"/>
              <a:t> mezőbe írta be az adatot és az alapján akarunk keresni és nem találjuk meg. Mi a megoldás?</a:t>
            </a:r>
            <a:endParaRPr lang="hu-HU" dirty="0" smtClean="0"/>
          </a:p>
          <a:p>
            <a:r>
              <a:rPr lang="hu-HU" dirty="0" smtClean="0"/>
              <a:t>Környezet:</a:t>
            </a:r>
            <a:r>
              <a:rPr lang="hu-HU" baseline="0" dirty="0" smtClean="0"/>
              <a:t> hőmérséklet, sugárzás, szennyeződés, elektromos mező vagy a hardver feltételek (olyan hardver eszközt csatlakoztatunk amire nincs felkészülve)</a:t>
            </a:r>
          </a:p>
          <a:p>
            <a:r>
              <a:rPr lang="hu-HU" baseline="0" dirty="0" smtClean="0"/>
              <a:t>Mi a megoldás?</a:t>
            </a:r>
          </a:p>
          <a:p>
            <a:endParaRPr lang="hu-HU" baseline="0" dirty="0" smtClean="0"/>
          </a:p>
          <a:p>
            <a:r>
              <a:rPr lang="hu-HU" baseline="0" dirty="0" smtClean="0"/>
              <a:t>A330-300 teszt repülés- 7 halott</a:t>
            </a:r>
          </a:p>
          <a:p>
            <a:r>
              <a:rPr lang="hu-HU" baseline="0" dirty="0" smtClean="0"/>
              <a:t>Air France - A330 katasztrófa – 220 halott</a:t>
            </a:r>
          </a:p>
          <a:p>
            <a:endParaRPr lang="hu-HU" baseline="0" dirty="0" smtClean="0"/>
          </a:p>
          <a:p>
            <a:r>
              <a:rPr lang="hu-HU" baseline="0" dirty="0" smtClean="0"/>
              <a:t>Adatsérülés: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563096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16:36</a:t>
            </a:r>
          </a:p>
          <a:p>
            <a:endParaRPr lang="hu-HU" dirty="0" smtClean="0"/>
          </a:p>
          <a:p>
            <a:r>
              <a:rPr lang="hu-HU" dirty="0" smtClean="0"/>
              <a:t>Dokumentációs</a:t>
            </a:r>
            <a:r>
              <a:rPr lang="hu-HU" baseline="0" dirty="0" smtClean="0"/>
              <a:t> hiba</a:t>
            </a:r>
          </a:p>
          <a:p>
            <a:endParaRPr lang="hu-HU" baseline="0" dirty="0" smtClean="0"/>
          </a:p>
          <a:p>
            <a:r>
              <a:rPr lang="hu-HU" baseline="0" dirty="0" smtClean="0"/>
              <a:t>Ismerethiány: a legnagyobb jó indulat mellett is.</a:t>
            </a:r>
          </a:p>
          <a:p>
            <a:endParaRPr lang="hu-HU" baseline="0" dirty="0" smtClean="0"/>
          </a:p>
          <a:p>
            <a:r>
              <a:rPr lang="hu-HU" baseline="0" dirty="0" smtClean="0"/>
              <a:t>Segédprogramok hibái (integrációs problémakör)</a:t>
            </a:r>
          </a:p>
          <a:p>
            <a:endParaRPr lang="hu-HU" baseline="0" dirty="0" smtClean="0"/>
          </a:p>
          <a:p>
            <a:endParaRPr lang="hu-HU" baseline="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708752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16:41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712676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16:42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498933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16:47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53165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16:53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488988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16:59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028825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17:02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195514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16:07</a:t>
            </a:r>
          </a:p>
          <a:p>
            <a:endParaRPr lang="hu-HU" dirty="0" smtClean="0"/>
          </a:p>
          <a:p>
            <a:r>
              <a:rPr lang="hu-HU" dirty="0" smtClean="0"/>
              <a:t>Kifejezések angolul,</a:t>
            </a:r>
            <a:r>
              <a:rPr lang="hu-HU" baseline="0" dirty="0" smtClean="0"/>
              <a:t> mellette magyarul</a:t>
            </a:r>
          </a:p>
          <a:p>
            <a:r>
              <a:rPr lang="hu-HU" baseline="0" dirty="0" smtClean="0"/>
              <a:t>Visszautalunk az előző előadásról</a:t>
            </a:r>
          </a:p>
          <a:p>
            <a:r>
              <a:rPr lang="hu-HU" baseline="0" dirty="0" smtClean="0"/>
              <a:t>3 ZH</a:t>
            </a:r>
          </a:p>
          <a:p>
            <a:r>
              <a:rPr lang="hu-HU" baseline="0" dirty="0" smtClean="0"/>
              <a:t>Zárás (szóbeli vizsga)</a:t>
            </a:r>
          </a:p>
          <a:p>
            <a:r>
              <a:rPr lang="hu-HU" dirty="0" smtClean="0"/>
              <a:t>Könyvek</a:t>
            </a:r>
          </a:p>
          <a:p>
            <a:r>
              <a:rPr lang="hu-HU" dirty="0" err="1" smtClean="0"/>
              <a:t>Sylabus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 smtClean="0"/>
              <a:t>Neuron Szoftver Kft.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D490363-779E-4375-B091-646437D6DAEB}" type="datetime2">
              <a:rPr lang="hu-HU" smtClean="0"/>
              <a:pPr/>
              <a:t>hétfő, 2018. szeptember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smtClean="0"/>
              <a:t>www.neuron.hu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EB0B59B-D72A-431A-B58F-96C9F275DEAE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735441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17:08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557542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17:09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66913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17:10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6621989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17:15</a:t>
            </a:r>
          </a:p>
          <a:p>
            <a:r>
              <a:rPr lang="hu-HU" dirty="0" err="1" smtClean="0"/>
              <a:t>Use-case</a:t>
            </a:r>
            <a:r>
              <a:rPr lang="hu-HU" baseline="0" dirty="0" smtClean="0"/>
              <a:t> diagram: </a:t>
            </a:r>
            <a:r>
              <a:rPr lang="hu-HU" dirty="0" smtClean="0"/>
              <a:t>A</a:t>
            </a:r>
            <a:r>
              <a:rPr lang="hu-HU" baseline="0" dirty="0" smtClean="0"/>
              <a:t> szoftvert mint terméket ki használja.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2106291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17:20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550653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17:24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183969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17:26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198141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1643987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17:40</a:t>
            </a:r>
          </a:p>
          <a:p>
            <a:pPr marL="0" indent="0">
              <a:buNone/>
            </a:pPr>
            <a:r>
              <a:rPr lang="hu-HU" dirty="0" smtClean="0"/>
              <a:t>1. alapelv – Hibák látszólagos hiánya </a:t>
            </a:r>
          </a:p>
          <a:p>
            <a:pPr marL="0" indent="0">
              <a:buNone/>
            </a:pPr>
            <a:r>
              <a:rPr lang="hu-HU" dirty="0" smtClean="0"/>
              <a:t>Bár a tesztelés kimutathatja a hibák  jelenlétét, de azt nem képes igazolni, hogy nincsenek hibák . A </a:t>
            </a:r>
          </a:p>
          <a:p>
            <a:pPr marL="0" indent="0">
              <a:buNone/>
            </a:pPr>
            <a:r>
              <a:rPr lang="hu-HU" dirty="0" smtClean="0"/>
              <a:t>teszteléssel csökken annak az esélye, hogy a szoftverben felfedezetlen hibák maradnak, de ha nem </a:t>
            </a:r>
          </a:p>
          <a:p>
            <a:pPr marL="0" indent="0">
              <a:buNone/>
            </a:pPr>
            <a:r>
              <a:rPr lang="hu-HU" dirty="0" smtClean="0"/>
              <a:t>találnak hibát, az nem annak a bizonyítéka, hogy a rendszer tökéletes (értsd: valóban nincs benne </a:t>
            </a:r>
          </a:p>
          <a:p>
            <a:pPr marL="0" indent="0">
              <a:buNone/>
            </a:pPr>
            <a:r>
              <a:rPr lang="hu-HU" dirty="0" smtClean="0"/>
              <a:t>hiba).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2. alapelv – Nem lehetséges kimerítő teszt</a:t>
            </a:r>
          </a:p>
          <a:p>
            <a:pPr marL="0" indent="0">
              <a:buNone/>
            </a:pPr>
            <a:r>
              <a:rPr lang="hu-HU" dirty="0" smtClean="0"/>
              <a:t>Kimerítő teszt – azaz mindenre (a bemenetek és előfeltételek minden kombinációjára) kiterjedő </a:t>
            </a:r>
          </a:p>
          <a:p>
            <a:pPr marL="0" indent="0">
              <a:buNone/>
            </a:pPr>
            <a:r>
              <a:rPr lang="hu-HU" dirty="0" smtClean="0"/>
              <a:t>tesztelés – a triviális eseteket leszámítva – nem lehetséges. A kimerítő teszt  helyett </a:t>
            </a:r>
          </a:p>
          <a:p>
            <a:pPr marL="0" indent="0">
              <a:buNone/>
            </a:pPr>
            <a:r>
              <a:rPr lang="hu-HU" dirty="0" smtClean="0"/>
              <a:t>kockázatelemzést és prioritásokat kell alkalmazni, ezáltal növelve a teszttevékenységek </a:t>
            </a:r>
          </a:p>
          <a:p>
            <a:pPr marL="0" indent="0">
              <a:buNone/>
            </a:pPr>
            <a:r>
              <a:rPr lang="hu-HU" dirty="0" smtClean="0"/>
              <a:t>összpontosításának hatékonyságát. 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3. alapelv – Korai tesztelés</a:t>
            </a:r>
          </a:p>
          <a:p>
            <a:pPr marL="0" indent="0">
              <a:buNone/>
            </a:pPr>
            <a:r>
              <a:rPr lang="hu-HU" dirty="0" smtClean="0"/>
              <a:t>A tesztelést a szoftver vagy rendszerfejlesztési életciklusban a lehető legkorábban el kell kezdeni, és </a:t>
            </a:r>
          </a:p>
          <a:p>
            <a:pPr marL="0" indent="0">
              <a:buNone/>
            </a:pPr>
            <a:r>
              <a:rPr lang="hu-HU" dirty="0" smtClean="0"/>
              <a:t>előre meghatározott célokra kell összpontosítani.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4. alapelv – Hibafürtök megjelenése</a:t>
            </a:r>
          </a:p>
          <a:p>
            <a:pPr marL="0" indent="0">
              <a:buNone/>
            </a:pPr>
            <a:r>
              <a:rPr lang="hu-HU" dirty="0" smtClean="0"/>
              <a:t>A tesztelést a feltételezett, illetve a megtalált hibák eloszlásának megfelelően kell koncentrálni. A </a:t>
            </a:r>
          </a:p>
          <a:p>
            <a:pPr marL="0" indent="0">
              <a:buNone/>
            </a:pPr>
            <a:r>
              <a:rPr lang="hu-HU" dirty="0" smtClean="0"/>
              <a:t>kiadást megelőző tesztelés során a megtalált hibák  többsége néhány modulban van, vagy legalábbis </a:t>
            </a:r>
          </a:p>
          <a:p>
            <a:pPr marL="0" indent="0">
              <a:buNone/>
            </a:pPr>
            <a:r>
              <a:rPr lang="hu-HU" dirty="0" smtClean="0"/>
              <a:t>ezen modulok felelősek a  működési hibák  többségéért.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5. alapelv – A féregirtó paradoxon </a:t>
            </a:r>
          </a:p>
          <a:p>
            <a:pPr marL="0" indent="0">
              <a:buNone/>
            </a:pPr>
            <a:r>
              <a:rPr lang="hu-HU" dirty="0" smtClean="0"/>
              <a:t>Ha mindig ugyanazokat a teszteket hajtjuk végre, akkor az azonos a tesztkészlet  egy idő után nem </a:t>
            </a:r>
          </a:p>
          <a:p>
            <a:pPr marL="0" indent="0">
              <a:buNone/>
            </a:pPr>
            <a:r>
              <a:rPr lang="hu-HU" dirty="0" smtClean="0"/>
              <a:t>fog új hibákat  találni. A „féregirtó paradoxon”  megjelenése ellen a teszteseteket rendszeresen felül </a:t>
            </a:r>
          </a:p>
          <a:p>
            <a:pPr marL="0" indent="0">
              <a:buNone/>
            </a:pPr>
            <a:r>
              <a:rPr lang="hu-HU" dirty="0" smtClean="0"/>
              <a:t>kell vizsgálni, és új, eltérő teszteseteket kell írni annak érdekében, hogy a szoftver vagy a rendszer </a:t>
            </a:r>
          </a:p>
          <a:p>
            <a:pPr marL="0" indent="0">
              <a:buNone/>
            </a:pPr>
            <a:r>
              <a:rPr lang="hu-HU" dirty="0" smtClean="0"/>
              <a:t>különböző részei kerüljenek futtatásra, és ezáltal további programhibákat találhassanak.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6. alapelv – A tesztelés függ a körülményektől (körülményfüggés)</a:t>
            </a:r>
          </a:p>
          <a:p>
            <a:pPr marL="0" indent="0">
              <a:buNone/>
            </a:pPr>
            <a:r>
              <a:rPr lang="hu-HU" dirty="0" smtClean="0"/>
              <a:t>A tesztelést különböző körülmények esetén különbözőképpen hajtják végre. Például egy olyan </a:t>
            </a:r>
          </a:p>
          <a:p>
            <a:pPr marL="0" indent="0">
              <a:buNone/>
            </a:pPr>
            <a:r>
              <a:rPr lang="hu-HU" dirty="0" smtClean="0"/>
              <a:t>rendszert, ahol a biztonság kritikus szempont, másképp tesztelnek, mint egy e-kereskedelmi oldalt.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7. alapelv – A hibamentes rendszer téveszméje (Elsősorban</a:t>
            </a:r>
            <a:r>
              <a:rPr lang="hu-HU" baseline="0" dirty="0" smtClean="0"/>
              <a:t> a felhasználó igényeinek kell megfelelnie!!)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hibák  megtalálása és javítása hasztalan, ha a kifejlesztett rendszer használhatatlan, és nem felel </a:t>
            </a:r>
          </a:p>
          <a:p>
            <a:pPr marL="0" indent="0">
              <a:buNone/>
            </a:pPr>
            <a:r>
              <a:rPr lang="hu-HU" dirty="0" smtClean="0"/>
              <a:t>meg a felhasználók igényeinek, elvárásainak.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5963270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Felvezető </a:t>
            </a:r>
            <a:r>
              <a:rPr lang="hu-HU" dirty="0" err="1" smtClean="0"/>
              <a:t>slide</a:t>
            </a:r>
            <a:endParaRPr lang="hu-HU" dirty="0" smtClean="0"/>
          </a:p>
          <a:p>
            <a:r>
              <a:rPr lang="hu-HU" dirty="0" smtClean="0"/>
              <a:t>19:09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693735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18:09</a:t>
            </a:r>
          </a:p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 smtClean="0"/>
              <a:t>Neuron Szoftver Kft.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D490363-779E-4375-B091-646437D6DAEB}" type="datetime2">
              <a:rPr lang="hu-HU" smtClean="0"/>
              <a:pPr/>
              <a:t>hétfő, 2018. szeptember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smtClean="0"/>
              <a:t>www.neuron.hu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EB0B59B-D72A-431A-B58F-96C9F275DEAE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7354414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19:13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3293389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19:18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tesztbázis (mint például követelmények, a szoftver integritás szintje kockázatelemzési jelentés felépítés, műszaki tesztterv, interfész specifikációk) átnézése.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tesztbázis és a tesztelés tárgyainak értékelése tesztelhetőség szempontjából.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tesztfeltételek meghatározása és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priorizálása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tesztelemek, a specifikáció, a szoftver viselkedésének és struktúrájának elemzése alapján.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Tesztesetek megtervezése és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priorizálása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tesztfeltételek és a tesztesetek támogatásához szükséges tesztadatok meghatározása.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tesztkörnyezet kialakításának megtervezése valamint a szükséges infrastruktúra és eszközök meghatározása.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tesztbázis és a tesztesetek közötti kétirányú nyomon követhetőség létrehozása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936954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19:23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Tesztesetek fejlesztése, megvalósítása és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priorizálása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(beleértve a tesztadatok meghatározását)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Teszteljárások fejlesztése és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priorizálása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tesztadatok  létrehozása valamint opcionálisan a teszttámogató szoftverkörnyezet elkészítése és automatizált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tesztszkriptek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írása.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Tesztkészletek létrehozása a teszteljárásokból  a hatékony tesztvégrehajtás érdekében.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Annak ellenőrzése, hogy a tesztkörnyezetet megfelelően kialakították.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teszteljárások a megtervezett sorrend szerinti végrehajtása manuálisan vagy tesztvégrehajtási eszközökkel.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tesztvégrehajtás eredményeinek naplózása és a tesztelt szoftver, a teszteszközök, valamint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tesztver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azonosítóinak és verzióinak feljegyzése.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kapott és az elvárt eredmények összehasonlítása.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eltérések incidensként való jelentése és elemzése a kiváltó ok felderítése érdekében (például hiba volt a kódban, meghatározott tesztadatokban, a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tesztdokumentumban, vagy a teszt végrehajtásában történt emberi eredetű hiba).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teszttevékenység ismétlése minden eltérésnél a lépések megtétele után. Például: az előzetesen sikertelen teszt újrafuttatása a javítás ellenőrzésére (ellenőrző teszt), a javított teszt végrehajtása és/vagy tesztek végrehajtása annak ellenőrzésére, hogy nem kerültek-e hibák a szoftver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változatlanul hagyott területeibe, illetve hogy a hiba javításával nem jelentek-e meg további hibák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(regressziós teszt).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19:50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386921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19:26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5127367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19:29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8102830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19:29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35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6490043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19:30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36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6431782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19:35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37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7474314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19:37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38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9645259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19:42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39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55914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16:11</a:t>
            </a:r>
          </a:p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 smtClean="0"/>
              <a:t>Neuron Szoftver Kft.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D490363-779E-4375-B091-646437D6DAEB}" type="datetime2">
              <a:rPr lang="hu-HU" smtClean="0"/>
              <a:pPr/>
              <a:t>hétfő, 2018. szeptember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smtClean="0"/>
              <a:t>www.neuron.hu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EB0B59B-D72A-431A-B58F-96C9F275DEAE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7354414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19:47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40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467272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19:50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41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4979319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19:55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42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753790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19:56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43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0556640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20:00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44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8795912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45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7826081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46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164398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szoftverfejlesztéssel bevezetéssel foglalkozó cégek egyre komolyabb</a:t>
            </a:r>
            <a:r>
              <a:rPr lang="hu-HU" baseline="0" dirty="0" smtClean="0"/>
              <a:t> </a:t>
            </a:r>
            <a:r>
              <a:rPr lang="hu-HU" dirty="0" smtClean="0"/>
              <a:t>hangsúlyt fektetnek a szoftvertesztelésre, hiszen csak jó minőségű</a:t>
            </a:r>
            <a:r>
              <a:rPr lang="hu-HU" baseline="0" dirty="0" smtClean="0"/>
              <a:t> termékekkel lehet a piacon maradni.</a:t>
            </a:r>
          </a:p>
          <a:p>
            <a:r>
              <a:rPr lang="hu-HU" baseline="0" dirty="0" smtClean="0"/>
              <a:t>A piac ma már önálló szakmai területként definiálja a szoftvertesztelést.</a:t>
            </a:r>
          </a:p>
          <a:p>
            <a:endParaRPr lang="hu-HU" baseline="0" dirty="0" smtClean="0"/>
          </a:p>
          <a:p>
            <a:r>
              <a:rPr lang="hu-HU" baseline="0" dirty="0" smtClean="0"/>
              <a:t>A rendszerek egyre bonyolultabbá válnak így a tesztelés is sokkal összetettebb nagyobb szakmai tudást igénylő feladat.</a:t>
            </a:r>
          </a:p>
          <a:p>
            <a:r>
              <a:rPr lang="hu-HU" baseline="0" dirty="0" smtClean="0"/>
              <a:t>A fejlődés a szoftverfejlesztési módszerekkel párhuzamosan óriási ezen a területen is.</a:t>
            </a:r>
          </a:p>
          <a:p>
            <a:endParaRPr lang="hu-HU" baseline="0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A3A3-19B3-4D76-A764-B1C33B325701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105666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Ma a felsőoktatásban a szakirányú</a:t>
            </a:r>
            <a:r>
              <a:rPr lang="hu-HU" baseline="0" dirty="0" smtClean="0"/>
              <a:t> képzés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A3A3-19B3-4D76-A764-B1C33B325701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53704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16:13</a:t>
            </a:r>
          </a:p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 smtClean="0"/>
              <a:t>Neuron Szoftver Kft.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D490363-779E-4375-B091-646437D6DAEB}" type="datetime2">
              <a:rPr lang="hu-HU" smtClean="0"/>
              <a:pPr/>
              <a:t>hétfő, 2018. szeptember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smtClean="0"/>
              <a:t>www.neuron.hu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EB0B59B-D72A-431A-B58F-96C9F275DEAE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735441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16:</a:t>
            </a:r>
            <a:r>
              <a:rPr lang="hu-HU" dirty="0" err="1" smtClean="0"/>
              <a:t>16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Csapat tagja</a:t>
            </a:r>
          </a:p>
          <a:p>
            <a:r>
              <a:rPr lang="hu-HU" dirty="0" smtClean="0"/>
              <a:t>Fejlesztőknek</a:t>
            </a:r>
            <a:r>
              <a:rPr lang="hu-HU" baseline="0" dirty="0" smtClean="0"/>
              <a:t> is kell ezt tudniuk. Hiszen mindenki terméket fejleszt és ennek része az, hogy teszteli azt amin dolgozik.</a:t>
            </a:r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 smtClean="0"/>
              <a:t>Neuron Szoftver Kft.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D490363-779E-4375-B091-646437D6DAEB}" type="datetime2">
              <a:rPr lang="hu-HU" smtClean="0"/>
              <a:pPr/>
              <a:t>hétfő, 2018. szeptember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smtClean="0"/>
              <a:t>www.neuron.hu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EB0B59B-D72A-431A-B58F-96C9F275DEAE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206442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Összefoglaló </a:t>
            </a:r>
            <a:r>
              <a:rPr lang="hu-HU" dirty="0" err="1" smtClean="0"/>
              <a:t>slide</a:t>
            </a:r>
            <a:endParaRPr lang="hu-HU" dirty="0" smtClean="0"/>
          </a:p>
          <a:p>
            <a:r>
              <a:rPr lang="hu-HU" dirty="0" smtClean="0"/>
              <a:t>16:17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A1BA-5F6C-443A-AB1C-901F2B3B9A5C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79557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2558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329154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17500"/>
            <a:ext cx="1943100" cy="53975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7500"/>
            <a:ext cx="5676900" cy="53975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5075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17500"/>
            <a:ext cx="7848872" cy="1039833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57334"/>
            <a:ext cx="7848872" cy="3666773"/>
          </a:xfrm>
        </p:spPr>
        <p:txBody>
          <a:bodyPr/>
          <a:lstStyle>
            <a:lvl1pPr marL="382588" indent="-342900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 sz="2800"/>
            </a:lvl1pPr>
            <a:lvl2pPr marL="528638" indent="-285750"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  <a:defRPr sz="2400"/>
            </a:lvl2pPr>
            <a:lvl3pPr>
              <a:buClr>
                <a:schemeClr val="accent1">
                  <a:lumMod val="50000"/>
                </a:schemeClr>
              </a:buClr>
              <a:defRPr sz="2000"/>
            </a:lvl3pPr>
            <a:lvl4pPr>
              <a:buClr>
                <a:schemeClr val="accent1">
                  <a:lumMod val="50000"/>
                </a:schemeClr>
              </a:buClr>
              <a:defRPr sz="1800"/>
            </a:lvl4pPr>
            <a:lvl5pPr marL="1843088" indent="-22860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  <a:defRPr sz="180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4518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="" xmlns:p14="http://schemas.microsoft.com/office/powerpoint/2010/main" val="2601190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406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406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9827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98446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331072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005995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="" xmlns:p14="http://schemas.microsoft.com/office/powerpoint/2010/main" val="7039772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>
                <a:sym typeface="Arial" charset="0"/>
              </a:rPr>
              <a:t>Kép beszúrásához kattintson az ikonra</a:t>
            </a:r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="" xmlns:p14="http://schemas.microsoft.com/office/powerpoint/2010/main" val="30394539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17500"/>
            <a:ext cx="7772400" cy="133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>
                <a:sym typeface="Arial Bold" charset="0"/>
              </a:rPr>
              <a:t>Mintacím szerkesztése</a:t>
            </a:r>
            <a:endParaRPr lang="en-US" smtClean="0">
              <a:sym typeface="Arial Bold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406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>
                <a:sym typeface="Arial" charset="0"/>
              </a:rPr>
              <a:t>Mintaszöveg szerkesztése</a:t>
            </a:r>
          </a:p>
          <a:p>
            <a:pPr lvl="1"/>
            <a:r>
              <a:rPr lang="hu-HU" smtClean="0">
                <a:sym typeface="Arial" charset="0"/>
              </a:rPr>
              <a:t>Második szint</a:t>
            </a:r>
          </a:p>
          <a:p>
            <a:pPr lvl="2"/>
            <a:r>
              <a:rPr lang="hu-HU" smtClean="0">
                <a:sym typeface="Arial" charset="0"/>
              </a:rPr>
              <a:t>Harmadik szint</a:t>
            </a:r>
          </a:p>
          <a:p>
            <a:pPr lvl="3"/>
            <a:r>
              <a:rPr lang="hu-HU" smtClean="0">
                <a:sym typeface="Arial" charset="0"/>
              </a:rPr>
              <a:t>Negyedik szint</a:t>
            </a:r>
          </a:p>
          <a:p>
            <a:pPr lvl="4"/>
            <a:r>
              <a:rPr lang="hu-HU" smtClean="0">
                <a:sym typeface="Arial" charset="0"/>
              </a:rPr>
              <a:t>Ötödik szint</a:t>
            </a:r>
            <a:endParaRPr lang="en-US" smtClean="0">
              <a:sym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853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5DAA"/>
          </a:solidFill>
          <a:latin typeface="+mj-lt"/>
          <a:ea typeface="+mj-ea"/>
          <a:cs typeface="+mj-cs"/>
          <a:sym typeface="Arial Bol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5DAA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5DAA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5DAA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5DAA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5DAA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5DAA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5DAA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5DAA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82588" indent="-342900" algn="l" rtl="0" eaLnBrk="1" fontAlgn="base" hangingPunct="1">
        <a:spcBef>
          <a:spcPts val="700"/>
        </a:spcBef>
        <a:spcAft>
          <a:spcPct val="0"/>
        </a:spcAft>
        <a:buClr>
          <a:srgbClr val="FFB931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528638" indent="-285750" algn="l" rtl="0" eaLnBrk="1" fontAlgn="base" hangingPunct="1">
        <a:spcBef>
          <a:spcPts val="600"/>
        </a:spcBef>
        <a:spcAft>
          <a:spcPct val="0"/>
        </a:spcAft>
        <a:buClr>
          <a:srgbClr val="6B6B6B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928688" indent="-228600" algn="l" rtl="0" eaLnBrk="1" fontAlgn="base" hangingPunct="1">
        <a:spcBef>
          <a:spcPts val="600"/>
        </a:spcBef>
        <a:spcAft>
          <a:spcPct val="0"/>
        </a:spcAft>
        <a:buClr>
          <a:srgbClr val="AA71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385888" indent="-228600" algn="l" rtl="0" eaLnBrk="1" fontAlgn="base" hangingPunct="1">
        <a:spcBef>
          <a:spcPts val="500"/>
        </a:spcBef>
        <a:spcAft>
          <a:spcPct val="0"/>
        </a:spcAft>
        <a:buClr>
          <a:srgbClr val="6B6B6B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843088" indent="-228600" algn="l" rtl="0" eaLnBrk="1" fontAlgn="base" hangingPunct="1">
        <a:spcBef>
          <a:spcPts val="500"/>
        </a:spcBef>
        <a:spcAft>
          <a:spcPct val="0"/>
        </a:spcAft>
        <a:buClr>
          <a:srgbClr val="AA7100"/>
        </a:buClr>
        <a:buSzPct val="10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300288" indent="-228600" algn="l" rtl="0" eaLnBrk="1" fontAlgn="base" hangingPunct="1">
        <a:spcBef>
          <a:spcPts val="500"/>
        </a:spcBef>
        <a:spcAft>
          <a:spcPct val="0"/>
        </a:spcAft>
        <a:buClr>
          <a:srgbClr val="AA7100"/>
        </a:buClr>
        <a:buSzPct val="10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757488" indent="-228600" algn="l" rtl="0" eaLnBrk="1" fontAlgn="base" hangingPunct="1">
        <a:spcBef>
          <a:spcPts val="500"/>
        </a:spcBef>
        <a:spcAft>
          <a:spcPct val="0"/>
        </a:spcAft>
        <a:buClr>
          <a:srgbClr val="AA7100"/>
        </a:buClr>
        <a:buSzPct val="10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214688" indent="-228600" algn="l" rtl="0" eaLnBrk="1" fontAlgn="base" hangingPunct="1">
        <a:spcBef>
          <a:spcPts val="500"/>
        </a:spcBef>
        <a:spcAft>
          <a:spcPct val="0"/>
        </a:spcAft>
        <a:buClr>
          <a:srgbClr val="AA7100"/>
        </a:buClr>
        <a:buSzPct val="10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671888" indent="-228600" algn="l" rtl="0" eaLnBrk="1" fontAlgn="base" hangingPunct="1">
        <a:spcBef>
          <a:spcPts val="500"/>
        </a:spcBef>
        <a:spcAft>
          <a:spcPct val="0"/>
        </a:spcAft>
        <a:buClr>
          <a:srgbClr val="AA7100"/>
        </a:buClr>
        <a:buSzPct val="10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I9gELPxPG8Q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tclhost.com/XFDY0sd.gif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29915" y="2857500"/>
            <a:ext cx="7772400" cy="1225021"/>
          </a:xfrm>
        </p:spPr>
        <p:txBody>
          <a:bodyPr/>
          <a:lstStyle/>
          <a:p>
            <a:pPr algn="ctr"/>
            <a:r>
              <a:rPr lang="hu-HU" sz="4000" b="1" dirty="0" smtClean="0"/>
              <a:t>Alapszintű tesztelői tanfolyam</a:t>
            </a:r>
            <a:br>
              <a:rPr lang="hu-HU" sz="4000" b="1" dirty="0" smtClean="0"/>
            </a:br>
            <a:r>
              <a:rPr lang="hu-HU" sz="2800" b="1" dirty="0" smtClean="0"/>
              <a:t>Tisza András Zsolt</a:t>
            </a:r>
            <a:br>
              <a:rPr lang="hu-HU" sz="2800" b="1" dirty="0" smtClean="0"/>
            </a:br>
            <a:r>
              <a:rPr lang="hu-HU" sz="2800" b="1" dirty="0" smtClean="0"/>
              <a:t>SQA Manager, Neuron Software</a:t>
            </a:r>
            <a:br>
              <a:rPr lang="hu-HU" sz="2800" b="1" dirty="0" smtClean="0"/>
            </a:br>
            <a:r>
              <a:rPr lang="hu-HU" sz="2800" b="1" dirty="0" err="1" smtClean="0"/>
              <a:t>andras.zsolt.tisza</a:t>
            </a:r>
            <a:r>
              <a:rPr lang="hu-HU" sz="2800" b="1" dirty="0" smtClean="0"/>
              <a:t>@</a:t>
            </a:r>
            <a:r>
              <a:rPr lang="hu-HU" sz="2800" b="1" dirty="0" err="1" smtClean="0"/>
              <a:t>neuron.hu</a:t>
            </a:r>
            <a:endParaRPr lang="hu-HU" sz="4000" b="1" dirty="0"/>
          </a:p>
        </p:txBody>
      </p:sp>
      <p:pic>
        <p:nvPicPr>
          <p:cNvPr id="1040" name="Picture 16" descr="C:\Users\bodrogl.NEURONIT\Dropbox\DTB\Logos\NI logó - szabvány kerette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66" t="16109" r="14931" b="22930"/>
          <a:stretch/>
        </p:blipFill>
        <p:spPr bwMode="auto">
          <a:xfrm>
            <a:off x="6156176" y="481236"/>
            <a:ext cx="2654288" cy="732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bodrogl.NEURONIT\Dropbox\DTB\Logos\DE_IK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84" y="1452537"/>
            <a:ext cx="1113832" cy="1118300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bodrogl.NEURONIT\Dropbox\DTB\Logos\schis_logo_kics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15697"/>
            <a:ext cx="2151865" cy="897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bodrogl.NEURONIT\Dropbox\DTB\Logos\logo_vegleges.t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757" b="16786"/>
          <a:stretch/>
        </p:blipFill>
        <p:spPr bwMode="auto">
          <a:xfrm>
            <a:off x="6410354" y="4520301"/>
            <a:ext cx="2410117" cy="8933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9228"/>
            <a:ext cx="2593611" cy="89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O:\TESZTELÉS\costip\neur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481236"/>
            <a:ext cx="2264892" cy="779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10249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1.1 Miért szükséges a tesztelés?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651000"/>
            <a:ext cx="7772400" cy="3666773"/>
          </a:xfrm>
        </p:spPr>
        <p:txBody>
          <a:bodyPr/>
          <a:lstStyle/>
          <a:p>
            <a:r>
              <a:rPr lang="hu-HU" sz="2800" dirty="0" smtClean="0"/>
              <a:t>1.1.1 Szoftver, meghibásodás, következmény</a:t>
            </a:r>
          </a:p>
          <a:p>
            <a:r>
              <a:rPr lang="hu-HU" sz="2800" dirty="0" smtClean="0"/>
              <a:t>1.1.2 A meghibásodások okai</a:t>
            </a:r>
          </a:p>
          <a:p>
            <a:r>
              <a:rPr lang="hu-HU" sz="2800" dirty="0" smtClean="0"/>
              <a:t>1.1.3 Tesztelés szerepe</a:t>
            </a:r>
          </a:p>
          <a:p>
            <a:r>
              <a:rPr lang="hu-HU" sz="2800" dirty="0" smtClean="0"/>
              <a:t>1.1.4 A tesztelés és a minőség</a:t>
            </a:r>
          </a:p>
          <a:p>
            <a:r>
              <a:rPr lang="hu-HU" sz="2800" dirty="0" smtClean="0"/>
              <a:t>1.1.5 Mennyi tesztelés elegendő?</a:t>
            </a:r>
          </a:p>
          <a:p>
            <a:endParaRPr lang="hu-HU" sz="2800" dirty="0"/>
          </a:p>
        </p:txBody>
      </p:sp>
    </p:spTree>
    <p:extLst>
      <p:ext uri="{BB962C8B-B14F-4D97-AF65-F5344CB8AC3E}">
        <p14:creationId xmlns="" xmlns:p14="http://schemas.microsoft.com/office/powerpoint/2010/main" val="1402324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435280" cy="9525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1.1.1 Szoftver, meghibásodás, következménye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/>
              <a:t>Szoftverek a világban</a:t>
            </a:r>
          </a:p>
          <a:p>
            <a:pPr lvl="1"/>
            <a:r>
              <a:rPr lang="hu-HU" sz="2400" dirty="0" smtClean="0"/>
              <a:t>Üzleti szoftverek</a:t>
            </a:r>
          </a:p>
          <a:p>
            <a:pPr lvl="1"/>
            <a:r>
              <a:rPr lang="hu-HU" sz="2400" dirty="0" smtClean="0"/>
              <a:t>Vezérlő szoftverek</a:t>
            </a:r>
          </a:p>
          <a:p>
            <a:pPr lvl="1"/>
            <a:r>
              <a:rPr lang="hu-HU" sz="2400" dirty="0" smtClean="0"/>
              <a:t>Játék szoftverek</a:t>
            </a:r>
          </a:p>
          <a:p>
            <a:r>
              <a:rPr lang="hu-HU" sz="2800" dirty="0" smtClean="0"/>
              <a:t>A szoftverek nem megfelelő viselkedése</a:t>
            </a:r>
          </a:p>
          <a:p>
            <a:r>
              <a:rPr lang="hu-HU" sz="2800" dirty="0" smtClean="0"/>
              <a:t>A meghibásodás következményei</a:t>
            </a:r>
          </a:p>
          <a:p>
            <a:endParaRPr lang="hu-HU" sz="2800" dirty="0"/>
          </a:p>
          <a:p>
            <a:pPr marL="39688" indent="0" algn="ctr">
              <a:buNone/>
            </a:pPr>
            <a:r>
              <a:rPr lang="hu-HU" dirty="0">
                <a:hlinkClick r:id="rId3"/>
              </a:rPr>
              <a:t>http://</a:t>
            </a:r>
            <a:r>
              <a:rPr lang="hu-HU" dirty="0" smtClean="0">
                <a:hlinkClick r:id="rId3"/>
              </a:rPr>
              <a:t>youtu.be/I9gELPxPG8Q</a:t>
            </a:r>
            <a:r>
              <a:rPr lang="hu-HU" dirty="0" smtClean="0"/>
              <a:t> </a:t>
            </a:r>
            <a:endParaRPr lang="hu-HU" sz="2800" dirty="0" smtClean="0"/>
          </a:p>
          <a:p>
            <a:pPr marL="39688" indent="0" algn="ctr">
              <a:buNone/>
            </a:pPr>
            <a:endParaRPr lang="hu-HU" sz="2800" dirty="0"/>
          </a:p>
        </p:txBody>
      </p:sp>
    </p:spTree>
    <p:extLst>
      <p:ext uri="{BB962C8B-B14F-4D97-AF65-F5344CB8AC3E}">
        <p14:creationId xmlns="" xmlns:p14="http://schemas.microsoft.com/office/powerpoint/2010/main" val="26048593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1.1.2 A meghibásodások okai (1)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/>
              <a:t>Hardverhiba</a:t>
            </a:r>
          </a:p>
          <a:p>
            <a:r>
              <a:rPr lang="hu-HU" sz="2800" dirty="0" smtClean="0"/>
              <a:t>Hálózati hiba</a:t>
            </a:r>
          </a:p>
          <a:p>
            <a:r>
              <a:rPr lang="hu-HU" sz="2800" dirty="0" smtClean="0"/>
              <a:t>Konfigurációs hiba</a:t>
            </a:r>
          </a:p>
          <a:p>
            <a:r>
              <a:rPr lang="hu-HU" sz="2800" dirty="0" smtClean="0"/>
              <a:t>Kezelői hiba</a:t>
            </a:r>
          </a:p>
          <a:p>
            <a:r>
              <a:rPr lang="hu-HU" sz="2800" dirty="0" smtClean="0"/>
              <a:t>Nem megfelelő környezet</a:t>
            </a:r>
          </a:p>
          <a:p>
            <a:r>
              <a:rPr lang="hu-HU" sz="2800" dirty="0" smtClean="0"/>
              <a:t>Adatsérülés</a:t>
            </a:r>
          </a:p>
        </p:txBody>
      </p:sp>
    </p:spTree>
    <p:extLst>
      <p:ext uri="{BB962C8B-B14F-4D97-AF65-F5344CB8AC3E}">
        <p14:creationId xmlns="" xmlns:p14="http://schemas.microsoft.com/office/powerpoint/2010/main" val="4194042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/>
              <a:t>1.1.2 A meghibásodások okai (2)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33502"/>
            <a:ext cx="7571184" cy="3972270"/>
          </a:xfrm>
        </p:spPr>
        <p:txBody>
          <a:bodyPr/>
          <a:lstStyle/>
          <a:p>
            <a:r>
              <a:rPr lang="hu-HU" dirty="0" smtClean="0"/>
              <a:t>Programhiba</a:t>
            </a:r>
          </a:p>
          <a:p>
            <a:pPr lvl="2">
              <a:buFont typeface="Arial" pitchFamily="34" charset="0"/>
              <a:buChar char="•"/>
            </a:pPr>
            <a:r>
              <a:rPr lang="hu-HU" sz="3200" dirty="0" smtClean="0"/>
              <a:t> </a:t>
            </a:r>
            <a:r>
              <a:rPr lang="hu-HU" sz="2800" dirty="0" smtClean="0"/>
              <a:t>Emberi </a:t>
            </a:r>
            <a:r>
              <a:rPr lang="hu-HU" sz="2800" dirty="0"/>
              <a:t>tévedés, elírás</a:t>
            </a:r>
          </a:p>
          <a:p>
            <a:pPr lvl="2">
              <a:buFont typeface="Arial" pitchFamily="34" charset="0"/>
              <a:buChar char="•"/>
            </a:pPr>
            <a:r>
              <a:rPr lang="hu-HU" sz="2800" dirty="0"/>
              <a:t> </a:t>
            </a:r>
            <a:r>
              <a:rPr lang="hu-HU" sz="2800" dirty="0" smtClean="0"/>
              <a:t>Ismerethiány</a:t>
            </a:r>
            <a:endParaRPr lang="hu-HU" sz="2800" dirty="0"/>
          </a:p>
          <a:p>
            <a:pPr lvl="2">
              <a:buFont typeface="Arial" pitchFamily="34" charset="0"/>
              <a:buChar char="•"/>
            </a:pPr>
            <a:r>
              <a:rPr lang="hu-HU" sz="2800" dirty="0"/>
              <a:t> </a:t>
            </a:r>
            <a:r>
              <a:rPr lang="hu-HU" sz="2800" dirty="0" smtClean="0"/>
              <a:t>Segédprogramok </a:t>
            </a:r>
            <a:r>
              <a:rPr lang="hu-HU" sz="2800" dirty="0"/>
              <a:t>hibái</a:t>
            </a:r>
          </a:p>
          <a:p>
            <a:pPr lvl="2">
              <a:buFont typeface="Arial" pitchFamily="34" charset="0"/>
              <a:buChar char="•"/>
            </a:pPr>
            <a:r>
              <a:rPr lang="hu-HU" sz="2800" dirty="0"/>
              <a:t> </a:t>
            </a:r>
            <a:r>
              <a:rPr lang="hu-HU" sz="2800" dirty="0" smtClean="0"/>
              <a:t>Rohammunka</a:t>
            </a:r>
            <a:endParaRPr lang="hu-HU" sz="2800" dirty="0"/>
          </a:p>
          <a:p>
            <a:pPr lvl="2">
              <a:buFont typeface="Arial" pitchFamily="34" charset="0"/>
              <a:buChar char="•"/>
            </a:pPr>
            <a:r>
              <a:rPr lang="hu-HU" sz="2800" dirty="0"/>
              <a:t> </a:t>
            </a:r>
            <a:r>
              <a:rPr lang="hu-HU" sz="2800" dirty="0" smtClean="0"/>
              <a:t>Szervezési hiba.</a:t>
            </a:r>
            <a:endParaRPr lang="hu-HU" sz="2800" dirty="0"/>
          </a:p>
          <a:p>
            <a:pPr lvl="1">
              <a:buFont typeface="Arial" pitchFamily="34" charset="0"/>
              <a:buChar char="•"/>
            </a:pPr>
            <a:endParaRPr lang="hu-HU" dirty="0" smtClean="0"/>
          </a:p>
        </p:txBody>
      </p:sp>
    </p:spTree>
    <p:extLst>
      <p:ext uri="{BB962C8B-B14F-4D97-AF65-F5344CB8AC3E}">
        <p14:creationId xmlns="" xmlns:p14="http://schemas.microsoft.com/office/powerpoint/2010/main" val="4101613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317500"/>
            <a:ext cx="8064896" cy="1039833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Milyen körülmények segítik az emberi hibákat, tévedéseket?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633364"/>
            <a:ext cx="8280920" cy="3666773"/>
          </a:xfrm>
        </p:spPr>
        <p:txBody>
          <a:bodyPr>
            <a:normAutofit/>
          </a:bodyPr>
          <a:lstStyle/>
          <a:p>
            <a:pPr lvl="0"/>
            <a:r>
              <a:rPr lang="hu-HU" sz="2400" dirty="0"/>
              <a:t>Szűk határidő, kapkodás</a:t>
            </a:r>
          </a:p>
          <a:p>
            <a:pPr lvl="0"/>
            <a:r>
              <a:rPr lang="hu-HU" sz="2400" dirty="0"/>
              <a:t>Fáradtság, kialvatlanság</a:t>
            </a:r>
          </a:p>
          <a:p>
            <a:pPr lvl="0"/>
            <a:r>
              <a:rPr lang="hu-HU" sz="2400" dirty="0"/>
              <a:t>Túlterheltség </a:t>
            </a:r>
            <a:endParaRPr lang="hu-HU" sz="2400" dirty="0" smtClean="0"/>
          </a:p>
          <a:p>
            <a:pPr lvl="0"/>
            <a:r>
              <a:rPr lang="hu-HU" sz="2400" dirty="0" smtClean="0"/>
              <a:t>Zavaró </a:t>
            </a:r>
            <a:r>
              <a:rPr lang="hu-HU" sz="2400" dirty="0"/>
              <a:t>körülmények, zaj, túl meleg vagy hideg</a:t>
            </a:r>
          </a:p>
          <a:p>
            <a:pPr lvl="0"/>
            <a:r>
              <a:rPr lang="hu-HU" sz="2400" dirty="0" smtClean="0"/>
              <a:t>Gyakorlatlanság, pl. </a:t>
            </a:r>
            <a:r>
              <a:rPr lang="hu-HU" sz="2400" dirty="0"/>
              <a:t>ú</a:t>
            </a:r>
            <a:r>
              <a:rPr lang="hu-HU" sz="2400" dirty="0" smtClean="0"/>
              <a:t>j módszer</a:t>
            </a:r>
            <a:endParaRPr lang="hu-HU" sz="2400" dirty="0"/>
          </a:p>
          <a:p>
            <a:pPr lvl="0"/>
            <a:r>
              <a:rPr lang="hu-HU" sz="2400" dirty="0" smtClean="0"/>
              <a:t>Túl </a:t>
            </a:r>
            <a:r>
              <a:rPr lang="hu-HU" sz="2400" dirty="0"/>
              <a:t>bonyolult feladat</a:t>
            </a:r>
          </a:p>
          <a:p>
            <a:pPr lvl="0"/>
            <a:r>
              <a:rPr lang="hu-HU" sz="2400" dirty="0" smtClean="0"/>
              <a:t>Ellentmondásos </a:t>
            </a:r>
            <a:r>
              <a:rPr lang="hu-HU" sz="2400" dirty="0"/>
              <a:t>célok</a:t>
            </a:r>
          </a:p>
          <a:p>
            <a:pPr lvl="0"/>
            <a:endParaRPr lang="hu-HU" sz="24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="" xmlns:p14="http://schemas.microsoft.com/office/powerpoint/2010/main" val="876064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Mikor nem vezet a programhiba hibás működéshez?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633364"/>
            <a:ext cx="8352928" cy="3390743"/>
          </a:xfrm>
        </p:spPr>
        <p:txBody>
          <a:bodyPr/>
          <a:lstStyle/>
          <a:p>
            <a:r>
              <a:rPr lang="hu-HU" dirty="0" smtClean="0"/>
              <a:t>Ha nem kerül rá vezérlés</a:t>
            </a:r>
          </a:p>
          <a:p>
            <a:r>
              <a:rPr lang="hu-HU" dirty="0" smtClean="0"/>
              <a:t>Ha a kiváltó feltétel nem teljesül</a:t>
            </a:r>
          </a:p>
          <a:p>
            <a:endParaRPr lang="hu-HU" dirty="0"/>
          </a:p>
          <a:p>
            <a:pPr marL="39688" indent="0" algn="ctr">
              <a:buNone/>
            </a:pPr>
            <a:r>
              <a:rPr lang="hu-HU" dirty="0" smtClean="0"/>
              <a:t>Minden más esetben igen!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505027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317500"/>
            <a:ext cx="8352928" cy="1039833"/>
          </a:xfrm>
        </p:spPr>
        <p:txBody>
          <a:bodyPr>
            <a:normAutofit/>
          </a:bodyPr>
          <a:lstStyle/>
          <a:p>
            <a:r>
              <a:rPr lang="hu-HU" dirty="0" smtClean="0"/>
              <a:t>1.1.3 Tesztelés szerepe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357334"/>
            <a:ext cx="8208912" cy="3666773"/>
          </a:xfrm>
        </p:spPr>
        <p:txBody>
          <a:bodyPr/>
          <a:lstStyle/>
          <a:p>
            <a:r>
              <a:rPr lang="hu-HU" dirty="0" smtClean="0"/>
              <a:t>Használat során fellépő hibák csökkenése</a:t>
            </a:r>
          </a:p>
          <a:p>
            <a:r>
              <a:rPr lang="hu-HU" dirty="0" smtClean="0"/>
              <a:t>Megbízhatóság növelése</a:t>
            </a:r>
          </a:p>
          <a:p>
            <a:r>
              <a:rPr lang="hu-HU" dirty="0" smtClean="0"/>
              <a:t>Szabványoknak, előírásoknak való megfelelés</a:t>
            </a:r>
          </a:p>
          <a:p>
            <a:endParaRPr lang="hu-HU" dirty="0"/>
          </a:p>
          <a:p>
            <a:pPr marL="39688" indent="0" algn="ctr">
              <a:buNone/>
            </a:pPr>
            <a:r>
              <a:rPr lang="hu-HU" sz="3200" b="1" dirty="0" smtClean="0"/>
              <a:t>Ügyfél elégedettség növelése!</a:t>
            </a:r>
            <a:endParaRPr lang="hu-HU" b="1" dirty="0"/>
          </a:p>
        </p:txBody>
      </p:sp>
    </p:spTree>
    <p:extLst>
      <p:ext uri="{BB962C8B-B14F-4D97-AF65-F5344CB8AC3E}">
        <p14:creationId xmlns="" xmlns:p14="http://schemas.microsoft.com/office/powerpoint/2010/main" val="4202096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1.1.4 A tesztelés és a minőség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357334"/>
            <a:ext cx="8280920" cy="3666773"/>
          </a:xfrm>
        </p:spPr>
        <p:txBody>
          <a:bodyPr/>
          <a:lstStyle/>
          <a:p>
            <a:pPr>
              <a:buNone/>
            </a:pPr>
            <a:r>
              <a:rPr lang="hu-HU" b="1" dirty="0" err="1" smtClean="0"/>
              <a:t>quality</a:t>
            </a:r>
            <a:r>
              <a:rPr lang="hu-HU" b="1" dirty="0" smtClean="0"/>
              <a:t> </a:t>
            </a:r>
            <a:r>
              <a:rPr lang="hu-HU" i="1" dirty="0"/>
              <a:t>(</a:t>
            </a:r>
            <a:r>
              <a:rPr lang="hu-HU" i="1" dirty="0" smtClean="0"/>
              <a:t>minőség)</a:t>
            </a:r>
            <a:r>
              <a:rPr lang="hu-HU" dirty="0" smtClean="0"/>
              <a:t>:</a:t>
            </a:r>
            <a:r>
              <a:rPr lang="hu-HU" b="1" dirty="0" smtClean="0"/>
              <a:t> </a:t>
            </a:r>
          </a:p>
          <a:p>
            <a:r>
              <a:rPr lang="hu-HU" dirty="0" smtClean="0"/>
              <a:t>az </a:t>
            </a:r>
            <a:r>
              <a:rPr lang="hu-HU" b="1" dirty="0"/>
              <a:t>a szint</a:t>
            </a:r>
            <a:r>
              <a:rPr lang="hu-HU" dirty="0"/>
              <a:t>, </a:t>
            </a:r>
            <a:endParaRPr lang="hu-HU" dirty="0" smtClean="0"/>
          </a:p>
          <a:p>
            <a:r>
              <a:rPr lang="hu-HU" b="1" dirty="0" smtClean="0"/>
              <a:t>amikor</a:t>
            </a:r>
            <a:r>
              <a:rPr lang="hu-HU" dirty="0" smtClean="0"/>
              <a:t> </a:t>
            </a:r>
            <a:r>
              <a:rPr lang="hu-HU" b="1" dirty="0"/>
              <a:t>a</a:t>
            </a:r>
            <a:r>
              <a:rPr lang="hu-HU" dirty="0"/>
              <a:t> komponens, </a:t>
            </a:r>
            <a:r>
              <a:rPr lang="hu-HU" b="1" dirty="0"/>
              <a:t>rendszer</a:t>
            </a:r>
            <a:r>
              <a:rPr lang="hu-HU" dirty="0"/>
              <a:t> vagy folyamat </a:t>
            </a:r>
            <a:r>
              <a:rPr lang="hu-HU" b="1" dirty="0"/>
              <a:t>megfelel </a:t>
            </a:r>
            <a:endParaRPr lang="hu-HU" b="1" dirty="0" smtClean="0"/>
          </a:p>
          <a:p>
            <a:r>
              <a:rPr lang="hu-HU" dirty="0" smtClean="0"/>
              <a:t>a </a:t>
            </a:r>
            <a:r>
              <a:rPr lang="hu-HU" dirty="0"/>
              <a:t>meghatározott követelményeknek és/vagy </a:t>
            </a:r>
            <a:endParaRPr lang="hu-HU" dirty="0" smtClean="0"/>
          </a:p>
          <a:p>
            <a:r>
              <a:rPr lang="hu-HU" b="1" dirty="0" smtClean="0"/>
              <a:t>a </a:t>
            </a:r>
            <a:r>
              <a:rPr lang="hu-HU" b="1" dirty="0"/>
              <a:t>felhasználó/ügyfél</a:t>
            </a:r>
            <a:r>
              <a:rPr lang="hu-HU" dirty="0"/>
              <a:t> </a:t>
            </a:r>
            <a:r>
              <a:rPr lang="hu-HU" dirty="0" smtClean="0"/>
              <a:t>igényeinek, </a:t>
            </a:r>
            <a:r>
              <a:rPr lang="hu-HU" b="1" dirty="0" smtClean="0"/>
              <a:t>elvárásainak</a:t>
            </a:r>
            <a:r>
              <a:rPr lang="hu-HU" dirty="0"/>
              <a:t>. [IEEE 610</a:t>
            </a:r>
            <a:r>
              <a:rPr lang="hu-HU" dirty="0" smtClean="0"/>
              <a:t>]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207745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17500"/>
            <a:ext cx="9144000" cy="1039833"/>
          </a:xfrm>
        </p:spPr>
        <p:txBody>
          <a:bodyPr>
            <a:normAutofit/>
          </a:bodyPr>
          <a:lstStyle/>
          <a:p>
            <a:r>
              <a:rPr lang="hu-HU" dirty="0"/>
              <a:t>A minőséget befolyásoló szoftverjellemzők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33502"/>
            <a:ext cx="8229600" cy="3972270"/>
          </a:xfrm>
        </p:spPr>
        <p:txBody>
          <a:bodyPr/>
          <a:lstStyle/>
          <a:p>
            <a:r>
              <a:rPr lang="hu-HU" dirty="0" smtClean="0"/>
              <a:t>Funkcionális</a:t>
            </a:r>
          </a:p>
          <a:p>
            <a:pPr lvl="1"/>
            <a:r>
              <a:rPr lang="hu-HU" dirty="0" smtClean="0"/>
              <a:t>Funkcionalitás</a:t>
            </a:r>
          </a:p>
          <a:p>
            <a:r>
              <a:rPr lang="hu-HU" dirty="0" smtClean="0"/>
              <a:t>Nem funkcionális</a:t>
            </a:r>
            <a:endParaRPr lang="hu-HU" dirty="0"/>
          </a:p>
          <a:p>
            <a:pPr lvl="1"/>
            <a:r>
              <a:rPr lang="hu-HU" dirty="0"/>
              <a:t>Megbízhatóság</a:t>
            </a:r>
          </a:p>
          <a:p>
            <a:pPr lvl="1"/>
            <a:r>
              <a:rPr lang="hu-HU" dirty="0"/>
              <a:t>Használhatóság</a:t>
            </a:r>
          </a:p>
          <a:p>
            <a:pPr lvl="1"/>
            <a:r>
              <a:rPr lang="hu-HU" dirty="0"/>
              <a:t>Hatékonyság</a:t>
            </a:r>
          </a:p>
          <a:p>
            <a:pPr lvl="1"/>
            <a:r>
              <a:rPr lang="hu-HU" dirty="0"/>
              <a:t>Karbantarthatóság</a:t>
            </a:r>
          </a:p>
          <a:p>
            <a:pPr lvl="1"/>
            <a:r>
              <a:rPr lang="hu-HU" dirty="0" smtClean="0"/>
              <a:t>Hordozhatóság.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4123722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17500"/>
            <a:ext cx="9144000" cy="1039833"/>
          </a:xfrm>
        </p:spPr>
        <p:txBody>
          <a:bodyPr>
            <a:normAutofit fontScale="90000"/>
          </a:bodyPr>
          <a:lstStyle/>
          <a:p>
            <a:r>
              <a:rPr lang="hu-HU" dirty="0"/>
              <a:t>Milyen tevékenységek tartoznak </a:t>
            </a:r>
            <a:r>
              <a:rPr lang="hu-HU" dirty="0" smtClean="0"/>
              <a:t>a minőségbiztosításhoz</a:t>
            </a:r>
            <a:r>
              <a:rPr lang="hu-HU" dirty="0"/>
              <a:t>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561356"/>
            <a:ext cx="7632848" cy="4032448"/>
          </a:xfrm>
        </p:spPr>
        <p:txBody>
          <a:bodyPr/>
          <a:lstStyle/>
          <a:p>
            <a:pPr lvl="0"/>
            <a:r>
              <a:rPr lang="hu-HU" dirty="0" smtClean="0"/>
              <a:t>Fejlesztési </a:t>
            </a:r>
            <a:r>
              <a:rPr lang="hu-HU" dirty="0"/>
              <a:t>szabványok, szabályzatok kialakítása </a:t>
            </a:r>
          </a:p>
          <a:p>
            <a:pPr lvl="0"/>
            <a:r>
              <a:rPr lang="hu-HU" dirty="0" smtClean="0"/>
              <a:t>Képzés</a:t>
            </a:r>
            <a:endParaRPr lang="hu-HU" dirty="0"/>
          </a:p>
          <a:p>
            <a:pPr lvl="0"/>
            <a:r>
              <a:rPr lang="hu-HU" dirty="0" smtClean="0"/>
              <a:t>Tesztelés</a:t>
            </a:r>
            <a:endParaRPr lang="hu-HU" dirty="0"/>
          </a:p>
          <a:p>
            <a:pPr lvl="0"/>
            <a:r>
              <a:rPr lang="hu-HU" dirty="0" smtClean="0"/>
              <a:t>Hibaelemzés.</a:t>
            </a:r>
            <a:endParaRPr lang="hu-HU" dirty="0"/>
          </a:p>
          <a:p>
            <a:pPr algn="ctr">
              <a:buNone/>
            </a:pP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681858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Képzésről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417340"/>
            <a:ext cx="8640960" cy="4064000"/>
          </a:xfrm>
        </p:spPr>
        <p:txBody>
          <a:bodyPr/>
          <a:lstStyle/>
          <a:p>
            <a:r>
              <a:rPr lang="hu-HU" sz="2400" dirty="0" smtClean="0"/>
              <a:t>A fenti cégek részvételével létrejött a Debreceni Szoftvertesztelő Kerekasztal (DTK)</a:t>
            </a:r>
          </a:p>
          <a:p>
            <a:r>
              <a:rPr lang="hu-HU" sz="2400" dirty="0" smtClean="0"/>
              <a:t>Célok</a:t>
            </a:r>
          </a:p>
          <a:p>
            <a:pPr lvl="1"/>
            <a:r>
              <a:rPr lang="hu-HU" sz="2000" dirty="0" smtClean="0"/>
              <a:t>a </a:t>
            </a:r>
            <a:r>
              <a:rPr lang="hu-HU" sz="2000" dirty="0"/>
              <a:t>szoftvertesztelés fejlesztése a régióban</a:t>
            </a:r>
          </a:p>
          <a:p>
            <a:pPr lvl="1"/>
            <a:r>
              <a:rPr lang="hu-HU" sz="2000" dirty="0" smtClean="0"/>
              <a:t>szoftvertesztelő képzés meghonosítása</a:t>
            </a:r>
          </a:p>
          <a:p>
            <a:pPr lvl="1"/>
            <a:r>
              <a:rPr lang="hu-HU" sz="2000" dirty="0" smtClean="0"/>
              <a:t>szoftvertesztelés, mint szakma helyének tisztázása</a:t>
            </a:r>
          </a:p>
          <a:p>
            <a:r>
              <a:rPr lang="hu-HU" sz="2400" dirty="0" smtClean="0"/>
              <a:t>A képzés:</a:t>
            </a:r>
          </a:p>
          <a:p>
            <a:pPr lvl="1"/>
            <a:r>
              <a:rPr lang="hu-HU" sz="2000" dirty="0" smtClean="0"/>
              <a:t>13 előadás és gyakorlat</a:t>
            </a:r>
          </a:p>
          <a:p>
            <a:pPr lvl="1"/>
            <a:r>
              <a:rPr lang="hu-HU" sz="2000" dirty="0" smtClean="0"/>
              <a:t>3 ZH (5., 9., 13. gyakorlaton) 60% feletti teljesítés az aláírás feltétele</a:t>
            </a:r>
          </a:p>
          <a:p>
            <a:pPr lvl="1"/>
            <a:r>
              <a:rPr lang="hu-HU" sz="2000" dirty="0" smtClean="0"/>
              <a:t>Félév végén szóbeli vizsga</a:t>
            </a:r>
            <a:endParaRPr lang="hu-HU" sz="2000" dirty="0"/>
          </a:p>
        </p:txBody>
      </p:sp>
    </p:spTree>
    <p:extLst>
      <p:ext uri="{BB962C8B-B14F-4D97-AF65-F5344CB8AC3E}">
        <p14:creationId xmlns="" xmlns:p14="http://schemas.microsoft.com/office/powerpoint/2010/main" val="2231198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1.1.5 Mennyi tesztelés elegendő?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/>
              <a:t>Van egy </a:t>
            </a:r>
            <a:r>
              <a:rPr lang="hu-HU" dirty="0" smtClean="0"/>
              <a:t>optimum (sáv), </a:t>
            </a:r>
            <a:r>
              <a:rPr lang="hu-HU" dirty="0"/>
              <a:t>aminél kevesebb túl sok hibát hagy benn, a több meg már nem éri meg</a:t>
            </a:r>
            <a:r>
              <a:rPr lang="hu-HU" dirty="0" smtClean="0"/>
              <a:t>.</a:t>
            </a:r>
          </a:p>
          <a:p>
            <a:pPr>
              <a:buNone/>
            </a:pPr>
            <a:r>
              <a:rPr lang="hu-HU" b="1" dirty="0" err="1" smtClean="0"/>
              <a:t>risk</a:t>
            </a:r>
            <a:r>
              <a:rPr lang="hu-HU" b="1" dirty="0" smtClean="0"/>
              <a:t> </a:t>
            </a:r>
            <a:r>
              <a:rPr lang="hu-HU" i="1" dirty="0" smtClean="0"/>
              <a:t>(kockázat</a:t>
            </a:r>
            <a:r>
              <a:rPr lang="hu-HU" i="1" dirty="0"/>
              <a:t>)</a:t>
            </a:r>
            <a:r>
              <a:rPr lang="hu-HU" b="1" dirty="0" smtClean="0"/>
              <a:t>: </a:t>
            </a:r>
            <a:r>
              <a:rPr lang="hu-HU" dirty="0"/>
              <a:t>az a tényező, amely a jövőben negatív következményeket okozhat. Általában, mint hatás és valószínűség jelenik meg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9020727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Áttekintettük: Miért szükséges a tesztelés?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1633364"/>
            <a:ext cx="7848872" cy="3390743"/>
          </a:xfrm>
        </p:spPr>
        <p:txBody>
          <a:bodyPr/>
          <a:lstStyle/>
          <a:p>
            <a:r>
              <a:rPr lang="hu-HU" dirty="0" smtClean="0"/>
              <a:t>1.1.1 Szoftver, meghibásodás, következmény</a:t>
            </a:r>
          </a:p>
          <a:p>
            <a:r>
              <a:rPr lang="hu-HU" dirty="0" smtClean="0"/>
              <a:t>1.1.2 A meghibásodások okai</a:t>
            </a:r>
          </a:p>
          <a:p>
            <a:r>
              <a:rPr lang="hu-HU" dirty="0" smtClean="0"/>
              <a:t>1.1.3 Tesztelés szerepe</a:t>
            </a:r>
          </a:p>
          <a:p>
            <a:r>
              <a:rPr lang="hu-HU" dirty="0" smtClean="0"/>
              <a:t>1.1.4 A tesztelés és a minőség</a:t>
            </a:r>
          </a:p>
          <a:p>
            <a:r>
              <a:rPr lang="hu-HU" dirty="0" smtClean="0"/>
              <a:t>1.1.5 Mennyi tesztelés elegendő?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057501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1.2 Mi a tesztelés?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1.2.1 Áttekintés</a:t>
            </a:r>
          </a:p>
          <a:p>
            <a:r>
              <a:rPr lang="hu-HU" dirty="0" smtClean="0"/>
              <a:t>1.2.2 A tesztelés definíciója</a:t>
            </a:r>
          </a:p>
          <a:p>
            <a:r>
              <a:rPr lang="hu-HU" dirty="0" smtClean="0"/>
              <a:t>1.2.3 A hibakeresés vs. tesztelés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969597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93204"/>
            <a:ext cx="8352928" cy="792089"/>
          </a:xfrm>
        </p:spPr>
        <p:txBody>
          <a:bodyPr>
            <a:normAutofit/>
          </a:bodyPr>
          <a:lstStyle/>
          <a:p>
            <a:r>
              <a:rPr lang="hu-HU" dirty="0" smtClean="0"/>
              <a:t>1.2.1 Áttekintés</a:t>
            </a:r>
            <a:endParaRPr lang="hu-HU" dirty="0"/>
          </a:p>
        </p:txBody>
      </p:sp>
      <p:pic>
        <p:nvPicPr>
          <p:cNvPr id="4" name="Tartalom helye 3" descr="alap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73963" y="913284"/>
            <a:ext cx="5796074" cy="4612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13195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17501"/>
            <a:ext cx="8280920" cy="811808"/>
          </a:xfrm>
        </p:spPr>
        <p:txBody>
          <a:bodyPr/>
          <a:lstStyle/>
          <a:p>
            <a:r>
              <a:rPr lang="hu-HU" dirty="0" smtClean="0"/>
              <a:t>1.2.2 A tesztelés definíciója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357334"/>
            <a:ext cx="8280920" cy="3666773"/>
          </a:xfrm>
        </p:spPr>
        <p:txBody>
          <a:bodyPr/>
          <a:lstStyle/>
          <a:p>
            <a:pPr marL="39688" indent="0">
              <a:buNone/>
            </a:pPr>
            <a:r>
              <a:rPr lang="hu-HU" b="1" dirty="0" smtClean="0"/>
              <a:t>Testing </a:t>
            </a:r>
            <a:r>
              <a:rPr lang="hu-HU" i="1" dirty="0" smtClean="0"/>
              <a:t>(tesztelés)</a:t>
            </a:r>
            <a:r>
              <a:rPr lang="hu-HU" dirty="0" smtClean="0"/>
              <a:t>:</a:t>
            </a:r>
          </a:p>
          <a:p>
            <a:r>
              <a:rPr lang="hu-HU" dirty="0" smtClean="0"/>
              <a:t>Az összes fejlesztési </a:t>
            </a:r>
            <a:r>
              <a:rPr lang="hu-HU" dirty="0"/>
              <a:t>életciklushoz </a:t>
            </a:r>
            <a:r>
              <a:rPr lang="hu-HU" dirty="0" smtClean="0"/>
              <a:t>kapcsolódó</a:t>
            </a:r>
          </a:p>
          <a:p>
            <a:r>
              <a:rPr lang="hu-HU" dirty="0"/>
              <a:t>akár statikus, akár dinamikus </a:t>
            </a:r>
            <a:r>
              <a:rPr lang="hu-HU" dirty="0" smtClean="0"/>
              <a:t>folyamat amely</a:t>
            </a:r>
          </a:p>
          <a:p>
            <a:r>
              <a:rPr lang="hu-HU" dirty="0" smtClean="0"/>
              <a:t>a </a:t>
            </a:r>
            <a:r>
              <a:rPr lang="hu-HU" dirty="0"/>
              <a:t>szoftvertermékek </a:t>
            </a:r>
            <a:r>
              <a:rPr lang="hu-HU" dirty="0" smtClean="0"/>
              <a:t>tervezése, elkészítése</a:t>
            </a:r>
          </a:p>
          <a:p>
            <a:r>
              <a:rPr lang="hu-HU" dirty="0" smtClean="0"/>
              <a:t>kiértékelése során</a:t>
            </a:r>
          </a:p>
          <a:p>
            <a:r>
              <a:rPr lang="hu-HU" dirty="0" smtClean="0"/>
              <a:t>megállapítja, hogy teljesíti-e </a:t>
            </a:r>
            <a:r>
              <a:rPr lang="hu-HU" dirty="0"/>
              <a:t>a meghatározott követelményeket, megfelel-e a </a:t>
            </a:r>
            <a:r>
              <a:rPr lang="hu-HU" dirty="0" smtClean="0"/>
              <a:t>célnak</a:t>
            </a:r>
          </a:p>
          <a:p>
            <a:r>
              <a:rPr lang="hu-HU" b="1" dirty="0" smtClean="0"/>
              <a:t>A tesztelés felelős a hibák megtalálásáért!</a:t>
            </a:r>
            <a:endParaRPr lang="hu-HU" b="1" dirty="0"/>
          </a:p>
        </p:txBody>
      </p:sp>
    </p:spTree>
    <p:extLst>
      <p:ext uri="{BB962C8B-B14F-4D97-AF65-F5344CB8AC3E}">
        <p14:creationId xmlns="" xmlns:p14="http://schemas.microsoft.com/office/powerpoint/2010/main" val="16135114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1.2.3 A hibakeresés nem tesztelés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357334"/>
            <a:ext cx="8496944" cy="3666773"/>
          </a:xfrm>
        </p:spPr>
        <p:txBody>
          <a:bodyPr/>
          <a:lstStyle/>
          <a:p>
            <a:pPr>
              <a:buNone/>
            </a:pPr>
            <a:r>
              <a:rPr lang="hu-HU" b="1" dirty="0" err="1"/>
              <a:t>debugging</a:t>
            </a:r>
            <a:r>
              <a:rPr lang="hu-HU" i="1" dirty="0"/>
              <a:t> </a:t>
            </a:r>
            <a:r>
              <a:rPr lang="hu-HU" i="1" dirty="0" smtClean="0"/>
              <a:t>(hibakeresés)</a:t>
            </a:r>
            <a:r>
              <a:rPr lang="hu-HU" dirty="0" smtClean="0"/>
              <a:t>: </a:t>
            </a:r>
            <a:r>
              <a:rPr lang="hu-HU" dirty="0"/>
              <a:t>a szoftver </a:t>
            </a:r>
            <a:r>
              <a:rPr lang="hu-HU" dirty="0" smtClean="0"/>
              <a:t>meghibásodás </a:t>
            </a:r>
            <a:r>
              <a:rPr lang="hu-HU" dirty="0"/>
              <a:t>okainak megtalálási, analizálási és eltávolítási </a:t>
            </a:r>
            <a:r>
              <a:rPr lang="hu-HU" dirty="0" smtClean="0"/>
              <a:t>folyamata</a:t>
            </a:r>
            <a:endParaRPr lang="hu-HU" dirty="0"/>
          </a:p>
          <a:p>
            <a:pPr>
              <a:buNone/>
            </a:pPr>
            <a:r>
              <a:rPr lang="hu-HU" dirty="0"/>
              <a:t>A hibakeresés és a tesztelés két </a:t>
            </a:r>
            <a:r>
              <a:rPr lang="hu-HU" dirty="0" smtClean="0"/>
              <a:t>különböző fogalom.</a:t>
            </a:r>
          </a:p>
          <a:p>
            <a:pPr algn="ctr">
              <a:buNone/>
            </a:pPr>
            <a:endParaRPr lang="hu-HU" b="1" dirty="0" smtClean="0"/>
          </a:p>
          <a:p>
            <a:pPr algn="ctr">
              <a:buNone/>
            </a:pPr>
            <a:r>
              <a:rPr lang="hu-HU" b="1" dirty="0" smtClean="0"/>
              <a:t>A hibakeresés fejlesztői tevékenység!</a:t>
            </a:r>
            <a:endParaRPr lang="hu-HU" b="1" dirty="0"/>
          </a:p>
        </p:txBody>
      </p:sp>
    </p:spTree>
    <p:extLst>
      <p:ext uri="{BB962C8B-B14F-4D97-AF65-F5344CB8AC3E}">
        <p14:creationId xmlns="" xmlns:p14="http://schemas.microsoft.com/office/powerpoint/2010/main" val="2627852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Megbeszéltük: Mi a tesztelés?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1.2.1 Áttekintés</a:t>
            </a:r>
          </a:p>
          <a:p>
            <a:r>
              <a:rPr lang="hu-HU" dirty="0" smtClean="0"/>
              <a:t>1.2.2 A tesztelés definíciója</a:t>
            </a:r>
          </a:p>
          <a:p>
            <a:r>
              <a:rPr lang="hu-HU" dirty="0" smtClean="0"/>
              <a:t>1.2.3 A hibakeresés nem tesztelés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7452545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29915" y="2857500"/>
            <a:ext cx="7772400" cy="1225021"/>
          </a:xfrm>
        </p:spPr>
        <p:txBody>
          <a:bodyPr/>
          <a:lstStyle/>
          <a:p>
            <a:pPr algn="ctr"/>
            <a:r>
              <a:rPr lang="hu-HU" b="1" dirty="0" smtClean="0"/>
              <a:t>Radnai Máté</a:t>
            </a:r>
            <a:br>
              <a:rPr lang="hu-HU" b="1" dirty="0" smtClean="0"/>
            </a:br>
            <a:r>
              <a:rPr lang="hu-HU" b="1" dirty="0" smtClean="0"/>
              <a:t>SQA, Neuron Software</a:t>
            </a:r>
            <a:br>
              <a:rPr lang="hu-HU" b="1" dirty="0" smtClean="0"/>
            </a:br>
            <a:r>
              <a:rPr lang="hu-HU" sz="1800" b="1" dirty="0" err="1" smtClean="0"/>
              <a:t>mate.radnai</a:t>
            </a:r>
            <a:r>
              <a:rPr lang="hu-HU" sz="1800" b="1" dirty="0" smtClean="0"/>
              <a:t>@</a:t>
            </a:r>
            <a:r>
              <a:rPr lang="hu-HU" sz="1800" b="1" dirty="0" err="1" smtClean="0"/>
              <a:t>neuron.hu</a:t>
            </a:r>
            <a:endParaRPr lang="hu-HU" b="1" dirty="0"/>
          </a:p>
        </p:txBody>
      </p:sp>
      <p:pic>
        <p:nvPicPr>
          <p:cNvPr id="1040" name="Picture 16" descr="C:\Users\bodrogl.NEURONIT\Dropbox\DTB\Logos\NI logó - szabvány kerette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66" t="16109" r="14931" b="22930"/>
          <a:stretch/>
        </p:blipFill>
        <p:spPr bwMode="auto">
          <a:xfrm>
            <a:off x="6320720" y="522933"/>
            <a:ext cx="2654288" cy="732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bodrogl.NEURONIT\Dropbox\DTB\Logos\schis_logo_kics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13684"/>
            <a:ext cx="2151865" cy="897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bodrogl.NEURONIT\Dropbox\DTB\Logos\logo_vegleges.t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757" b="16786"/>
          <a:stretch/>
        </p:blipFill>
        <p:spPr bwMode="auto">
          <a:xfrm>
            <a:off x="6300192" y="4513684"/>
            <a:ext cx="2560638" cy="9491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1236"/>
            <a:ext cx="2593611" cy="89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O:\TESZTELÉS\costip\neur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81236"/>
            <a:ext cx="2264892" cy="779035"/>
          </a:xfrm>
          <a:prstGeom prst="rect">
            <a:avLst/>
          </a:prstGeom>
          <a:noFill/>
        </p:spPr>
      </p:pic>
      <p:pic>
        <p:nvPicPr>
          <p:cNvPr id="11" name="Picture 17" descr="C:\Users\bodrogl.NEURONIT\Dropbox\DTB\Logos\DE_IK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84" y="1452537"/>
            <a:ext cx="1113832" cy="1118300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66685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1.3 Általános </a:t>
            </a:r>
            <a:r>
              <a:rPr lang="hu-HU" dirty="0"/>
              <a:t>tesztelési alapelvek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1. alapelv </a:t>
            </a:r>
            <a:r>
              <a:rPr lang="hu-HU" dirty="0"/>
              <a:t>– Hibák látszólagos hiánya</a:t>
            </a:r>
          </a:p>
          <a:p>
            <a:pPr marL="0" indent="0">
              <a:buNone/>
            </a:pPr>
            <a:r>
              <a:rPr lang="hu-HU" dirty="0" smtClean="0"/>
              <a:t>2. alapelv </a:t>
            </a:r>
            <a:r>
              <a:rPr lang="hu-HU" dirty="0"/>
              <a:t>– Nem lehetséges kimerítő teszt</a:t>
            </a:r>
          </a:p>
          <a:p>
            <a:pPr marL="0" indent="0">
              <a:buNone/>
            </a:pPr>
            <a:r>
              <a:rPr lang="hu-HU" dirty="0" smtClean="0"/>
              <a:t>3. alapelv </a:t>
            </a:r>
            <a:r>
              <a:rPr lang="hu-HU" dirty="0"/>
              <a:t>– Korai tesztelés</a:t>
            </a:r>
          </a:p>
          <a:p>
            <a:pPr marL="0" indent="0">
              <a:buNone/>
            </a:pPr>
            <a:r>
              <a:rPr lang="hu-HU" dirty="0" smtClean="0"/>
              <a:t>4. alapelv </a:t>
            </a:r>
            <a:r>
              <a:rPr lang="hu-HU" dirty="0"/>
              <a:t>– Hibafürtök megjelenése</a:t>
            </a:r>
          </a:p>
          <a:p>
            <a:pPr marL="0" indent="0">
              <a:buNone/>
            </a:pPr>
            <a:r>
              <a:rPr lang="hu-HU" dirty="0" smtClean="0"/>
              <a:t>5. alapelv </a:t>
            </a:r>
            <a:r>
              <a:rPr lang="hu-HU" dirty="0"/>
              <a:t>– A féregirtó paradoxon</a:t>
            </a:r>
          </a:p>
          <a:p>
            <a:pPr marL="0" indent="0">
              <a:buNone/>
            </a:pPr>
            <a:r>
              <a:rPr lang="hu-HU" dirty="0" smtClean="0"/>
              <a:t>6. alapelv </a:t>
            </a:r>
            <a:r>
              <a:rPr lang="hu-HU" dirty="0"/>
              <a:t>– A tesztelés függ a </a:t>
            </a:r>
            <a:r>
              <a:rPr lang="hu-HU" dirty="0" smtClean="0"/>
              <a:t>körülményektől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7. alapelv </a:t>
            </a:r>
            <a:r>
              <a:rPr lang="hu-HU" dirty="0"/>
              <a:t>– A hibamentes rendszer téveszméje</a:t>
            </a:r>
          </a:p>
          <a:p>
            <a:pPr marL="39688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904608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1.4 A tesztelés alapvető folyamata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/>
          <a:lstStyle/>
          <a:p>
            <a:r>
              <a:rPr lang="hu-HU" dirty="0" smtClean="0"/>
              <a:t>1.4.1 Teszttervezés- </a:t>
            </a:r>
            <a:r>
              <a:rPr lang="hu-HU" dirty="0"/>
              <a:t>és </a:t>
            </a:r>
            <a:r>
              <a:rPr lang="hu-HU" dirty="0" smtClean="0"/>
              <a:t>irányítás</a:t>
            </a:r>
          </a:p>
          <a:p>
            <a:r>
              <a:rPr lang="hu-HU" dirty="0" smtClean="0"/>
              <a:t>1.4.2 Tesztelemzés </a:t>
            </a:r>
            <a:r>
              <a:rPr lang="hu-HU" dirty="0"/>
              <a:t>és műszaki </a:t>
            </a:r>
            <a:r>
              <a:rPr lang="hu-HU" dirty="0" smtClean="0"/>
              <a:t>teszttervezés</a:t>
            </a:r>
          </a:p>
          <a:p>
            <a:r>
              <a:rPr lang="hu-HU" dirty="0" smtClean="0"/>
              <a:t>1.4.3 Teszt </a:t>
            </a:r>
            <a:r>
              <a:rPr lang="hu-HU" dirty="0"/>
              <a:t>megvalósítása és </a:t>
            </a:r>
            <a:r>
              <a:rPr lang="hu-HU" dirty="0" smtClean="0"/>
              <a:t>végrehajtása</a:t>
            </a:r>
          </a:p>
          <a:p>
            <a:r>
              <a:rPr lang="hu-HU" dirty="0" smtClean="0"/>
              <a:t>1.4.4 A </a:t>
            </a:r>
            <a:r>
              <a:rPr lang="hu-HU" dirty="0"/>
              <a:t>kilépési feltételek értékelése és </a:t>
            </a:r>
            <a:r>
              <a:rPr lang="hu-HU" dirty="0" smtClean="0"/>
              <a:t>jelentés</a:t>
            </a:r>
          </a:p>
          <a:p>
            <a:r>
              <a:rPr lang="hu-HU" dirty="0" smtClean="0"/>
              <a:t>1.4.5 Tesztlezárás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761306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-166836"/>
            <a:ext cx="7848872" cy="1039833"/>
          </a:xfrm>
        </p:spPr>
        <p:txBody>
          <a:bodyPr/>
          <a:lstStyle/>
          <a:p>
            <a:r>
              <a:rPr lang="hu-HU" dirty="0" smtClean="0"/>
              <a:t>Csapat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697260"/>
            <a:ext cx="8640960" cy="4392488"/>
          </a:xfrm>
        </p:spPr>
        <p:txBody>
          <a:bodyPr/>
          <a:lstStyle/>
          <a:p>
            <a:r>
              <a:rPr lang="hu-HU" sz="2000" dirty="0" smtClean="0"/>
              <a:t>Dr. </a:t>
            </a:r>
            <a:r>
              <a:rPr lang="hu-HU" sz="2000" dirty="0" err="1" smtClean="0"/>
              <a:t>Mihálydeák</a:t>
            </a:r>
            <a:r>
              <a:rPr lang="hu-HU" sz="2000" dirty="0" smtClean="0"/>
              <a:t> Tamás – dékán, DEIK</a:t>
            </a:r>
          </a:p>
          <a:p>
            <a:r>
              <a:rPr lang="hu-HU" sz="2000" dirty="0" smtClean="0"/>
              <a:t>Dr. Juhász István (Pici) – nyugdíjas egyetemi oktató, DEIK</a:t>
            </a:r>
          </a:p>
          <a:p>
            <a:r>
              <a:rPr lang="hu-HU" sz="2000" dirty="0" smtClean="0"/>
              <a:t>Balla Tibor – tanársegéd, DEIK</a:t>
            </a:r>
          </a:p>
          <a:p>
            <a:r>
              <a:rPr lang="hu-HU" sz="2000" dirty="0" smtClean="0"/>
              <a:t>Kocsis Gergely – DEIK</a:t>
            </a:r>
          </a:p>
          <a:p>
            <a:r>
              <a:rPr lang="hu-HU" sz="2000" dirty="0" smtClean="0"/>
              <a:t>Bodrogközi László – CEO, Neuron Software</a:t>
            </a:r>
          </a:p>
          <a:p>
            <a:r>
              <a:rPr lang="hu-HU" sz="2000" dirty="0" smtClean="0"/>
              <a:t>Radnai Máté – SQA, Neuron Software</a:t>
            </a:r>
          </a:p>
          <a:p>
            <a:r>
              <a:rPr lang="hu-HU" sz="2000" dirty="0" smtClean="0"/>
              <a:t>Tisza András Zsolt – SQA Manager, Neuron Software</a:t>
            </a:r>
          </a:p>
          <a:p>
            <a:r>
              <a:rPr lang="hu-HU" sz="2000" dirty="0" smtClean="0"/>
              <a:t>Kundra Zoltán – Test </a:t>
            </a:r>
            <a:r>
              <a:rPr lang="hu-HU" sz="2000" dirty="0" err="1" smtClean="0"/>
              <a:t>Engineer</a:t>
            </a:r>
            <a:r>
              <a:rPr lang="hu-HU" sz="2000" dirty="0" smtClean="0"/>
              <a:t>, National Instruments</a:t>
            </a:r>
          </a:p>
          <a:p>
            <a:r>
              <a:rPr lang="hu-HU" sz="2000" dirty="0" smtClean="0"/>
              <a:t>Cserpák Balázs – Test </a:t>
            </a:r>
            <a:r>
              <a:rPr lang="hu-HU" sz="2000" dirty="0" err="1" smtClean="0"/>
              <a:t>Engineer</a:t>
            </a:r>
            <a:r>
              <a:rPr lang="hu-HU" sz="2000" dirty="0" smtClean="0"/>
              <a:t>, National Instruments</a:t>
            </a:r>
          </a:p>
          <a:p>
            <a:r>
              <a:rPr lang="hu-HU" sz="2000" dirty="0" smtClean="0"/>
              <a:t>Illés Péter – BQA Manager, National Instruments</a:t>
            </a:r>
          </a:p>
          <a:p>
            <a:r>
              <a:rPr lang="hu-HU" sz="2000" dirty="0" smtClean="0"/>
              <a:t>Gál Zoltán - Lead Software Testing </a:t>
            </a:r>
            <a:r>
              <a:rPr lang="hu-HU" sz="2000" dirty="0" err="1" smtClean="0"/>
              <a:t>Engineer</a:t>
            </a:r>
            <a:r>
              <a:rPr lang="hu-HU" sz="2000" dirty="0" smtClean="0"/>
              <a:t>, EPAM Systems</a:t>
            </a:r>
          </a:p>
          <a:p>
            <a:r>
              <a:rPr lang="hu-HU" sz="2000" dirty="0" smtClean="0"/>
              <a:t>Novák Ádám – Test </a:t>
            </a:r>
            <a:r>
              <a:rPr lang="hu-HU" sz="2000" dirty="0" err="1" smtClean="0"/>
              <a:t>Engineer</a:t>
            </a:r>
            <a:r>
              <a:rPr lang="hu-HU" sz="2000" dirty="0" smtClean="0"/>
              <a:t>, EPAM Systems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="" xmlns:p14="http://schemas.microsoft.com/office/powerpoint/2010/main" val="4059806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17500"/>
            <a:ext cx="9144000" cy="1039833"/>
          </a:xfrm>
        </p:spPr>
        <p:txBody>
          <a:bodyPr>
            <a:normAutofit/>
          </a:bodyPr>
          <a:lstStyle/>
          <a:p>
            <a:r>
              <a:rPr lang="hu-HU" dirty="0" smtClean="0"/>
              <a:t>1.4.1 </a:t>
            </a:r>
            <a:r>
              <a:rPr lang="hu-HU" dirty="0"/>
              <a:t>Teszttervezés- és irányítás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357334"/>
            <a:ext cx="8208912" cy="3666773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hu-HU" dirty="0" smtClean="0"/>
              <a:t>A tesztelés céljának meghatározása</a:t>
            </a:r>
          </a:p>
          <a:p>
            <a:pPr>
              <a:lnSpc>
                <a:spcPct val="114000"/>
              </a:lnSpc>
            </a:pPr>
            <a:r>
              <a:rPr lang="hu-HU" dirty="0" smtClean="0"/>
              <a:t>A tesztelési tevékenységek meghatározása</a:t>
            </a:r>
          </a:p>
          <a:p>
            <a:pPr>
              <a:lnSpc>
                <a:spcPct val="114000"/>
              </a:lnSpc>
            </a:pPr>
            <a:r>
              <a:rPr lang="hu-HU" dirty="0" smtClean="0"/>
              <a:t>Határidők meghatározása</a:t>
            </a:r>
          </a:p>
          <a:p>
            <a:pPr>
              <a:lnSpc>
                <a:spcPct val="114000"/>
              </a:lnSpc>
            </a:pPr>
            <a:r>
              <a:rPr lang="hu-HU" dirty="0" smtClean="0"/>
              <a:t>Aktuális folyamat összehasonlítása a tervvel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hu-HU" dirty="0" smtClean="0"/>
              <a:t>Eltérések kiértékelése</a:t>
            </a:r>
          </a:p>
          <a:p>
            <a:pPr>
              <a:lnSpc>
                <a:spcPct val="114000"/>
              </a:lnSpc>
            </a:pPr>
            <a:r>
              <a:rPr lang="hu-HU" dirty="0" smtClean="0"/>
              <a:t>Szükséges módosítások elvégzése.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832331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1.4.2 Tesztelemzés és műszaki teszttervezés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357334"/>
            <a:ext cx="8136904" cy="4092454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hu-HU" dirty="0"/>
              <a:t>A tesztbázis átnézése</a:t>
            </a:r>
          </a:p>
          <a:p>
            <a:pPr>
              <a:lnSpc>
                <a:spcPct val="114000"/>
              </a:lnSpc>
            </a:pPr>
            <a:r>
              <a:rPr lang="hu-HU" dirty="0"/>
              <a:t>Értékelés </a:t>
            </a:r>
            <a:r>
              <a:rPr lang="hu-HU" dirty="0" smtClean="0"/>
              <a:t>tesztelhetőség szempontjából</a:t>
            </a:r>
          </a:p>
          <a:p>
            <a:r>
              <a:rPr lang="hu-HU" dirty="0" smtClean="0"/>
              <a:t>A tesztfeltételek meghatározása, </a:t>
            </a:r>
            <a:r>
              <a:rPr lang="hu-HU" dirty="0" err="1" smtClean="0"/>
              <a:t>priorizálása</a:t>
            </a:r>
            <a:endParaRPr lang="hu-HU" dirty="0" smtClean="0"/>
          </a:p>
          <a:p>
            <a:r>
              <a:rPr lang="hu-HU" dirty="0" smtClean="0"/>
              <a:t>Tesztesetek megtervezése és </a:t>
            </a:r>
            <a:r>
              <a:rPr lang="hu-HU" dirty="0" err="1" smtClean="0"/>
              <a:t>priorizálása</a:t>
            </a:r>
            <a:endParaRPr lang="hu-HU" dirty="0" smtClean="0"/>
          </a:p>
          <a:p>
            <a:r>
              <a:rPr lang="hu-HU" dirty="0" smtClean="0"/>
              <a:t>A tesztadatok meghatározása</a:t>
            </a:r>
          </a:p>
          <a:p>
            <a:r>
              <a:rPr lang="hu-HU" dirty="0" smtClean="0"/>
              <a:t>A tesztkörnyezet megtervezése</a:t>
            </a:r>
          </a:p>
          <a:p>
            <a:r>
              <a:rPr lang="hu-HU" dirty="0" err="1" smtClean="0"/>
              <a:t>Nyomonkövethetőség</a:t>
            </a:r>
            <a:r>
              <a:rPr lang="hu-HU" dirty="0" smtClean="0"/>
              <a:t> kialakítása.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4197253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17500"/>
            <a:ext cx="9144000" cy="1039833"/>
          </a:xfrm>
        </p:spPr>
        <p:txBody>
          <a:bodyPr>
            <a:normAutofit/>
          </a:bodyPr>
          <a:lstStyle/>
          <a:p>
            <a:r>
              <a:rPr lang="hu-HU" dirty="0" smtClean="0"/>
              <a:t>1.4.3 </a:t>
            </a:r>
            <a:r>
              <a:rPr lang="hu-HU" dirty="0"/>
              <a:t>Teszt megvalósítása és </a:t>
            </a:r>
            <a:r>
              <a:rPr lang="hu-HU" dirty="0" smtClean="0"/>
              <a:t>végrehajtása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1357335"/>
            <a:ext cx="7848872" cy="39484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hu-HU" dirty="0" smtClean="0"/>
              <a:t>Tesztesetek fejlesztése, </a:t>
            </a:r>
            <a:r>
              <a:rPr lang="hu-HU" dirty="0" err="1" smtClean="0"/>
              <a:t>priorizálása</a:t>
            </a:r>
            <a:endParaRPr lang="hu-HU" dirty="0" smtClean="0"/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hu-HU" dirty="0" smtClean="0"/>
              <a:t>Teszteljárások fejlesztése és </a:t>
            </a:r>
            <a:r>
              <a:rPr lang="hu-HU" dirty="0" err="1" smtClean="0"/>
              <a:t>priorizálása</a:t>
            </a:r>
            <a:endParaRPr lang="hu-HU" dirty="0" smtClean="0"/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hu-HU" dirty="0" smtClean="0"/>
              <a:t>Tesztkészletek létrehozása</a:t>
            </a:r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hu-HU" dirty="0" smtClean="0"/>
              <a:t>A tesztkörnyezet ellenőrzése</a:t>
            </a:r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hu-HU" dirty="0" smtClean="0"/>
              <a:t>A megtervezett sorrend szerinti végrehajtás</a:t>
            </a:r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hu-HU" dirty="0" smtClean="0"/>
              <a:t>Naplózás, dokumentálás</a:t>
            </a:r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hu-HU" dirty="0" smtClean="0"/>
              <a:t>Kapott és az elvárt eredmények hasonlítása</a:t>
            </a:r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hu-HU" dirty="0" smtClean="0"/>
              <a:t>Eltérések </a:t>
            </a:r>
            <a:r>
              <a:rPr lang="hu-HU" dirty="0" err="1" smtClean="0"/>
              <a:t>issue-ként</a:t>
            </a:r>
            <a:r>
              <a:rPr lang="hu-HU" dirty="0" smtClean="0"/>
              <a:t> való jelentése.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112852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28866"/>
            <a:ext cx="9144000" cy="952500"/>
          </a:xfrm>
        </p:spPr>
        <p:txBody>
          <a:bodyPr>
            <a:normAutofit/>
          </a:bodyPr>
          <a:lstStyle/>
          <a:p>
            <a:r>
              <a:rPr lang="hu-HU" dirty="0" smtClean="0"/>
              <a:t>1.4.4 A </a:t>
            </a:r>
            <a:r>
              <a:rPr lang="hu-HU" dirty="0"/>
              <a:t>kilépési feltételek </a:t>
            </a:r>
            <a:r>
              <a:rPr lang="hu-HU" dirty="0" smtClean="0"/>
              <a:t>értékelése és </a:t>
            </a:r>
            <a:r>
              <a:rPr lang="hu-HU" dirty="0"/>
              <a:t>jelentés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357334"/>
            <a:ext cx="8424936" cy="3666773"/>
          </a:xfrm>
        </p:spPr>
        <p:txBody>
          <a:bodyPr/>
          <a:lstStyle/>
          <a:p>
            <a:r>
              <a:rPr lang="hu-HU" dirty="0"/>
              <a:t>A tesztnaplók és a teszttervben foglalt kilépési feltételek </a:t>
            </a:r>
            <a:r>
              <a:rPr lang="hu-HU" dirty="0" smtClean="0"/>
              <a:t>összehasonlítása</a:t>
            </a:r>
          </a:p>
          <a:p>
            <a:r>
              <a:rPr lang="hu-HU" dirty="0" smtClean="0"/>
              <a:t>Szükséges-e további teszt?</a:t>
            </a:r>
          </a:p>
          <a:p>
            <a:r>
              <a:rPr lang="hu-HU" dirty="0"/>
              <a:t>Tesztösszefoglaló jelentés </a:t>
            </a:r>
            <a:r>
              <a:rPr lang="hu-HU" dirty="0" smtClean="0"/>
              <a:t>elkészítése. 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0876044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17500"/>
            <a:ext cx="9144000" cy="1039833"/>
          </a:xfrm>
        </p:spPr>
        <p:txBody>
          <a:bodyPr/>
          <a:lstStyle/>
          <a:p>
            <a:r>
              <a:rPr lang="hu-HU" dirty="0" smtClean="0"/>
              <a:t>1.4.5 Teszt lezárás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357334"/>
            <a:ext cx="8640960" cy="4092454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A tervezett átadandók ellenőrzése</a:t>
            </a:r>
          </a:p>
          <a:p>
            <a:r>
              <a:rPr lang="hu-HU" dirty="0" smtClean="0"/>
              <a:t>Az </a:t>
            </a:r>
            <a:r>
              <a:rPr lang="hu-HU" dirty="0" err="1" smtClean="0"/>
              <a:t>issue</a:t>
            </a:r>
            <a:r>
              <a:rPr lang="hu-HU" smtClean="0"/>
              <a:t> jelentések </a:t>
            </a:r>
            <a:r>
              <a:rPr lang="hu-HU" dirty="0" smtClean="0"/>
              <a:t>lezárása</a:t>
            </a:r>
          </a:p>
          <a:p>
            <a:r>
              <a:rPr lang="hu-HU" dirty="0" smtClean="0"/>
              <a:t>A </a:t>
            </a:r>
            <a:r>
              <a:rPr lang="hu-HU" dirty="0"/>
              <a:t>rendszer átvételéről szóló dokumentáció </a:t>
            </a:r>
            <a:r>
              <a:rPr lang="hu-HU" dirty="0" smtClean="0"/>
              <a:t>elkészítése</a:t>
            </a:r>
            <a:endParaRPr lang="hu-HU" dirty="0"/>
          </a:p>
          <a:p>
            <a:r>
              <a:rPr lang="hu-HU" dirty="0" smtClean="0"/>
              <a:t>A </a:t>
            </a:r>
            <a:r>
              <a:rPr lang="hu-HU" dirty="0" err="1" smtClean="0"/>
              <a:t>testware</a:t>
            </a:r>
            <a:r>
              <a:rPr lang="hu-HU" dirty="0" smtClean="0"/>
              <a:t> </a:t>
            </a:r>
            <a:r>
              <a:rPr lang="hu-HU" dirty="0"/>
              <a:t>és a teszt infrastruktúra véglegesítése és archiválása későbbi </a:t>
            </a:r>
            <a:r>
              <a:rPr lang="hu-HU" dirty="0" smtClean="0"/>
              <a:t>felhasználásra</a:t>
            </a:r>
            <a:endParaRPr lang="hu-HU" dirty="0"/>
          </a:p>
          <a:p>
            <a:r>
              <a:rPr lang="hu-HU" dirty="0" smtClean="0"/>
              <a:t>A </a:t>
            </a:r>
            <a:r>
              <a:rPr lang="hu-HU" dirty="0" err="1" smtClean="0"/>
              <a:t>testware</a:t>
            </a:r>
            <a:r>
              <a:rPr lang="hu-HU" dirty="0" smtClean="0"/>
              <a:t> átadása </a:t>
            </a:r>
            <a:r>
              <a:rPr lang="hu-HU" dirty="0"/>
              <a:t>a karbantartást végző szervezet </a:t>
            </a:r>
            <a:r>
              <a:rPr lang="hu-HU" dirty="0" smtClean="0"/>
              <a:t>részére</a:t>
            </a:r>
            <a:endParaRPr lang="hu-HU" dirty="0"/>
          </a:p>
          <a:p>
            <a:r>
              <a:rPr lang="hu-HU" dirty="0" smtClean="0"/>
              <a:t>A </a:t>
            </a:r>
            <a:r>
              <a:rPr lang="hu-HU" dirty="0"/>
              <a:t>tapasztalatok feldolgozása a jövőbeni termékekhez vagy </a:t>
            </a:r>
            <a:r>
              <a:rPr lang="hu-HU" dirty="0" smtClean="0"/>
              <a:t>projektekhez</a:t>
            </a:r>
            <a:endParaRPr lang="hu-HU" dirty="0"/>
          </a:p>
          <a:p>
            <a:r>
              <a:rPr lang="hu-HU" dirty="0" smtClean="0"/>
              <a:t>Az </a:t>
            </a:r>
            <a:r>
              <a:rPr lang="hu-HU" dirty="0"/>
              <a:t>információk hasznosítása a tesztfolyamat érettségének fejlesztéséhez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089668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Átvettük: A tesztelés alapvető folyamata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/>
          <a:lstStyle/>
          <a:p>
            <a:r>
              <a:rPr lang="hu-HU" dirty="0" smtClean="0"/>
              <a:t>1.4.1 Teszttervezés- </a:t>
            </a:r>
            <a:r>
              <a:rPr lang="hu-HU" dirty="0"/>
              <a:t>és </a:t>
            </a:r>
            <a:r>
              <a:rPr lang="hu-HU" dirty="0" smtClean="0"/>
              <a:t>irányítás</a:t>
            </a:r>
          </a:p>
          <a:p>
            <a:r>
              <a:rPr lang="hu-HU" dirty="0" smtClean="0"/>
              <a:t>1.4.2 Tesztelemzés </a:t>
            </a:r>
            <a:r>
              <a:rPr lang="hu-HU" dirty="0"/>
              <a:t>és műszaki </a:t>
            </a:r>
            <a:r>
              <a:rPr lang="hu-HU" dirty="0" smtClean="0"/>
              <a:t>teszttervezés</a:t>
            </a:r>
          </a:p>
          <a:p>
            <a:r>
              <a:rPr lang="hu-HU" dirty="0" smtClean="0"/>
              <a:t>1.4.3 Teszt </a:t>
            </a:r>
            <a:r>
              <a:rPr lang="hu-HU" dirty="0"/>
              <a:t>megvalósítása és </a:t>
            </a:r>
            <a:r>
              <a:rPr lang="hu-HU" dirty="0" smtClean="0"/>
              <a:t>végrehajtása</a:t>
            </a:r>
          </a:p>
          <a:p>
            <a:r>
              <a:rPr lang="hu-HU" dirty="0" smtClean="0"/>
              <a:t>1.4.4 A </a:t>
            </a:r>
            <a:r>
              <a:rPr lang="hu-HU" dirty="0"/>
              <a:t>kilépési feltételek értékelése és </a:t>
            </a:r>
            <a:r>
              <a:rPr lang="hu-HU" dirty="0" smtClean="0"/>
              <a:t>jelentés</a:t>
            </a:r>
          </a:p>
          <a:p>
            <a:r>
              <a:rPr lang="hu-HU" dirty="0" smtClean="0"/>
              <a:t>1.4.5 Tesztlezárás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53369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1.5 A tesztelés pszichológiája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357334"/>
            <a:ext cx="8208912" cy="3666773"/>
          </a:xfrm>
        </p:spPr>
        <p:txBody>
          <a:bodyPr/>
          <a:lstStyle/>
          <a:p>
            <a:r>
              <a:rPr lang="hu-HU" dirty="0" smtClean="0"/>
              <a:t>1.5.1 Ki teszteljen?</a:t>
            </a:r>
          </a:p>
          <a:p>
            <a:r>
              <a:rPr lang="hu-HU" dirty="0" smtClean="0"/>
              <a:t>1.5.2 A függetlenség szintjei</a:t>
            </a:r>
          </a:p>
          <a:p>
            <a:r>
              <a:rPr lang="hu-HU" dirty="0" smtClean="0"/>
              <a:t>1.5.3 Milyen a jó tesztelő?</a:t>
            </a:r>
          </a:p>
          <a:p>
            <a:r>
              <a:rPr lang="hu-HU" dirty="0" smtClean="0"/>
              <a:t>1.5.4 A kommunikációs problémák elkerülése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166173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1.5.1 Ki teszteljen? (1)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396207"/>
          </a:xfrm>
        </p:spPr>
        <p:txBody>
          <a:bodyPr/>
          <a:lstStyle/>
          <a:p>
            <a:r>
              <a:rPr lang="hu-HU" dirty="0" smtClean="0"/>
              <a:t>Független tesztelő: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Más </a:t>
            </a:r>
            <a:r>
              <a:rPr lang="hu-HU" dirty="0"/>
              <a:t>szemlélet, máshol vannak a vakfoltok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Nem </a:t>
            </a:r>
            <a:r>
              <a:rPr lang="hu-HU" dirty="0"/>
              <a:t>ellenérdekelt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Tesztelési </a:t>
            </a:r>
            <a:r>
              <a:rPr lang="hu-HU" dirty="0"/>
              <a:t>technikák ismerete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Többnyire olcsóbb (?)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7579341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1.5.1 Ki teszteljen? (2)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396207"/>
          </a:xfrm>
        </p:spPr>
        <p:txBody>
          <a:bodyPr/>
          <a:lstStyle/>
          <a:p>
            <a:r>
              <a:rPr lang="hu-HU" dirty="0" smtClean="0"/>
              <a:t>A szoftver fejlesztője: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Ismeri </a:t>
            </a:r>
            <a:r>
              <a:rPr lang="hu-HU" dirty="0"/>
              <a:t>a kódot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Ismeri </a:t>
            </a:r>
            <a:r>
              <a:rPr lang="hu-HU" dirty="0"/>
              <a:t>a technológiát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Ismeri </a:t>
            </a:r>
            <a:r>
              <a:rPr lang="hu-HU" dirty="0"/>
              <a:t>a követelményeket (elvileg)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A </a:t>
            </a:r>
            <a:r>
              <a:rPr lang="hu-HU" dirty="0"/>
              <a:t>jó fejlesztő teszteli a munkáját</a:t>
            </a:r>
          </a:p>
        </p:txBody>
      </p:sp>
    </p:spTree>
    <p:extLst>
      <p:ext uri="{BB962C8B-B14F-4D97-AF65-F5344CB8AC3E}">
        <p14:creationId xmlns="" xmlns:p14="http://schemas.microsoft.com/office/powerpoint/2010/main" val="20332055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1.5.2 A függetlenség szintjei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fejlesztők tesztelik a saját kódjukat</a:t>
            </a:r>
          </a:p>
          <a:p>
            <a:r>
              <a:rPr lang="hu-HU" dirty="0" smtClean="0"/>
              <a:t>A fejlesztő csapaton belül van tesztelő</a:t>
            </a:r>
          </a:p>
          <a:p>
            <a:r>
              <a:rPr lang="hu-HU" dirty="0" smtClean="0"/>
              <a:t>Független tesztelő csapat közös vezetés</a:t>
            </a:r>
          </a:p>
          <a:p>
            <a:r>
              <a:rPr lang="hu-HU" dirty="0" smtClean="0"/>
              <a:t>Független tesztelők a felhasználótól</a:t>
            </a:r>
          </a:p>
          <a:p>
            <a:r>
              <a:rPr lang="hu-HU" dirty="0" smtClean="0"/>
              <a:t>Szakosodott tesztelői szakértő</a:t>
            </a:r>
          </a:p>
          <a:p>
            <a:r>
              <a:rPr lang="hu-HU" dirty="0" smtClean="0"/>
              <a:t>Külső tesztelő cég.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3099062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Tematika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417340"/>
            <a:ext cx="8640960" cy="4064000"/>
          </a:xfrm>
        </p:spPr>
        <p:txBody>
          <a:bodyPr/>
          <a:lstStyle/>
          <a:p>
            <a:r>
              <a:rPr lang="hu-HU" sz="2000" dirty="0" smtClean="0"/>
              <a:t>International Software Testing and </a:t>
            </a:r>
            <a:r>
              <a:rPr lang="hu-HU" sz="2000" dirty="0" err="1" smtClean="0"/>
              <a:t>Quality</a:t>
            </a:r>
            <a:r>
              <a:rPr lang="hu-HU" sz="2000" dirty="0" smtClean="0"/>
              <a:t> </a:t>
            </a:r>
            <a:r>
              <a:rPr lang="hu-HU" sz="2000" dirty="0" err="1" smtClean="0"/>
              <a:t>Board</a:t>
            </a:r>
            <a:r>
              <a:rPr lang="hu-HU" sz="2000" dirty="0" smtClean="0"/>
              <a:t> (ISTQB) </a:t>
            </a:r>
          </a:p>
          <a:p>
            <a:r>
              <a:rPr lang="hu-HU" sz="2000" dirty="0" err="1"/>
              <a:t>Hungarian</a:t>
            </a:r>
            <a:r>
              <a:rPr lang="hu-HU" sz="2000" dirty="0"/>
              <a:t> Testing </a:t>
            </a:r>
            <a:r>
              <a:rPr lang="hu-HU" sz="2000" dirty="0" err="1" smtClean="0"/>
              <a:t>Board</a:t>
            </a:r>
            <a:r>
              <a:rPr lang="hu-HU" sz="2000" dirty="0" smtClean="0"/>
              <a:t> (HTB)</a:t>
            </a:r>
          </a:p>
          <a:p>
            <a:r>
              <a:rPr lang="hu-HU" sz="2000" dirty="0" err="1" smtClean="0"/>
              <a:t>Certified</a:t>
            </a:r>
            <a:r>
              <a:rPr lang="hu-HU" sz="2000" dirty="0" smtClean="0"/>
              <a:t> </a:t>
            </a:r>
            <a:r>
              <a:rPr lang="hu-HU" sz="2000" dirty="0" err="1" smtClean="0"/>
              <a:t>Tester</a:t>
            </a:r>
            <a:r>
              <a:rPr lang="hu-HU" sz="2000" dirty="0" smtClean="0"/>
              <a:t> </a:t>
            </a:r>
            <a:r>
              <a:rPr lang="hu-HU" sz="2000" dirty="0" err="1" smtClean="0"/>
              <a:t>Foundation</a:t>
            </a:r>
            <a:r>
              <a:rPr lang="hu-HU" sz="2000" dirty="0" smtClean="0"/>
              <a:t> </a:t>
            </a:r>
            <a:r>
              <a:rPr lang="hu-HU" sz="2000" dirty="0" err="1" smtClean="0"/>
              <a:t>Level</a:t>
            </a:r>
            <a:r>
              <a:rPr lang="hu-HU" sz="2000" dirty="0" smtClean="0"/>
              <a:t> (CTFL) </a:t>
            </a:r>
            <a:r>
              <a:rPr lang="hu-HU" sz="2000" dirty="0" err="1" smtClean="0"/>
              <a:t>Syllabus</a:t>
            </a:r>
            <a:r>
              <a:rPr lang="hu-HU" sz="2000" dirty="0"/>
              <a:t> </a:t>
            </a:r>
            <a:r>
              <a:rPr lang="hu-HU" sz="2000" b="1" dirty="0" err="1" smtClean="0"/>
              <a:t>www.hstqb.org</a:t>
            </a:r>
            <a:endParaRPr lang="hu-HU" sz="2000" b="1" dirty="0" smtClean="0"/>
          </a:p>
          <a:p>
            <a:r>
              <a:rPr lang="hu-HU" sz="2000" dirty="0" smtClean="0"/>
              <a:t>Témakörök:</a:t>
            </a:r>
          </a:p>
          <a:p>
            <a:pPr lvl="1"/>
            <a:r>
              <a:rPr lang="hu-HU" sz="1600" dirty="0" smtClean="0"/>
              <a:t>1 modul: Tesztelés alapjai, tesztelés folyamata (2 előadás)</a:t>
            </a:r>
          </a:p>
          <a:p>
            <a:pPr lvl="1"/>
            <a:r>
              <a:rPr lang="hu-HU" sz="1600" dirty="0" smtClean="0"/>
              <a:t>2. modul: Tesztelés a szoftver életciklusán át (3 előadás) – ZH</a:t>
            </a:r>
          </a:p>
          <a:p>
            <a:pPr lvl="1"/>
            <a:r>
              <a:rPr lang="hu-HU" sz="1600" dirty="0" smtClean="0"/>
              <a:t>3. modul: Statikus-, Műszaki teszttervezési technikák (4 előadás) – ZH</a:t>
            </a:r>
          </a:p>
          <a:p>
            <a:pPr lvl="1"/>
            <a:r>
              <a:rPr lang="hu-HU" sz="1600" dirty="0" smtClean="0"/>
              <a:t>4. </a:t>
            </a:r>
            <a:r>
              <a:rPr lang="hu-HU" sz="1600" dirty="0"/>
              <a:t>modul: </a:t>
            </a:r>
            <a:r>
              <a:rPr lang="hu-HU" sz="1600" dirty="0" smtClean="0"/>
              <a:t>Tesztmenedzsment, tesztelési folyamat irányítása (2 előadás)</a:t>
            </a:r>
          </a:p>
          <a:p>
            <a:pPr lvl="1"/>
            <a:r>
              <a:rPr lang="hu-HU" sz="1600" dirty="0" smtClean="0"/>
              <a:t>5. modul: Eszköztámogatás a tesztelésben (2 előadás) – ZH</a:t>
            </a:r>
          </a:p>
        </p:txBody>
      </p:sp>
    </p:spTree>
    <p:extLst>
      <p:ext uri="{BB962C8B-B14F-4D97-AF65-F5344CB8AC3E}">
        <p14:creationId xmlns="" xmlns:p14="http://schemas.microsoft.com/office/powerpoint/2010/main" val="2495977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1.5.3 Milyen a jó tesztelő? (1)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684239"/>
          </a:xfrm>
        </p:spPr>
        <p:txBody>
          <a:bodyPr/>
          <a:lstStyle/>
          <a:p>
            <a:r>
              <a:rPr lang="hu-HU" dirty="0" smtClean="0"/>
              <a:t>A hibák megtalálásához kell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kíváncsiság</a:t>
            </a:r>
            <a:r>
              <a:rPr lang="hu-HU" dirty="0"/>
              <a:t> </a:t>
            </a:r>
            <a:r>
              <a:rPr lang="hu-HU" dirty="0" smtClean="0"/>
              <a:t>és érdeklődés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célorientáltság</a:t>
            </a:r>
            <a:endParaRPr lang="hu-HU" dirty="0"/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szakszerű pesszimizmus </a:t>
            </a:r>
            <a:endParaRPr lang="hu-HU" dirty="0"/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kritikus szemlélet</a:t>
            </a:r>
            <a:endParaRPr lang="hu-HU" dirty="0"/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részletekre </a:t>
            </a:r>
            <a:r>
              <a:rPr lang="hu-HU" dirty="0"/>
              <a:t>való </a:t>
            </a:r>
            <a:r>
              <a:rPr lang="hu-HU" dirty="0" smtClean="0"/>
              <a:t>odafigyelés</a:t>
            </a:r>
            <a:endParaRPr lang="hu-HU" dirty="0"/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tapasztalat </a:t>
            </a:r>
            <a:r>
              <a:rPr lang="hu-HU" dirty="0"/>
              <a:t>a kommunikációhoz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tapasztalat </a:t>
            </a:r>
            <a:r>
              <a:rPr lang="hu-HU" dirty="0"/>
              <a:t>a hibasejtéshez.</a:t>
            </a:r>
            <a:endParaRPr lang="hu-HU" dirty="0" smtClean="0"/>
          </a:p>
        </p:txBody>
      </p:sp>
    </p:spTree>
    <p:extLst>
      <p:ext uri="{BB962C8B-B14F-4D97-AF65-F5344CB8AC3E}">
        <p14:creationId xmlns="" xmlns:p14="http://schemas.microsoft.com/office/powerpoint/2010/main" val="12631964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1.5.3 Milyen a jó tesztelő? (2)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612231"/>
          </a:xfrm>
        </p:spPr>
        <p:txBody>
          <a:bodyPr/>
          <a:lstStyle/>
          <a:p>
            <a:r>
              <a:rPr lang="hu-HU" dirty="0" smtClean="0"/>
              <a:t>Alapvető követelmények:</a:t>
            </a:r>
          </a:p>
          <a:p>
            <a:pPr lvl="1"/>
            <a:r>
              <a:rPr lang="hu-HU" dirty="0" smtClean="0"/>
              <a:t>Olvasási </a:t>
            </a:r>
            <a:r>
              <a:rPr lang="hu-HU" dirty="0"/>
              <a:t>készség</a:t>
            </a:r>
          </a:p>
          <a:p>
            <a:pPr lvl="1"/>
            <a:r>
              <a:rPr lang="hu-HU" dirty="0" smtClean="0"/>
              <a:t>Jelentések </a:t>
            </a:r>
            <a:r>
              <a:rPr lang="hu-HU" dirty="0"/>
              <a:t>elkészítésének készsége</a:t>
            </a:r>
          </a:p>
          <a:p>
            <a:pPr lvl="1"/>
            <a:r>
              <a:rPr lang="hu-HU" dirty="0" smtClean="0"/>
              <a:t>Megfelelő </a:t>
            </a:r>
            <a:r>
              <a:rPr lang="hu-HU" dirty="0"/>
              <a:t>szintű </a:t>
            </a:r>
            <a:r>
              <a:rPr lang="hu-HU" dirty="0" smtClean="0"/>
              <a:t>jártasság</a:t>
            </a:r>
            <a:endParaRPr lang="hu-HU" sz="1800" dirty="0"/>
          </a:p>
          <a:p>
            <a:pPr marL="1074738">
              <a:buFont typeface="Arial" pitchFamily="34" charset="0"/>
              <a:buChar char="•"/>
            </a:pPr>
            <a:r>
              <a:rPr lang="hu-HU" sz="2400" dirty="0"/>
              <a:t>az alkalmazási és üzleti területen</a:t>
            </a:r>
          </a:p>
          <a:p>
            <a:pPr marL="1074738">
              <a:buFont typeface="Arial" pitchFamily="34" charset="0"/>
              <a:buChar char="•"/>
            </a:pPr>
            <a:r>
              <a:rPr lang="hu-HU" sz="2400" dirty="0" smtClean="0"/>
              <a:t>a </a:t>
            </a:r>
            <a:r>
              <a:rPr lang="hu-HU" sz="2400" dirty="0"/>
              <a:t>technológiában</a:t>
            </a:r>
          </a:p>
          <a:p>
            <a:pPr marL="1074738">
              <a:buFont typeface="Arial" pitchFamily="34" charset="0"/>
              <a:buChar char="•"/>
            </a:pPr>
            <a:r>
              <a:rPr lang="hu-HU" sz="2400" dirty="0" smtClean="0"/>
              <a:t>és </a:t>
            </a:r>
            <a:r>
              <a:rPr lang="hu-HU" sz="2400" dirty="0"/>
              <a:t>a </a:t>
            </a:r>
            <a:r>
              <a:rPr lang="hu-HU" sz="2400" dirty="0" smtClean="0"/>
              <a:t>tesztelésben.</a:t>
            </a:r>
            <a:endParaRPr lang="hu-HU" sz="2000" dirty="0"/>
          </a:p>
        </p:txBody>
      </p:sp>
    </p:spTree>
    <p:extLst>
      <p:ext uri="{BB962C8B-B14F-4D97-AF65-F5344CB8AC3E}">
        <p14:creationId xmlns="" xmlns:p14="http://schemas.microsoft.com/office/powerpoint/2010/main" val="1456144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17500"/>
            <a:ext cx="9144000" cy="1039833"/>
          </a:xfrm>
        </p:spPr>
        <p:txBody>
          <a:bodyPr>
            <a:normAutofit/>
          </a:bodyPr>
          <a:lstStyle/>
          <a:p>
            <a:r>
              <a:rPr lang="hu-HU" dirty="0" smtClean="0"/>
              <a:t>1.5.4 A kommunikációs problémák elkerülése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Együttműködő szándék jelzése</a:t>
            </a:r>
          </a:p>
          <a:p>
            <a:r>
              <a:rPr lang="hu-HU" dirty="0" smtClean="0"/>
              <a:t>A probléma tárgyilagos előadása</a:t>
            </a:r>
          </a:p>
          <a:p>
            <a:r>
              <a:rPr lang="hu-HU" dirty="0" smtClean="0"/>
              <a:t>Meg kell próbálni megérteni a másik felet</a:t>
            </a:r>
          </a:p>
          <a:p>
            <a:r>
              <a:rPr lang="hu-HU" dirty="0" smtClean="0"/>
              <a:t>Ellenőrizzük, hogy értjük-e egymást</a:t>
            </a:r>
          </a:p>
          <a:p>
            <a:r>
              <a:rPr lang="hu-HU" dirty="0" smtClean="0"/>
              <a:t>A jót is jelezzük vissza.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808278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Megbeszéltük: A tesztelés pszichológiája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357334"/>
            <a:ext cx="8208912" cy="3666773"/>
          </a:xfrm>
        </p:spPr>
        <p:txBody>
          <a:bodyPr/>
          <a:lstStyle/>
          <a:p>
            <a:r>
              <a:rPr lang="hu-HU" dirty="0" smtClean="0"/>
              <a:t>1.5.1 Ki teszteljen?</a:t>
            </a:r>
          </a:p>
          <a:p>
            <a:r>
              <a:rPr lang="hu-HU" dirty="0" smtClean="0"/>
              <a:t>1.5.2 A függetlenség szintjei</a:t>
            </a:r>
          </a:p>
          <a:p>
            <a:r>
              <a:rPr lang="hu-HU" dirty="0" smtClean="0"/>
              <a:t>1.5.3 Milyen a jó tesztelő?</a:t>
            </a:r>
          </a:p>
          <a:p>
            <a:r>
              <a:rPr lang="hu-HU" dirty="0" smtClean="0"/>
              <a:t>1.5.4 A kommunikációs problémák elkerülése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7010540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17500"/>
            <a:ext cx="9144000" cy="1039833"/>
          </a:xfrm>
        </p:spPr>
        <p:txBody>
          <a:bodyPr/>
          <a:lstStyle/>
          <a:p>
            <a:r>
              <a:rPr lang="hu-HU" dirty="0" smtClean="0"/>
              <a:t>1.6 Etikai kódex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357334"/>
            <a:ext cx="8568952" cy="366677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hu-HU" b="1" dirty="0" smtClean="0"/>
              <a:t>Közérdek</a:t>
            </a:r>
            <a:r>
              <a:rPr lang="hu-HU" dirty="0" smtClean="0"/>
              <a:t>, következetesen </a:t>
            </a:r>
            <a:r>
              <a:rPr lang="hu-HU" dirty="0"/>
              <a:t>képviseli</a:t>
            </a:r>
          </a:p>
          <a:p>
            <a:pPr lvl="0"/>
            <a:r>
              <a:rPr lang="hu-HU" b="1" dirty="0"/>
              <a:t>Megrendelő és </a:t>
            </a:r>
            <a:r>
              <a:rPr lang="hu-HU" b="1" dirty="0" smtClean="0"/>
              <a:t>munkaadó</a:t>
            </a:r>
            <a:r>
              <a:rPr lang="hu-HU" dirty="0" smtClean="0"/>
              <a:t>, őket a lehető </a:t>
            </a:r>
            <a:r>
              <a:rPr lang="hu-HU" dirty="0"/>
              <a:t>legjobban kiszolgálja</a:t>
            </a:r>
          </a:p>
          <a:p>
            <a:pPr lvl="0"/>
            <a:r>
              <a:rPr lang="hu-HU" b="1" dirty="0" smtClean="0"/>
              <a:t>Termék</a:t>
            </a:r>
            <a:r>
              <a:rPr lang="hu-HU" dirty="0" smtClean="0"/>
              <a:t>, </a:t>
            </a:r>
            <a:r>
              <a:rPr lang="hu-HU" dirty="0"/>
              <a:t>biztosítja, hogy a szabványoknak megfelel</a:t>
            </a:r>
          </a:p>
          <a:p>
            <a:pPr lvl="0"/>
            <a:r>
              <a:rPr lang="hu-HU" b="1" dirty="0" smtClean="0"/>
              <a:t>Vélemény</a:t>
            </a:r>
            <a:r>
              <a:rPr lang="hu-HU" dirty="0" smtClean="0"/>
              <a:t>, </a:t>
            </a:r>
            <a:r>
              <a:rPr lang="hu-HU" dirty="0"/>
              <a:t>fedhetetlen és független</a:t>
            </a:r>
          </a:p>
          <a:p>
            <a:pPr lvl="0"/>
            <a:r>
              <a:rPr lang="hu-HU" b="1" dirty="0" smtClean="0"/>
              <a:t>Menedzsment</a:t>
            </a:r>
            <a:r>
              <a:rPr lang="hu-HU" dirty="0" smtClean="0"/>
              <a:t>, </a:t>
            </a:r>
            <a:r>
              <a:rPr lang="hu-HU" dirty="0"/>
              <a:t>betartja és betartatja az etikai kódexet</a:t>
            </a:r>
          </a:p>
          <a:p>
            <a:pPr lvl="0"/>
            <a:r>
              <a:rPr lang="hu-HU" b="1" dirty="0" smtClean="0"/>
              <a:t>Szakma</a:t>
            </a:r>
            <a:r>
              <a:rPr lang="hu-HU" dirty="0" smtClean="0"/>
              <a:t>, </a:t>
            </a:r>
            <a:r>
              <a:rPr lang="hu-HU" dirty="0" err="1"/>
              <a:t>szakma</a:t>
            </a:r>
            <a:r>
              <a:rPr lang="hu-HU" dirty="0"/>
              <a:t> hírneve és fedhetetlensége</a:t>
            </a:r>
          </a:p>
          <a:p>
            <a:pPr lvl="0"/>
            <a:r>
              <a:rPr lang="hu-HU" b="1" dirty="0" smtClean="0"/>
              <a:t>Munkatársak</a:t>
            </a:r>
            <a:r>
              <a:rPr lang="hu-HU" dirty="0" smtClean="0"/>
              <a:t>, </a:t>
            </a:r>
            <a:r>
              <a:rPr lang="hu-HU" dirty="0"/>
              <a:t>korrektül, támogatóan és az együttműködést segítően</a:t>
            </a:r>
          </a:p>
          <a:p>
            <a:pPr lvl="0"/>
            <a:r>
              <a:rPr lang="hu-HU" b="1" dirty="0" smtClean="0"/>
              <a:t>Személyes</a:t>
            </a:r>
            <a:r>
              <a:rPr lang="hu-HU" dirty="0" smtClean="0"/>
              <a:t>, </a:t>
            </a:r>
            <a:r>
              <a:rPr lang="hu-HU" dirty="0"/>
              <a:t>Élete végéig tanul, az etikai kódex a munkája részévé </a:t>
            </a:r>
            <a:r>
              <a:rPr lang="hu-HU" dirty="0" smtClean="0"/>
              <a:t>válik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4497534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17500"/>
            <a:ext cx="9144000" cy="1039833"/>
          </a:xfrm>
        </p:spPr>
        <p:txBody>
          <a:bodyPr/>
          <a:lstStyle/>
          <a:p>
            <a:r>
              <a:rPr lang="hu-HU" dirty="0" smtClean="0"/>
              <a:t>Feldolgoztuk: Tesztelés alapjai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357334"/>
            <a:ext cx="8352928" cy="3666773"/>
          </a:xfrm>
        </p:spPr>
        <p:txBody>
          <a:bodyPr/>
          <a:lstStyle/>
          <a:p>
            <a:r>
              <a:rPr lang="hu-HU" dirty="0" smtClean="0"/>
              <a:t>1.1 Miért szükséges a tesztelés?</a:t>
            </a:r>
          </a:p>
          <a:p>
            <a:r>
              <a:rPr lang="hu-HU" dirty="0" smtClean="0"/>
              <a:t>1.2 Mi a tesztelés?</a:t>
            </a:r>
          </a:p>
          <a:p>
            <a:r>
              <a:rPr lang="hu-HU" dirty="0" smtClean="0"/>
              <a:t>1.3 Általános tesztelési alapelvek</a:t>
            </a:r>
          </a:p>
          <a:p>
            <a:r>
              <a:rPr lang="hu-HU" dirty="0" smtClean="0"/>
              <a:t>1.4 A tesztelés alapvető folyamata</a:t>
            </a:r>
          </a:p>
          <a:p>
            <a:r>
              <a:rPr lang="hu-HU" dirty="0" smtClean="0"/>
              <a:t>1.5 A tesztelés pszichológiája</a:t>
            </a:r>
          </a:p>
          <a:p>
            <a:r>
              <a:rPr lang="hu-HU" dirty="0" smtClean="0"/>
              <a:t>1.6 Etikai kódex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5392534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29915" y="2857500"/>
            <a:ext cx="7772400" cy="1225021"/>
          </a:xfrm>
        </p:spPr>
        <p:txBody>
          <a:bodyPr/>
          <a:lstStyle/>
          <a:p>
            <a:pPr algn="ctr"/>
            <a:r>
              <a:rPr lang="hu-HU" b="1" dirty="0" smtClean="0"/>
              <a:t>Radnai Máté</a:t>
            </a:r>
            <a:br>
              <a:rPr lang="hu-HU" b="1" dirty="0" smtClean="0"/>
            </a:br>
            <a:r>
              <a:rPr lang="hu-HU" b="1" dirty="0" smtClean="0"/>
              <a:t>SQA, Neuron Software</a:t>
            </a:r>
            <a:br>
              <a:rPr lang="hu-HU" b="1" dirty="0" smtClean="0"/>
            </a:br>
            <a:r>
              <a:rPr lang="hu-HU" sz="1800" b="1" dirty="0" err="1" smtClean="0"/>
              <a:t>mate.radnai</a:t>
            </a:r>
            <a:r>
              <a:rPr lang="hu-HU" sz="1800" b="1" dirty="0" smtClean="0"/>
              <a:t>@</a:t>
            </a:r>
            <a:r>
              <a:rPr lang="hu-HU" sz="1800" b="1" dirty="0" err="1" smtClean="0"/>
              <a:t>neuron.hu</a:t>
            </a:r>
            <a:endParaRPr lang="hu-HU" b="1" dirty="0"/>
          </a:p>
        </p:txBody>
      </p:sp>
      <p:pic>
        <p:nvPicPr>
          <p:cNvPr id="1040" name="Picture 16" descr="C:\Users\bodrogl.NEURONIT\Dropbox\DTB\Logos\NI logó - szabvány kerette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66" t="16109" r="14931" b="22930"/>
          <a:stretch/>
        </p:blipFill>
        <p:spPr bwMode="auto">
          <a:xfrm>
            <a:off x="6320720" y="522933"/>
            <a:ext cx="2654288" cy="732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bodrogl.NEURONIT\Dropbox\DTB\Logos\schis_logo_kics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13684"/>
            <a:ext cx="2151865" cy="897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bodrogl.NEURONIT\Dropbox\DTB\Logos\logo_vegleges.t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757" b="16786"/>
          <a:stretch/>
        </p:blipFill>
        <p:spPr bwMode="auto">
          <a:xfrm>
            <a:off x="6084168" y="4513684"/>
            <a:ext cx="2560638" cy="9491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9228"/>
            <a:ext cx="2593611" cy="89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O:\TESZTELÉS\costip\neur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81236"/>
            <a:ext cx="2264892" cy="779035"/>
          </a:xfrm>
          <a:prstGeom prst="rect">
            <a:avLst/>
          </a:prstGeom>
          <a:noFill/>
        </p:spPr>
      </p:pic>
      <p:pic>
        <p:nvPicPr>
          <p:cNvPr id="11" name="Picture 17" descr="C:\Users\bodrogl.NEURONIT\Dropbox\DTB\Logos\DE_IK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84" y="1452537"/>
            <a:ext cx="1113832" cy="1118300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63409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XFDY0s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625252"/>
            <a:ext cx="6524088" cy="3672408"/>
          </a:xfrm>
        </p:spPr>
      </p:pic>
      <p:sp>
        <p:nvSpPr>
          <p:cNvPr id="5" name="Szövegdoboz 4"/>
          <p:cNvSpPr txBox="1"/>
          <p:nvPr/>
        </p:nvSpPr>
        <p:spPr>
          <a:xfrm>
            <a:off x="2843808" y="4441676"/>
            <a:ext cx="328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>
                <a:hlinkClick r:id="rId3"/>
              </a:rPr>
              <a:t>http://tclhost.com/XFDY0sd.gif</a:t>
            </a:r>
            <a:endParaRPr lang="hu-HU" dirty="0" smtClean="0"/>
          </a:p>
          <a:p>
            <a:pPr algn="ctr"/>
            <a:endParaRPr lang="hu-HU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dirty="0" smtClean="0"/>
              <a:t>Szoftver tesztelés helye, megítélése az iparban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17374"/>
            <a:ext cx="8363272" cy="338776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Az IT ipar hozzáállása megváltozott az elmúlt években</a:t>
            </a:r>
          </a:p>
          <a:p>
            <a:r>
              <a:rPr lang="hu-HU" sz="2400" dirty="0" smtClean="0"/>
              <a:t>Önálló területként definiálja a szoftver tesztelést </a:t>
            </a:r>
          </a:p>
          <a:p>
            <a:endParaRPr lang="hu-HU" sz="2400" dirty="0" smtClean="0"/>
          </a:p>
          <a:p>
            <a:r>
              <a:rPr lang="hu-HU" sz="2400" dirty="0" smtClean="0"/>
              <a:t>Nagyon komoly kihívást jelent az ipar számára</a:t>
            </a:r>
          </a:p>
          <a:p>
            <a:r>
              <a:rPr lang="hu-HU" sz="2400" dirty="0"/>
              <a:t>Óriási fejlődés zajlik ezen a </a:t>
            </a:r>
            <a:r>
              <a:rPr lang="hu-HU" sz="2400" dirty="0" smtClean="0"/>
              <a:t>területen</a:t>
            </a:r>
          </a:p>
          <a:p>
            <a:r>
              <a:rPr lang="hu-HU" sz="2400" dirty="0" smtClean="0"/>
              <a:t>Nagyon felértékelődnek a megfelelő szakemberek</a:t>
            </a:r>
          </a:p>
          <a:p>
            <a:r>
              <a:rPr lang="hu-HU" sz="2400" dirty="0" smtClean="0"/>
              <a:t>Az igény egyre nő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="" xmlns:p14="http://schemas.microsoft.com/office/powerpoint/2010/main" val="1841115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17500"/>
            <a:ext cx="7772400" cy="955824"/>
          </a:xfrm>
        </p:spPr>
        <p:txBody>
          <a:bodyPr/>
          <a:lstStyle/>
          <a:p>
            <a:pPr algn="ctr"/>
            <a:r>
              <a:rPr lang="hu-HU" dirty="0" smtClean="0"/>
              <a:t>Informatikai szakok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201316"/>
            <a:ext cx="3810000" cy="4064000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 smtClean="0"/>
              <a:t>Felsőoktatás</a:t>
            </a:r>
          </a:p>
          <a:p>
            <a:r>
              <a:rPr lang="hu-HU" sz="2400" dirty="0" smtClean="0"/>
              <a:t>Programtervező informatikus</a:t>
            </a:r>
          </a:p>
          <a:p>
            <a:r>
              <a:rPr lang="hu-HU" sz="2400" dirty="0" smtClean="0"/>
              <a:t>Gazdaságinformatikus</a:t>
            </a:r>
          </a:p>
          <a:p>
            <a:r>
              <a:rPr lang="hu-HU" sz="2400" dirty="0" smtClean="0"/>
              <a:t>Mérnökinformatikus</a:t>
            </a:r>
            <a:endParaRPr lang="hu-HU" sz="24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1316"/>
            <a:ext cx="3810000" cy="4064000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 smtClean="0"/>
              <a:t>Ipar</a:t>
            </a:r>
          </a:p>
          <a:p>
            <a:r>
              <a:rPr lang="hu-HU" sz="2400" dirty="0" smtClean="0"/>
              <a:t>Szoftverfejlesztő</a:t>
            </a:r>
          </a:p>
          <a:p>
            <a:r>
              <a:rPr lang="hu-HU" sz="2400" dirty="0" smtClean="0"/>
              <a:t>Szoftver tesztelő</a:t>
            </a:r>
          </a:p>
          <a:p>
            <a:r>
              <a:rPr lang="hu-HU" sz="2400" dirty="0"/>
              <a:t>Adatbázis szakértő </a:t>
            </a:r>
            <a:endParaRPr lang="hu-HU" sz="2400" dirty="0" smtClean="0"/>
          </a:p>
          <a:p>
            <a:r>
              <a:rPr lang="hu-HU" sz="2400" dirty="0" smtClean="0"/>
              <a:t>IT projekt menedzser</a:t>
            </a:r>
          </a:p>
          <a:p>
            <a:r>
              <a:rPr lang="hu-HU" sz="2400" dirty="0" smtClean="0"/>
              <a:t>IT </a:t>
            </a:r>
            <a:r>
              <a:rPr lang="hu-HU" sz="2400" dirty="0"/>
              <a:t>üzleti </a:t>
            </a:r>
            <a:r>
              <a:rPr lang="hu-HU" sz="2400" dirty="0" smtClean="0"/>
              <a:t>elemző</a:t>
            </a:r>
            <a:endParaRPr lang="hu-HU" sz="2400" dirty="0"/>
          </a:p>
          <a:p>
            <a:r>
              <a:rPr lang="hu-HU" sz="2400" dirty="0" smtClean="0"/>
              <a:t>Rendszerüzemeltető</a:t>
            </a:r>
          </a:p>
          <a:p>
            <a:r>
              <a:rPr lang="hu-HU" sz="2400" dirty="0" smtClean="0"/>
              <a:t>Rendszer integrátor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="" xmlns:p14="http://schemas.microsoft.com/office/powerpoint/2010/main" val="1346292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97193"/>
            <a:ext cx="7772400" cy="972627"/>
          </a:xfrm>
        </p:spPr>
        <p:txBody>
          <a:bodyPr/>
          <a:lstStyle/>
          <a:p>
            <a:r>
              <a:rPr lang="hu-HU" b="1" dirty="0" smtClean="0"/>
              <a:t>ISTQB® </a:t>
            </a:r>
            <a:r>
              <a:rPr lang="hu-HU" b="1" dirty="0" err="1" smtClean="0"/>
              <a:t>Levels</a:t>
            </a:r>
            <a:r>
              <a:rPr lang="hu-HU" b="1" dirty="0" smtClean="0"/>
              <a:t> and </a:t>
            </a:r>
            <a:r>
              <a:rPr lang="hu-HU" b="1" dirty="0" err="1" smtClean="0"/>
              <a:t>modules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https://www.istqb.org/about-as/istqb-levels-and-modules.html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8554764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0</a:t>
            </a:r>
            <a:r>
              <a:rPr lang="hu-HU" dirty="0" smtClean="0"/>
              <a:t>. Ki az a tesztelő?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51000"/>
            <a:ext cx="8496944" cy="342674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400" dirty="0" smtClean="0"/>
              <a:t>Egy olyan szakma szakértője, aki azért dolgozik, hogy az </a:t>
            </a:r>
          </a:p>
          <a:p>
            <a:pPr marL="0" indent="0" algn="ctr">
              <a:buNone/>
            </a:pPr>
            <a:r>
              <a:rPr lang="hu-HU" sz="2400" b="1" dirty="0" smtClean="0"/>
              <a:t>Ügyfél elégedett </a:t>
            </a:r>
            <a:r>
              <a:rPr lang="hu-HU" sz="2400" dirty="0" smtClean="0"/>
              <a:t>legyen azzal a szoftverrel amit használ.</a:t>
            </a:r>
          </a:p>
          <a:p>
            <a:pPr marL="0" indent="0">
              <a:buNone/>
            </a:pPr>
            <a:endParaRPr lang="hu-HU" sz="2400" dirty="0"/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hu-HU" sz="2400" dirty="0" smtClean="0"/>
              <a:t>Amikor </a:t>
            </a:r>
            <a:r>
              <a:rPr lang="hu-HU" sz="2400" b="1" dirty="0" smtClean="0"/>
              <a:t>elégedett </a:t>
            </a:r>
            <a:r>
              <a:rPr lang="hu-HU" sz="2400" dirty="0" smtClean="0"/>
              <a:t>az ügyfél: Általában nincs tudatában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hu-HU" sz="2400" dirty="0" smtClean="0"/>
              <a:t>Amikor </a:t>
            </a:r>
            <a:r>
              <a:rPr lang="hu-HU" sz="2400" b="1" dirty="0" smtClean="0"/>
              <a:t>nem elégedett </a:t>
            </a:r>
            <a:r>
              <a:rPr lang="hu-HU" sz="2400" dirty="0" smtClean="0"/>
              <a:t>ügyfél: Mindig tudatában van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="" xmlns:p14="http://schemas.microsoft.com/office/powerpoint/2010/main" val="8524405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Tesztelés alapjai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1.1 Miért szükséges a tesztelés?</a:t>
            </a:r>
          </a:p>
          <a:p>
            <a:r>
              <a:rPr lang="hu-HU" dirty="0" smtClean="0"/>
              <a:t>1.2 Mi a tesztelés?</a:t>
            </a:r>
          </a:p>
          <a:p>
            <a:r>
              <a:rPr lang="hu-HU" dirty="0" smtClean="0"/>
              <a:t>1.3 Általános tesztelési alapelvek</a:t>
            </a:r>
          </a:p>
          <a:p>
            <a:r>
              <a:rPr lang="hu-HU" dirty="0" smtClean="0"/>
              <a:t>1.4 A tesztelés alapvető folyamata</a:t>
            </a:r>
          </a:p>
          <a:p>
            <a:r>
              <a:rPr lang="hu-HU" dirty="0" smtClean="0"/>
              <a:t>1.5 A tesztelés pszichológiája</a:t>
            </a:r>
          </a:p>
          <a:p>
            <a:r>
              <a:rPr lang="hu-HU" dirty="0" smtClean="0"/>
              <a:t>1.6 Etikai kódex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9120263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K_bemutato_sabl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4202</TotalTime>
  <Words>2464</Words>
  <Application>Microsoft Office PowerPoint</Application>
  <PresentationFormat>Diavetítés a képernyőre (16:10 oldalarány)</PresentationFormat>
  <Paragraphs>498</Paragraphs>
  <Slides>47</Slides>
  <Notes>46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48" baseType="lpstr">
      <vt:lpstr>IK_bemutato_sablon</vt:lpstr>
      <vt:lpstr>Alapszintű tesztelői tanfolyam Tisza András Zsolt SQA Manager, Neuron Software andras.zsolt.tisza@neuron.hu</vt:lpstr>
      <vt:lpstr>Képzésről</vt:lpstr>
      <vt:lpstr>Csapat</vt:lpstr>
      <vt:lpstr>Tematika</vt:lpstr>
      <vt:lpstr>Szoftver tesztelés helye, megítélése az iparban</vt:lpstr>
      <vt:lpstr>Informatikai szakok</vt:lpstr>
      <vt:lpstr>ISTQB® Levels and modules</vt:lpstr>
      <vt:lpstr>0. Ki az a tesztelő?</vt:lpstr>
      <vt:lpstr>1. Tesztelés alapjai</vt:lpstr>
      <vt:lpstr>1.1 Miért szükséges a tesztelés?</vt:lpstr>
      <vt:lpstr>1.1.1 Szoftver, meghibásodás, következménye</vt:lpstr>
      <vt:lpstr>1.1.2 A meghibásodások okai (1)</vt:lpstr>
      <vt:lpstr>1.1.2 A meghibásodások okai (2)</vt:lpstr>
      <vt:lpstr>Milyen körülmények segítik az emberi hibákat, tévedéseket?</vt:lpstr>
      <vt:lpstr>Mikor nem vezet a programhiba hibás működéshez?</vt:lpstr>
      <vt:lpstr>1.1.3 Tesztelés szerepe</vt:lpstr>
      <vt:lpstr>1.1.4 A tesztelés és a minőség</vt:lpstr>
      <vt:lpstr>A minőséget befolyásoló szoftverjellemzők</vt:lpstr>
      <vt:lpstr>Milyen tevékenységek tartoznak a minőségbiztosításhoz?</vt:lpstr>
      <vt:lpstr>1.1.5 Mennyi tesztelés elegendő?</vt:lpstr>
      <vt:lpstr>Áttekintettük: Miért szükséges a tesztelés?</vt:lpstr>
      <vt:lpstr>1.2 Mi a tesztelés?</vt:lpstr>
      <vt:lpstr>1.2.1 Áttekintés</vt:lpstr>
      <vt:lpstr>1.2.2 A tesztelés definíciója</vt:lpstr>
      <vt:lpstr>1.2.3 A hibakeresés nem tesztelés</vt:lpstr>
      <vt:lpstr>Megbeszéltük: Mi a tesztelés?</vt:lpstr>
      <vt:lpstr>Radnai Máté SQA, Neuron Software mate.radnai@neuron.hu</vt:lpstr>
      <vt:lpstr>1.3 Általános tesztelési alapelvek</vt:lpstr>
      <vt:lpstr>1.4 A tesztelés alapvető folyamata</vt:lpstr>
      <vt:lpstr>1.4.1 Teszttervezés- és irányítás </vt:lpstr>
      <vt:lpstr>1.4.2 Tesztelemzés és műszaki teszttervezés</vt:lpstr>
      <vt:lpstr>1.4.3 Teszt megvalósítása és végrehajtása</vt:lpstr>
      <vt:lpstr>1.4.4 A kilépési feltételek értékelése és jelentés </vt:lpstr>
      <vt:lpstr>1.4.5 Teszt lezárás</vt:lpstr>
      <vt:lpstr>Átvettük: A tesztelés alapvető folyamata</vt:lpstr>
      <vt:lpstr>1.5 A tesztelés pszichológiája</vt:lpstr>
      <vt:lpstr>1.5.1 Ki teszteljen? (1)</vt:lpstr>
      <vt:lpstr>1.5.1 Ki teszteljen? (2)</vt:lpstr>
      <vt:lpstr>1.5.2 A függetlenség szintjei</vt:lpstr>
      <vt:lpstr>1.5.3 Milyen a jó tesztelő? (1)</vt:lpstr>
      <vt:lpstr>1.5.3 Milyen a jó tesztelő? (2)</vt:lpstr>
      <vt:lpstr>1.5.4 A kommunikációs problémák elkerülése</vt:lpstr>
      <vt:lpstr>Megbeszéltük: A tesztelés pszichológiája</vt:lpstr>
      <vt:lpstr>1.6 Etikai kódex</vt:lpstr>
      <vt:lpstr>Feldolgoztuk: Tesztelés alapjai</vt:lpstr>
      <vt:lpstr>Radnai Máté SQA, Neuron Software mate.radnai@neuron.hu</vt:lpstr>
      <vt:lpstr>47.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Bodrogközi László</dc:creator>
  <cp:lastModifiedBy>tiszaazs</cp:lastModifiedBy>
  <cp:revision>98</cp:revision>
  <dcterms:created xsi:type="dcterms:W3CDTF">2013-10-15T09:43:07Z</dcterms:created>
  <dcterms:modified xsi:type="dcterms:W3CDTF">2018-09-10T08:59:50Z</dcterms:modified>
</cp:coreProperties>
</file>