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</p:sldMasterIdLst>
  <p:notesMasterIdLst>
    <p:notesMasterId r:id="rId15"/>
  </p:notesMasterIdLst>
  <p:sldIdLst>
    <p:sldId id="290" r:id="rId2"/>
    <p:sldId id="291" r:id="rId3"/>
    <p:sldId id="295" r:id="rId4"/>
    <p:sldId id="296" r:id="rId5"/>
    <p:sldId id="297" r:id="rId6"/>
    <p:sldId id="292" r:id="rId7"/>
    <p:sldId id="293" r:id="rId8"/>
    <p:sldId id="294" r:id="rId9"/>
    <p:sldId id="263" r:id="rId10"/>
    <p:sldId id="265" r:id="rId11"/>
    <p:sldId id="285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enczi Renátó" initials="B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84401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494F2-DF5D-4CD1-98B4-FF83CF41898E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769F7-BF74-4948-8685-203D37BE0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3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8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4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81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769F7-BF74-4948-8685-203D37BE00E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1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CC1E-7673-4C8C-9D01-1FAA6E71257F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CE9D-B5B5-4487-A772-11588829E863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8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3D5F-A9A2-4312-AB33-50920DA01415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279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CE86-CE0A-41E0-BD5D-5B64E5BAF6A2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67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F187-6CD5-48A1-9313-8159B7CCF1FE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77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A913-3C82-463D-A124-638FFBE3C06E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12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04D5-462A-411A-A376-0FEE5869001D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16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919F-72BA-4F39-860B-7ACE4BC3E14E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3350-F351-4830-953B-2231E70D8619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8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4A49-FA69-4E36-AC7B-EE7FCB2C1EFF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2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E23D-94C2-4E47-A1DB-53D0CCEA892F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8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FC19B-4610-41E0-B00F-6FA1CB1952BB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8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25DF-DE08-4C16-8D1F-136E939BE057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9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BC2-2610-486B-81CC-07BB0D02CF15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8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AB900-D34A-49C7-8A27-5E25EC76ED63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9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30421-6797-417A-8E2F-FCE633D6D554}" type="datetime1">
              <a:rPr lang="en-US" smtClean="0"/>
              <a:t>5/20/2016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9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964F-79BD-4233-96B8-BAC6F5D61044}" type="datetime1">
              <a:rPr lang="en-US" smtClean="0"/>
              <a:t>5/20/2016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ourceforge.net/projects/udprog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justine.inf.unideb.hu/2015/Europe/Hungary/Debrecen/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pzen.com/data/metro-extract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://www.itoworld.com/map/179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resultmaps.neis-one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58801" y="1463040"/>
            <a:ext cx="9135150" cy="2174240"/>
          </a:xfrm>
        </p:spPr>
        <p:txBody>
          <a:bodyPr/>
          <a:lstStyle/>
          <a:p>
            <a:r>
              <a:rPr lang="en-US" dirty="0" err="1"/>
              <a:t>Bemutatkozik</a:t>
            </a:r>
            <a:r>
              <a:rPr lang="en-US" dirty="0"/>
              <a:t> a </a:t>
            </a:r>
            <a:r>
              <a:rPr lang="en-US" dirty="0" smtClean="0"/>
              <a:t>DEIK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en-US" dirty="0" smtClean="0"/>
              <a:t>Smart City</a:t>
            </a:r>
            <a:r>
              <a:rPr lang="hu-HU" dirty="0" smtClean="0"/>
              <a:t> </a:t>
            </a:r>
            <a:r>
              <a:rPr lang="en-US" dirty="0" err="1" smtClean="0"/>
              <a:t>kutatócsoportja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16480" y="4043680"/>
            <a:ext cx="681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dirty="0" smtClean="0">
                <a:solidFill>
                  <a:schemeClr val="accent1"/>
                </a:solidFill>
              </a:rPr>
              <a:t>Debrecen </a:t>
            </a:r>
            <a:r>
              <a:rPr lang="hu-HU" sz="3600" dirty="0" err="1" smtClean="0">
                <a:solidFill>
                  <a:schemeClr val="accent1"/>
                </a:solidFill>
              </a:rPr>
              <a:t>Smart</a:t>
            </a:r>
            <a:r>
              <a:rPr lang="hu-HU" sz="3600" dirty="0" smtClean="0">
                <a:solidFill>
                  <a:schemeClr val="accent1"/>
                </a:solidFill>
              </a:rPr>
              <a:t> City </a:t>
            </a:r>
            <a:r>
              <a:rPr lang="hu-HU" sz="3600" dirty="0" err="1" smtClean="0">
                <a:solidFill>
                  <a:schemeClr val="accent1"/>
                </a:solidFill>
              </a:rPr>
              <a:t>meetup</a:t>
            </a:r>
            <a:endParaRPr lang="hu-HU" sz="3600" dirty="0" smtClean="0">
              <a:solidFill>
                <a:schemeClr val="accent1"/>
              </a:solidFill>
            </a:endParaRPr>
          </a:p>
          <a:p>
            <a:pPr algn="r"/>
            <a:r>
              <a:rPr lang="hu-HU" sz="3600" dirty="0" smtClean="0">
                <a:solidFill>
                  <a:schemeClr val="accent1"/>
                </a:solidFill>
              </a:rPr>
              <a:t>2016. </a:t>
            </a:r>
            <a:r>
              <a:rPr lang="hu-HU" sz="3600" dirty="0">
                <a:solidFill>
                  <a:schemeClr val="accent1"/>
                </a:solidFill>
              </a:rPr>
              <a:t>m</a:t>
            </a:r>
            <a:r>
              <a:rPr lang="hu-HU" sz="3600" dirty="0" smtClean="0">
                <a:solidFill>
                  <a:schemeClr val="accent1"/>
                </a:solidFill>
              </a:rPr>
              <a:t>ájus 25.</a:t>
            </a:r>
            <a:endParaRPr lang="hu-H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Real-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Traffic</a:t>
            </a:r>
            <a:r>
              <a:rPr lang="hu-HU" dirty="0" smtClean="0"/>
              <a:t> </a:t>
            </a:r>
            <a:r>
              <a:rPr lang="hu-HU" dirty="0" err="1" smtClean="0"/>
              <a:t>Analyzer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8099" y="2160589"/>
            <a:ext cx="9754045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Embedded Linux System</a:t>
            </a:r>
          </a:p>
          <a:p>
            <a:r>
              <a:rPr lang="en-US" sz="2400" dirty="0" err="1"/>
              <a:t>Digilent</a:t>
            </a:r>
            <a:r>
              <a:rPr lang="en-US" sz="2400" dirty="0"/>
              <a:t> </a:t>
            </a:r>
            <a:r>
              <a:rPr lang="en-US" sz="2400" dirty="0" err="1"/>
              <a:t>Zybo</a:t>
            </a:r>
            <a:endParaRPr lang="en-US" sz="2400" dirty="0"/>
          </a:p>
          <a:p>
            <a:pPr lvl="1"/>
            <a:r>
              <a:rPr lang="en-US" sz="2400" dirty="0"/>
              <a:t>ARM </a:t>
            </a:r>
            <a:r>
              <a:rPr lang="en-US" sz="2400" dirty="0" err="1"/>
              <a:t>processzor</a:t>
            </a:r>
            <a:endParaRPr lang="en-US" sz="2400" dirty="0"/>
          </a:p>
          <a:p>
            <a:r>
              <a:rPr lang="en-US" sz="2400" dirty="0" err="1"/>
              <a:t>Kamera</a:t>
            </a:r>
            <a:r>
              <a:rPr lang="en-US" sz="2400" dirty="0"/>
              <a:t>, GPS, </a:t>
            </a:r>
            <a:r>
              <a:rPr lang="en-US" sz="2400" dirty="0" smtClean="0"/>
              <a:t>GSM</a:t>
            </a:r>
            <a:r>
              <a:rPr lang="hu-HU" sz="2400" dirty="0" smtClean="0"/>
              <a:t> (</a:t>
            </a:r>
            <a:r>
              <a:rPr lang="hu-HU" sz="2400" dirty="0" err="1" smtClean="0"/>
              <a:t>LoRa</a:t>
            </a:r>
            <a:r>
              <a:rPr lang="hu-HU" sz="2400" dirty="0" smtClean="0"/>
              <a:t>)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Szoftver</a:t>
            </a:r>
            <a:r>
              <a:rPr lang="en-US" sz="2400" dirty="0"/>
              <a:t> a </a:t>
            </a:r>
            <a:r>
              <a:rPr lang="en-US" sz="2400" dirty="0" err="1" smtClean="0"/>
              <a:t>hardveren</a:t>
            </a:r>
            <a:endParaRPr lang="en-US" sz="2400" dirty="0"/>
          </a:p>
          <a:p>
            <a:pPr lvl="1"/>
            <a:r>
              <a:rPr lang="en-US" sz="2400" dirty="0" err="1"/>
              <a:t>Képi</a:t>
            </a:r>
            <a:r>
              <a:rPr lang="en-US" sz="2400" dirty="0"/>
              <a:t> </a:t>
            </a:r>
            <a:r>
              <a:rPr lang="en-US" sz="2400" dirty="0" err="1"/>
              <a:t>információk</a:t>
            </a:r>
            <a:r>
              <a:rPr lang="en-US" sz="2400" dirty="0"/>
              <a:t> </a:t>
            </a:r>
            <a:r>
              <a:rPr lang="en-US" sz="2400" dirty="0" err="1" smtClean="0"/>
              <a:t>elemzése</a:t>
            </a:r>
            <a:r>
              <a:rPr lang="hu-HU" sz="2400" dirty="0" smtClean="0"/>
              <a:t> helyben</a:t>
            </a:r>
            <a:endParaRPr lang="en-US" sz="2400" dirty="0"/>
          </a:p>
          <a:p>
            <a:pPr lvl="1"/>
            <a:r>
              <a:rPr lang="hu-HU" sz="2400" dirty="0" err="1" smtClean="0"/>
              <a:t>Pozíciónálás</a:t>
            </a:r>
            <a:r>
              <a:rPr lang="hu-HU" sz="2400" dirty="0" smtClean="0"/>
              <a:t> (GPS/</a:t>
            </a:r>
            <a:r>
              <a:rPr lang="ru-RU" sz="2400" dirty="0"/>
              <a:t>ГЛОНАСС</a:t>
            </a:r>
            <a:r>
              <a:rPr lang="hu-HU" sz="2400" dirty="0" smtClean="0"/>
              <a:t>)</a:t>
            </a:r>
            <a:endParaRPr lang="en-US" sz="2400" dirty="0"/>
          </a:p>
          <a:p>
            <a:pPr lvl="1"/>
            <a:r>
              <a:rPr lang="en-US" sz="2400" dirty="0" err="1"/>
              <a:t>Utcanév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intenzitásérték</a:t>
            </a:r>
            <a:r>
              <a:rPr lang="en-US" sz="2400" dirty="0"/>
              <a:t> </a:t>
            </a:r>
            <a:r>
              <a:rPr lang="en-US" sz="2400" dirty="0" err="1"/>
              <a:t>küldése</a:t>
            </a:r>
            <a:r>
              <a:rPr lang="en-US" sz="2400" dirty="0"/>
              <a:t> </a:t>
            </a:r>
            <a:r>
              <a:rPr lang="en-US" sz="2400" dirty="0" smtClean="0"/>
              <a:t>GSM</a:t>
            </a:r>
            <a:r>
              <a:rPr lang="hu-HU" sz="2400" dirty="0" smtClean="0"/>
              <a:t>/</a:t>
            </a:r>
            <a:r>
              <a:rPr lang="hu-HU" sz="2400" dirty="0" err="1" smtClean="0"/>
              <a:t>LoRa</a:t>
            </a:r>
            <a:r>
              <a:rPr lang="en-US" sz="2400" dirty="0" smtClean="0"/>
              <a:t> </a:t>
            </a:r>
            <a:r>
              <a:rPr lang="en-US" sz="2400" dirty="0" err="1"/>
              <a:t>hálózaton</a:t>
            </a:r>
            <a:endParaRPr lang="en-US" sz="2400" dirty="0"/>
          </a:p>
          <a:p>
            <a:endParaRPr lang="en-US" sz="22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73" y="1009447"/>
            <a:ext cx="5977827" cy="336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2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Real-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Traffic</a:t>
            </a:r>
            <a:r>
              <a:rPr lang="hu-HU" dirty="0" smtClean="0"/>
              <a:t> </a:t>
            </a:r>
            <a:r>
              <a:rPr lang="hu-HU" dirty="0" err="1" smtClean="0"/>
              <a:t>Analyzer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2783"/>
            <a:ext cx="12204643" cy="343599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2888" y="5586413"/>
            <a:ext cx="542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https</a:t>
            </a:r>
            <a:r>
              <a:rPr lang="hu-HU" dirty="0"/>
              <a:t>://www.youtube.com/watch?v=lH2wIZ2vBW8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98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Több adatforrás</a:t>
            </a:r>
          </a:p>
          <a:p>
            <a:pPr lvl="1"/>
            <a:r>
              <a:rPr lang="hu-HU" sz="2400" dirty="0" smtClean="0"/>
              <a:t>Pl. WAZE, Google Maps, DKV</a:t>
            </a:r>
          </a:p>
          <a:p>
            <a:r>
              <a:rPr lang="hu-HU" sz="2400" dirty="0" smtClean="0"/>
              <a:t>Saját adatok </a:t>
            </a:r>
            <a:r>
              <a:rPr lang="hu-HU" sz="2400" dirty="0" err="1" smtClean="0"/>
              <a:t>validálására</a:t>
            </a:r>
            <a:endParaRPr lang="hu-HU" sz="2400" dirty="0" smtClean="0"/>
          </a:p>
          <a:p>
            <a:r>
              <a:rPr lang="hu-HU" sz="2400" dirty="0" smtClean="0"/>
              <a:t>Adatok egyfajta „kombinációjából” egy pontosabb forgalmi helyzet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dirty="0" err="1"/>
              <a:t>IoT</a:t>
            </a:r>
            <a:r>
              <a:rPr lang="hu-HU" dirty="0"/>
              <a:t> eszközök a közlekedés mérésében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92667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Hogyan tervezzük alkalmazni?</a:t>
            </a:r>
          </a:p>
          <a:p>
            <a:pPr lvl="1"/>
            <a:r>
              <a:rPr lang="hu-HU" sz="2400" dirty="0" smtClean="0"/>
              <a:t>RTTA például helyi buszjáratokon, villamosokon, taxikban</a:t>
            </a:r>
          </a:p>
          <a:p>
            <a:pPr lvl="2"/>
            <a:r>
              <a:rPr lang="hu-HU" sz="2400" dirty="0" smtClean="0"/>
              <a:t>Rendszeres közlekedés -&gt; tervezhető</a:t>
            </a:r>
          </a:p>
          <a:p>
            <a:pPr lvl="1"/>
            <a:r>
              <a:rPr lang="hu-HU" sz="2400" dirty="0" smtClean="0"/>
              <a:t>Kézi annotáció</a:t>
            </a:r>
          </a:p>
          <a:p>
            <a:pPr lvl="2"/>
            <a:r>
              <a:rPr lang="hu-HU" sz="2400" dirty="0" smtClean="0"/>
              <a:t>Komplex csomópontokban</a:t>
            </a:r>
            <a:endParaRPr lang="hu-HU" sz="2400" dirty="0"/>
          </a:p>
          <a:p>
            <a:pPr lvl="2"/>
            <a:r>
              <a:rPr lang="hu-HU" sz="2400" dirty="0" smtClean="0"/>
              <a:t>Ahol nincs átmenő tömegközlekedési járat</a:t>
            </a:r>
          </a:p>
          <a:p>
            <a:pPr lvl="2"/>
            <a:r>
              <a:rPr lang="hu-HU" sz="2400" dirty="0" err="1" smtClean="0"/>
              <a:t>Ground</a:t>
            </a:r>
            <a:r>
              <a:rPr lang="hu-HU" sz="2400" dirty="0" smtClean="0"/>
              <a:t> </a:t>
            </a:r>
            <a:r>
              <a:rPr lang="hu-HU" sz="2400" dirty="0" err="1" smtClean="0"/>
              <a:t>truth</a:t>
            </a:r>
            <a:r>
              <a:rPr lang="hu-HU" sz="2400" dirty="0" smtClean="0"/>
              <a:t> értékek -&gt; zajszűrés az automatikus méréseken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dirty="0" err="1"/>
              <a:t>IoT</a:t>
            </a:r>
            <a:r>
              <a:rPr lang="hu-HU" dirty="0"/>
              <a:t> eszközök a közlekedés mérésében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271463" y="6041362"/>
            <a:ext cx="10737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https://</a:t>
            </a:r>
            <a:r>
              <a:rPr lang="hu-HU" dirty="0" smtClean="0"/>
              <a:t>github.com/rbesenczi/rtta-mastersthesis/releases/download/Accepted/rtta_mt_br_v1.0.pdf</a:t>
            </a:r>
          </a:p>
          <a:p>
            <a:r>
              <a:rPr lang="hu-HU" dirty="0"/>
              <a:t>https://</a:t>
            </a:r>
            <a:r>
              <a:rPr lang="hu-HU" dirty="0" smtClean="0"/>
              <a:t>github.com/rbesenczi/real-time-traffic-analyzer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05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kutatócsoport tagjai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Dr. </a:t>
            </a:r>
            <a:r>
              <a:rPr lang="hu-HU" sz="2400" dirty="0" err="1"/>
              <a:t>habil</a:t>
            </a:r>
            <a:r>
              <a:rPr lang="hu-HU" sz="2400" dirty="0"/>
              <a:t>. Ispány </a:t>
            </a:r>
            <a:r>
              <a:rPr lang="hu-HU" sz="2400" dirty="0" smtClean="0"/>
              <a:t>Márton, Információ Technológia Tanszék, tanszékvezető egyetemi docens</a:t>
            </a:r>
          </a:p>
          <a:p>
            <a:r>
              <a:rPr lang="hu-HU" sz="2400" dirty="0" smtClean="0"/>
              <a:t>Dr</a:t>
            </a:r>
            <a:r>
              <a:rPr lang="hu-HU" sz="2400" dirty="0"/>
              <a:t>. </a:t>
            </a:r>
            <a:r>
              <a:rPr lang="hu-HU" sz="2400" dirty="0" err="1"/>
              <a:t>Bátfai</a:t>
            </a:r>
            <a:r>
              <a:rPr lang="hu-HU" sz="2400" dirty="0"/>
              <a:t> </a:t>
            </a:r>
            <a:r>
              <a:rPr lang="hu-HU" sz="2400" dirty="0" smtClean="0"/>
              <a:t>Norbert, egyetemi adjunktus</a:t>
            </a:r>
          </a:p>
          <a:p>
            <a:r>
              <a:rPr lang="hu-HU" sz="2400" dirty="0" smtClean="0"/>
              <a:t>Dr</a:t>
            </a:r>
            <a:r>
              <a:rPr lang="hu-HU" sz="2400" dirty="0"/>
              <a:t>. Jeszenszky </a:t>
            </a:r>
            <a:r>
              <a:rPr lang="hu-HU" sz="2400" dirty="0" smtClean="0"/>
              <a:t>Péter</a:t>
            </a:r>
            <a:r>
              <a:rPr lang="hu-HU" sz="2400" dirty="0"/>
              <a:t>, egyetemi adjunktus</a:t>
            </a:r>
            <a:endParaRPr lang="hu-HU" sz="2400" dirty="0" smtClean="0"/>
          </a:p>
          <a:p>
            <a:r>
              <a:rPr lang="hu-HU" sz="2400" dirty="0" err="1" smtClean="0"/>
              <a:t>Besenczi</a:t>
            </a:r>
            <a:r>
              <a:rPr lang="hu-HU" sz="2400" dirty="0" smtClean="0"/>
              <a:t> Renátó, egyetemi tanársegéd, PhD hallgató</a:t>
            </a:r>
          </a:p>
          <a:p>
            <a:r>
              <a:rPr lang="hu-HU" sz="2400" dirty="0" smtClean="0"/>
              <a:t>PTI </a:t>
            </a:r>
            <a:r>
              <a:rPr lang="hu-HU" sz="2400" dirty="0" err="1" smtClean="0"/>
              <a:t>BSc</a:t>
            </a:r>
            <a:r>
              <a:rPr lang="hu-HU" sz="2400" dirty="0" smtClean="0"/>
              <a:t> szakos egyetemi hallgatók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Forgalomszimuláció</a:t>
            </a:r>
            <a:r>
              <a:rPr lang="hu-HU" dirty="0" smtClean="0"/>
              <a:t>: hallgatói </a:t>
            </a:r>
            <a:r>
              <a:rPr lang="hu-HU" dirty="0" smtClean="0"/>
              <a:t>példa (Gyulai Alex)</a:t>
            </a:r>
            <a:endParaRPr lang="hu-HU" dirty="0"/>
          </a:p>
        </p:txBody>
      </p:sp>
      <p:pic>
        <p:nvPicPr>
          <p:cNvPr id="5" name="robocar-emulator ( speed limit 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2160588"/>
            <a:ext cx="8426026" cy="458565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Forgalomszimuláció</a:t>
            </a:r>
            <a:r>
              <a:rPr lang="hu-HU" dirty="0"/>
              <a:t>: hallgatói </a:t>
            </a:r>
            <a:r>
              <a:rPr lang="hu-HU" dirty="0" smtClean="0"/>
              <a:t>példa (Bedő Norbert)</a:t>
            </a:r>
            <a:endParaRPr lang="hu-HU" dirty="0"/>
          </a:p>
        </p:txBody>
      </p:sp>
      <p:pic>
        <p:nvPicPr>
          <p:cNvPr id="5" name="Robocar speed lim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640" y="2160588"/>
            <a:ext cx="8239760" cy="469741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036848" cy="1320800"/>
          </a:xfrm>
        </p:spPr>
        <p:txBody>
          <a:bodyPr/>
          <a:lstStyle/>
          <a:p>
            <a:r>
              <a:rPr lang="en-US" dirty="0" smtClean="0"/>
              <a:t>OOCWC </a:t>
            </a:r>
            <a:r>
              <a:rPr lang="en-US" dirty="0" err="1" smtClean="0"/>
              <a:t>versenyek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UDPROG k</a:t>
            </a:r>
            <a:r>
              <a:rPr lang="hu-HU" dirty="0" err="1" smtClean="0"/>
              <a:t>özösségben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91343"/>
            <a:ext cx="8596668" cy="4550019"/>
          </a:xfrm>
        </p:spPr>
        <p:txBody>
          <a:bodyPr>
            <a:normAutofit/>
          </a:bodyPr>
          <a:lstStyle/>
          <a:p>
            <a:r>
              <a:rPr lang="en-US" dirty="0"/>
              <a:t>Debrecen 1, 2014 </a:t>
            </a:r>
            <a:r>
              <a:rPr lang="en-US" dirty="0" err="1"/>
              <a:t>december</a:t>
            </a:r>
            <a:r>
              <a:rPr lang="en-US" dirty="0"/>
              <a:t>, 6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2, 2015 </a:t>
            </a:r>
            <a:r>
              <a:rPr lang="en-US" dirty="0" err="1"/>
              <a:t>január</a:t>
            </a:r>
            <a:r>
              <a:rPr lang="en-US" dirty="0"/>
              <a:t>, 6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3, 2015 </a:t>
            </a:r>
            <a:r>
              <a:rPr lang="en-US" dirty="0" err="1"/>
              <a:t>március</a:t>
            </a:r>
            <a:r>
              <a:rPr lang="en-US" dirty="0"/>
              <a:t>, 43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4, 2015 </a:t>
            </a:r>
            <a:r>
              <a:rPr lang="en-US" dirty="0" err="1"/>
              <a:t>április</a:t>
            </a:r>
            <a:r>
              <a:rPr lang="en-US" dirty="0"/>
              <a:t>, 30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5, 2015 </a:t>
            </a:r>
            <a:r>
              <a:rPr lang="en-US" dirty="0" err="1"/>
              <a:t>május</a:t>
            </a:r>
            <a:r>
              <a:rPr lang="en-US" dirty="0"/>
              <a:t>, 20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6, </a:t>
            </a:r>
            <a:r>
              <a:rPr lang="en-US" dirty="0" err="1"/>
              <a:t>szervezési</a:t>
            </a:r>
            <a:r>
              <a:rPr lang="en-US" dirty="0"/>
              <a:t> </a:t>
            </a:r>
            <a:r>
              <a:rPr lang="en-US" dirty="0" err="1"/>
              <a:t>elégtelenség</a:t>
            </a:r>
            <a:r>
              <a:rPr lang="en-US" dirty="0"/>
              <a:t> </a:t>
            </a:r>
            <a:r>
              <a:rPr lang="en-US" dirty="0" err="1"/>
              <a:t>miatt</a:t>
            </a:r>
            <a:r>
              <a:rPr lang="en-US" dirty="0"/>
              <a:t> </a:t>
            </a:r>
            <a:r>
              <a:rPr lang="en-US" dirty="0" err="1"/>
              <a:t>törölve</a:t>
            </a:r>
            <a:endParaRPr lang="en-US" dirty="0"/>
          </a:p>
          <a:p>
            <a:r>
              <a:rPr lang="en-US" dirty="0"/>
              <a:t>Debrecen 7, 2016 </a:t>
            </a:r>
            <a:r>
              <a:rPr lang="en-US" dirty="0" err="1"/>
              <a:t>április</a:t>
            </a:r>
            <a:r>
              <a:rPr lang="en-US" dirty="0"/>
              <a:t>, 10 </a:t>
            </a:r>
            <a:r>
              <a:rPr lang="en-US" dirty="0" err="1"/>
              <a:t>csapat</a:t>
            </a:r>
            <a:endParaRPr lang="en-US" dirty="0"/>
          </a:p>
          <a:p>
            <a:r>
              <a:rPr lang="en-US" dirty="0"/>
              <a:t>Debrecen 8, 2016 </a:t>
            </a:r>
            <a:r>
              <a:rPr lang="en-US" dirty="0" err="1"/>
              <a:t>május</a:t>
            </a:r>
            <a:r>
              <a:rPr lang="en-US" dirty="0"/>
              <a:t>, 16 </a:t>
            </a:r>
            <a:r>
              <a:rPr lang="en-US" dirty="0" err="1"/>
              <a:t>csapat</a:t>
            </a:r>
            <a:endParaRPr lang="en-US" dirty="0"/>
          </a:p>
          <a:p>
            <a:endParaRPr lang="en-US" dirty="0"/>
          </a:p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sourceforge.net/projects/udprog</a:t>
            </a:r>
            <a:r>
              <a:rPr lang="hu-HU" dirty="0" smtClean="0"/>
              <a:t> 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justine.inf.unideb.hu/2015/Europe/Hungary/Debrecen/2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10" y="0"/>
            <a:ext cx="530491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37" y="0"/>
            <a:ext cx="52847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94" y="0"/>
            <a:ext cx="528274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01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Még okosabb lesz Debrecen a térképen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21491"/>
          </a:xfrm>
        </p:spPr>
        <p:txBody>
          <a:bodyPr>
            <a:normAutofit/>
          </a:bodyPr>
          <a:lstStyle/>
          <a:p>
            <a:r>
              <a:rPr lang="hu-HU" sz="2400" dirty="0" smtClean="0"/>
              <a:t>HTML, XML kurzus (gyakorlat) a PTI </a:t>
            </a:r>
            <a:r>
              <a:rPr lang="hu-HU" sz="2400" dirty="0" err="1" smtClean="0"/>
              <a:t>BSc</a:t>
            </a:r>
            <a:r>
              <a:rPr lang="hu-HU" sz="2400" dirty="0" smtClean="0"/>
              <a:t> szakon: 160 hallgató/év</a:t>
            </a:r>
          </a:p>
          <a:p>
            <a:r>
              <a:rPr lang="hu-HU" sz="2400" dirty="0" smtClean="0"/>
              <a:t>Az oktatásban fontos az életből származó gyakorlati alkalmazások bemutatása</a:t>
            </a:r>
          </a:p>
          <a:p>
            <a:r>
              <a:rPr lang="hu-HU" sz="2400" dirty="0" smtClean="0"/>
              <a:t>Az OSM térképek, ezen belül különösen Debrecen illetve régiójának, fejlesztése egy, a lehetséges gyakorlati alkalmazások közül, melyet a hallgatók pozitívan fogadtak</a:t>
            </a:r>
          </a:p>
          <a:p>
            <a:r>
              <a:rPr lang="hu-HU" sz="2400" dirty="0"/>
              <a:t>A </a:t>
            </a:r>
            <a:r>
              <a:rPr lang="hu-HU" sz="2400" dirty="0" smtClean="0"/>
              <a:t>„Még </a:t>
            </a:r>
            <a:r>
              <a:rPr lang="hu-HU" sz="2400" dirty="0"/>
              <a:t>okosabb lesz Debrecen </a:t>
            </a:r>
            <a:r>
              <a:rPr lang="hu-HU" sz="2400" dirty="0" smtClean="0"/>
              <a:t>a térképen’’ projektjavaslathoz megnyerni a városi illetékesek támogatását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Debrecen 2016-ban (2015-ben)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639172"/>
              </p:ext>
            </p:extLst>
          </p:nvPr>
        </p:nvGraphicFramePr>
        <p:xfrm>
          <a:off x="677335" y="2164080"/>
          <a:ext cx="859666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167"/>
                <a:gridCol w="2149167"/>
                <a:gridCol w="2149167"/>
                <a:gridCol w="2149167"/>
              </a:tblGrid>
              <a:tr h="861060"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München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Budapest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Debrecen</a:t>
                      </a:r>
                      <a:endParaRPr lang="hu-HU" dirty="0"/>
                    </a:p>
                  </a:txBody>
                  <a:tcPr anchor="ctr"/>
                </a:tc>
              </a:tr>
              <a:tr h="86106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Terület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310 km^2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mtClean="0"/>
                        <a:t>525 km^2</a:t>
                      </a:r>
                      <a:endParaRPr lang="hu-HU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461km^2</a:t>
                      </a:r>
                      <a:endParaRPr lang="hu-HU" dirty="0"/>
                    </a:p>
                  </a:txBody>
                  <a:tcPr anchor="ctr"/>
                </a:tc>
              </a:tr>
              <a:tr h="86106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Szerkesztők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3082 (6251)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2205 (1989)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273 (187)</a:t>
                      </a:r>
                      <a:endParaRPr lang="hu-HU" dirty="0"/>
                    </a:p>
                  </a:txBody>
                  <a:tcPr anchor="ctr"/>
                </a:tc>
              </a:tr>
              <a:tr h="86106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OSM XML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459.78 (1843) MB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645.6 (577) MB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18.4 (13.3) MB</a:t>
                      </a:r>
                      <a:endParaRPr lang="hu-H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812800" y="5923280"/>
            <a:ext cx="569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Adatok forrása: OSM Metro </a:t>
            </a:r>
            <a:r>
              <a:rPr lang="hu-HU" dirty="0" err="1" smtClean="0"/>
              <a:t>Extract</a:t>
            </a:r>
            <a:r>
              <a:rPr lang="hu-HU" dirty="0"/>
              <a:t> </a:t>
            </a:r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mapzen.com/data/metro-extracts</a:t>
            </a:r>
            <a:r>
              <a:rPr lang="hu-HU" dirty="0" smtClean="0"/>
              <a:t>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00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 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94080" y="4978400"/>
            <a:ext cx="9032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képek a </a:t>
            </a:r>
            <a:r>
              <a:rPr lang="hu-HU" dirty="0" smtClean="0">
                <a:hlinkClick r:id="rId9"/>
              </a:rPr>
              <a:t>http</a:t>
            </a:r>
            <a:r>
              <a:rPr lang="hu-HU" dirty="0">
                <a:hlinkClick r:id="rId9"/>
              </a:rPr>
              <a:t>://resultmaps.neis-one.org</a:t>
            </a:r>
            <a:r>
              <a:rPr lang="hu-HU" dirty="0" smtClean="0">
                <a:hlinkClick r:id="rId9"/>
              </a:rPr>
              <a:t>/</a:t>
            </a:r>
            <a:r>
              <a:rPr lang="hu-HU" dirty="0" smtClean="0"/>
              <a:t> és </a:t>
            </a:r>
            <a:r>
              <a:rPr lang="hu-HU" dirty="0"/>
              <a:t>a </a:t>
            </a:r>
            <a:r>
              <a:rPr lang="hu-HU" dirty="0">
                <a:hlinkClick r:id="rId10"/>
              </a:rPr>
              <a:t>http://</a:t>
            </a:r>
            <a:r>
              <a:rPr lang="hu-HU" dirty="0" smtClean="0">
                <a:hlinkClick r:id="rId10"/>
              </a:rPr>
              <a:t>www.itoworld.com/map/179</a:t>
            </a:r>
            <a:r>
              <a:rPr lang="hu-HU" dirty="0" smtClean="0"/>
              <a:t> </a:t>
            </a:r>
            <a:endParaRPr lang="hu-HU" dirty="0"/>
          </a:p>
          <a:p>
            <a:r>
              <a:rPr lang="hu-HU" dirty="0"/>
              <a:t>címekről elérhető lapokról készültek, amelyekre az </a:t>
            </a:r>
            <a:r>
              <a:rPr lang="hu-HU" dirty="0" err="1"/>
              <a:t>OpenStreetMap</a:t>
            </a:r>
            <a:r>
              <a:rPr lang="hu-HU" dirty="0"/>
              <a:t> Hungary</a:t>
            </a:r>
          </a:p>
          <a:p>
            <a:r>
              <a:rPr lang="hu-HU" dirty="0"/>
              <a:t>csoportban hívták fel a figyelmünket.</a:t>
            </a:r>
          </a:p>
        </p:txBody>
      </p:sp>
    </p:spTree>
    <p:extLst>
      <p:ext uri="{BB962C8B-B14F-4D97-AF65-F5344CB8AC3E}">
        <p14:creationId xmlns:p14="http://schemas.microsoft.com/office/powerpoint/2010/main" val="14940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IoT</a:t>
            </a:r>
            <a:r>
              <a:rPr lang="hu-HU" dirty="0"/>
              <a:t> eszközök a közlekedés mérésében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Tömegérzékelés (</a:t>
            </a:r>
            <a:r>
              <a:rPr lang="hu-HU" sz="2400" dirty="0" err="1"/>
              <a:t>Crowd</a:t>
            </a:r>
            <a:r>
              <a:rPr lang="hu-HU" sz="2400" dirty="0"/>
              <a:t> </a:t>
            </a:r>
            <a:r>
              <a:rPr lang="hu-HU" sz="2400" dirty="0" err="1"/>
              <a:t>sensing</a:t>
            </a:r>
            <a:r>
              <a:rPr lang="hu-HU" sz="2400" dirty="0"/>
              <a:t>)</a:t>
            </a:r>
          </a:p>
          <a:p>
            <a:pPr lvl="1"/>
            <a:r>
              <a:rPr lang="hu-HU" sz="2200" dirty="0"/>
              <a:t>Kézi </a:t>
            </a:r>
            <a:r>
              <a:rPr lang="hu-HU" sz="2200" dirty="0" smtClean="0"/>
              <a:t>(klasszikus forgalomszámlálás)</a:t>
            </a:r>
            <a:endParaRPr lang="hu-HU" sz="2200" dirty="0"/>
          </a:p>
          <a:p>
            <a:pPr lvl="1"/>
            <a:r>
              <a:rPr lang="hu-HU" sz="2200" dirty="0"/>
              <a:t>Automatikus </a:t>
            </a:r>
            <a:endParaRPr lang="hu-HU" sz="2200" dirty="0" smtClean="0"/>
          </a:p>
          <a:p>
            <a:r>
              <a:rPr lang="hu-HU" sz="2600" dirty="0" smtClean="0"/>
              <a:t>Robocar City </a:t>
            </a:r>
            <a:r>
              <a:rPr lang="hu-HU" sz="2600" dirty="0" err="1" smtClean="0"/>
              <a:t>Cloud</a:t>
            </a:r>
            <a:endParaRPr lang="hu-HU" sz="2600" dirty="0" smtClean="0"/>
          </a:p>
          <a:p>
            <a:pPr lvl="1"/>
            <a:r>
              <a:rPr lang="hu-HU" sz="2200" dirty="0" smtClean="0"/>
              <a:t>Itt fogjuk tárolni az emulátor bemeneteként szolgáló adatokat</a:t>
            </a:r>
          </a:p>
          <a:p>
            <a:r>
              <a:rPr lang="hu-HU" sz="2400" dirty="0" smtClean="0"/>
              <a:t>Open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public</a:t>
            </a:r>
            <a:endParaRPr lang="hu-HU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8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1669</TotalTime>
  <Words>454</Words>
  <Application>Microsoft Office PowerPoint</Application>
  <PresentationFormat>Szélesvásznú</PresentationFormat>
  <Paragraphs>96</Paragraphs>
  <Slides>13</Slides>
  <Notes>6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Fazetta</vt:lpstr>
      <vt:lpstr>Bemutatkozik a DEIK  Smart City kutatócsoportja</vt:lpstr>
      <vt:lpstr>A kutatócsoport tagjai</vt:lpstr>
      <vt:lpstr>Forgalomszimuláció: hallgatói példa (Gyulai Alex)</vt:lpstr>
      <vt:lpstr>Forgalomszimuláció: hallgatói példa (Bedő Norbert)</vt:lpstr>
      <vt:lpstr>OOCWC versenyek az UDPROG közösségben</vt:lpstr>
      <vt:lpstr>Még okosabb lesz Debrecen a térképen</vt:lpstr>
      <vt:lpstr>Debrecen 2016-ban (2015-ben)</vt:lpstr>
      <vt:lpstr> </vt:lpstr>
      <vt:lpstr>IoT eszközök a közlekedés mérésében</vt:lpstr>
      <vt:lpstr>Real-time Traffic Analyzer</vt:lpstr>
      <vt:lpstr>Real-time Traffic Analyzer</vt:lpstr>
      <vt:lpstr>IoT eszközök a közlekedés mérésében</vt:lpstr>
      <vt:lpstr>IoT eszközök a közlekedés mérésében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OOCWC The Robocar World Championship Initiative</dc:title>
  <dc:creator>Besenczi Renátó</dc:creator>
  <cp:lastModifiedBy>Ispány Márton</cp:lastModifiedBy>
  <cp:revision>176</cp:revision>
  <dcterms:created xsi:type="dcterms:W3CDTF">2015-07-06T13:10:30Z</dcterms:created>
  <dcterms:modified xsi:type="dcterms:W3CDTF">2016-05-20T16:06:35Z</dcterms:modified>
</cp:coreProperties>
</file>