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7" r:id="rId3"/>
    <p:sldId id="275" r:id="rId4"/>
    <p:sldId id="274" r:id="rId5"/>
    <p:sldId id="276" r:id="rId6"/>
    <p:sldId id="271" r:id="rId7"/>
    <p:sldId id="277" r:id="rId8"/>
    <p:sldId id="278" r:id="rId9"/>
    <p:sldId id="265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án Váróczy" initials="ZV" lastIdx="1" clrIdx="0">
    <p:extLst>
      <p:ext uri="{19B8F6BF-5375-455C-9EA6-DF929625EA0E}">
        <p15:presenceInfo xmlns:p15="http://schemas.microsoft.com/office/powerpoint/2012/main" userId="38e40eb249b5e4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EE0B-589D-4E88-AF3D-9A950AC5BC33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599D-3DFA-4C1F-94F0-8B8DE552CE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38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SECAP a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baseline="0" dirty="0"/>
              <a:t> and </a:t>
            </a:r>
            <a:r>
              <a:rPr lang="hu-HU" dirty="0" err="1"/>
              <a:t>Climate</a:t>
            </a:r>
            <a:r>
              <a:rPr lang="hu-HU" dirty="0"/>
              <a:t> Action </a:t>
            </a:r>
            <a:r>
              <a:rPr lang="hu-HU" dirty="0" err="1"/>
              <a:t>Plan</a:t>
            </a:r>
            <a:r>
              <a:rPr lang="hu-HU" dirty="0"/>
              <a:t> rövidítése, </a:t>
            </a:r>
            <a:r>
              <a:rPr lang="hu-HU" dirty="0" err="1"/>
              <a:t>Paczáék</a:t>
            </a:r>
            <a:r>
              <a:rPr lang="hu-HU" dirty="0"/>
              <a:t> foglalkoznak vele, a LENERG is benne van. A SUMP a </a:t>
            </a:r>
            <a:r>
              <a:rPr lang="hu-HU" dirty="0" err="1"/>
              <a:t>Sustainable</a:t>
            </a:r>
            <a:r>
              <a:rPr lang="hu-HU" dirty="0"/>
              <a:t> Urban </a:t>
            </a:r>
            <a:r>
              <a:rPr lang="hu-HU" dirty="0" err="1"/>
              <a:t>Mobility</a:t>
            </a:r>
            <a:r>
              <a:rPr lang="hu-HU" dirty="0"/>
              <a:t> </a:t>
            </a:r>
            <a:r>
              <a:rPr lang="hu-HU" dirty="0" err="1"/>
              <a:t>Plan</a:t>
            </a:r>
            <a:r>
              <a:rPr lang="hu-HU" dirty="0"/>
              <a:t>, ezt most készíti éppen</a:t>
            </a:r>
            <a:r>
              <a:rPr lang="hu-HU" baseline="0" dirty="0"/>
              <a:t> a </a:t>
            </a:r>
            <a:r>
              <a:rPr lang="hu-HU" baseline="0" dirty="0" err="1"/>
              <a:t>Trenecon</a:t>
            </a:r>
            <a:r>
              <a:rPr lang="hu-HU" baseline="0" dirty="0"/>
              <a:t> Kft a városnak.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599D-3DFA-4C1F-94F0-8B8DE552CEE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38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69F7-BF74-4948-8685-203D37BE0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SECAP a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baseline="0" dirty="0"/>
              <a:t> and </a:t>
            </a:r>
            <a:r>
              <a:rPr lang="hu-HU" dirty="0" err="1"/>
              <a:t>Climate</a:t>
            </a:r>
            <a:r>
              <a:rPr lang="hu-HU" dirty="0"/>
              <a:t> Action </a:t>
            </a:r>
            <a:r>
              <a:rPr lang="hu-HU" dirty="0" err="1"/>
              <a:t>Plan</a:t>
            </a:r>
            <a:r>
              <a:rPr lang="hu-HU" dirty="0"/>
              <a:t> rövidítése, </a:t>
            </a:r>
            <a:r>
              <a:rPr lang="hu-HU" dirty="0" err="1"/>
              <a:t>Paczáék</a:t>
            </a:r>
            <a:r>
              <a:rPr lang="hu-HU" dirty="0"/>
              <a:t> foglalkoznak vele, a LENERG is benne van. A SUMP a </a:t>
            </a:r>
            <a:r>
              <a:rPr lang="hu-HU" dirty="0" err="1"/>
              <a:t>Sustainable</a:t>
            </a:r>
            <a:r>
              <a:rPr lang="hu-HU" dirty="0"/>
              <a:t> Urban </a:t>
            </a:r>
            <a:r>
              <a:rPr lang="hu-HU" dirty="0" err="1"/>
              <a:t>Mobility</a:t>
            </a:r>
            <a:r>
              <a:rPr lang="hu-HU" dirty="0"/>
              <a:t> </a:t>
            </a:r>
            <a:r>
              <a:rPr lang="hu-HU" dirty="0" err="1"/>
              <a:t>Plan</a:t>
            </a:r>
            <a:r>
              <a:rPr lang="hu-HU" dirty="0"/>
              <a:t>, ezt most készíti éppen</a:t>
            </a:r>
            <a:r>
              <a:rPr lang="hu-HU" baseline="0" dirty="0"/>
              <a:t> a </a:t>
            </a:r>
            <a:r>
              <a:rPr lang="hu-HU" baseline="0" dirty="0" err="1"/>
              <a:t>Trenecon</a:t>
            </a:r>
            <a:r>
              <a:rPr lang="hu-HU" baseline="0" dirty="0"/>
              <a:t> Kft a városnak.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599D-3DFA-4C1F-94F0-8B8DE552CEE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45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SECAP a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baseline="0" dirty="0"/>
              <a:t> and </a:t>
            </a:r>
            <a:r>
              <a:rPr lang="hu-HU" dirty="0" err="1"/>
              <a:t>Climate</a:t>
            </a:r>
            <a:r>
              <a:rPr lang="hu-HU" dirty="0"/>
              <a:t> Action </a:t>
            </a:r>
            <a:r>
              <a:rPr lang="hu-HU" dirty="0" err="1"/>
              <a:t>Plan</a:t>
            </a:r>
            <a:r>
              <a:rPr lang="hu-HU" dirty="0"/>
              <a:t> rövidítése, </a:t>
            </a:r>
            <a:r>
              <a:rPr lang="hu-HU" dirty="0" err="1"/>
              <a:t>Paczáék</a:t>
            </a:r>
            <a:r>
              <a:rPr lang="hu-HU" dirty="0"/>
              <a:t> foglalkoznak vele, a LENERG is benne van. A SUMP a </a:t>
            </a:r>
            <a:r>
              <a:rPr lang="hu-HU" dirty="0" err="1"/>
              <a:t>Sustainable</a:t>
            </a:r>
            <a:r>
              <a:rPr lang="hu-HU" dirty="0"/>
              <a:t> Urban </a:t>
            </a:r>
            <a:r>
              <a:rPr lang="hu-HU" dirty="0" err="1"/>
              <a:t>Mobility</a:t>
            </a:r>
            <a:r>
              <a:rPr lang="hu-HU" dirty="0"/>
              <a:t> </a:t>
            </a:r>
            <a:r>
              <a:rPr lang="hu-HU" dirty="0" err="1"/>
              <a:t>Plan</a:t>
            </a:r>
            <a:r>
              <a:rPr lang="hu-HU" dirty="0"/>
              <a:t>, ezt most készíti éppen</a:t>
            </a:r>
            <a:r>
              <a:rPr lang="hu-HU" baseline="0" dirty="0"/>
              <a:t> a </a:t>
            </a:r>
            <a:r>
              <a:rPr lang="hu-HU" baseline="0" dirty="0" err="1"/>
              <a:t>Trenecon</a:t>
            </a:r>
            <a:r>
              <a:rPr lang="hu-HU" baseline="0" dirty="0"/>
              <a:t> Kft a városnak.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1599D-3DFA-4C1F-94F0-8B8DE552CEE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12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hu-HU" dirty="0" err="1"/>
              <a:t>Elektromobilitás</a:t>
            </a:r>
            <a:r>
              <a:rPr lang="hu-HU" dirty="0"/>
              <a:t> Debrecenben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1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8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27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3" y="5344775"/>
            <a:ext cx="1310149" cy="12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3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92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2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1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238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4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6B37-7249-4FF7-974E-1FF5207042A5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41BD-7BB6-46D5-ABEF-B05427248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3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397" y="3143242"/>
            <a:ext cx="10174309" cy="239491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Intelligens közlekedés</a:t>
            </a:r>
            <a:r>
              <a:rPr lang="en-US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Ispány Márton, DEIK</a:t>
            </a:r>
            <a:r>
              <a:rPr lang="hu-HU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/>
            </a:r>
            <a:br>
              <a:rPr lang="hu-HU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BME EIT Debreceni </a:t>
            </a:r>
            <a:r>
              <a:rPr lang="hu-HU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Kutatócsoport </a:t>
            </a:r>
            <a:r>
              <a:rPr lang="hu-HU" sz="24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Workshop</a:t>
            </a:r>
            <a:r>
              <a:rPr lang="hu-HU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, 2016.06.16.</a:t>
            </a:r>
            <a:endParaRPr lang="en-US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95" y="815780"/>
            <a:ext cx="2466514" cy="2327462"/>
          </a:xfrm>
          <a:prstGeom prst="rect">
            <a:avLst/>
          </a:prstGeom>
        </p:spPr>
      </p:pic>
      <p:pic>
        <p:nvPicPr>
          <p:cNvPr id="6" name="Picture 2" descr="http://upload.wikimedia.org/wikipedia/commons/thumb/b/bf/Coa_Hungary_Town_Debrecen.svg/269px-Coa_Hungary_Town_Debrece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999" y="4875921"/>
            <a:ext cx="1394795" cy="1702749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25" y="4330460"/>
            <a:ext cx="968579" cy="25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901613"/>
          </a:xfrm>
        </p:spPr>
        <p:txBody>
          <a:bodyPr/>
          <a:lstStyle/>
          <a:p>
            <a:r>
              <a:rPr lang="hu-HU" dirty="0"/>
              <a:t>Okos autók Okos városokban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06905"/>
            <a:ext cx="10769051" cy="55299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sz="3300" b="1" dirty="0"/>
              <a:t> </a:t>
            </a:r>
            <a:r>
              <a:rPr lang="hu-HU" sz="3000" b="1" dirty="0"/>
              <a:t>2050-re várhatóan a Föld lakosságának 70%-a városokban fog </a:t>
            </a:r>
            <a:r>
              <a:rPr lang="hu-HU" sz="3000" b="1" dirty="0" smtClean="0"/>
              <a:t>élni</a:t>
            </a:r>
            <a:r>
              <a:rPr lang="hu-HU" sz="3000" b="1" baseline="30000" dirty="0" smtClean="0"/>
              <a:t>1</a:t>
            </a:r>
            <a:endParaRPr lang="hu-HU" sz="3000" b="1" baseline="30000" dirty="0"/>
          </a:p>
          <a:p>
            <a:pPr lvl="1">
              <a:lnSpc>
                <a:spcPct val="150000"/>
              </a:lnSpc>
            </a:pPr>
            <a:r>
              <a:rPr lang="hu-HU" sz="2600" b="1" dirty="0"/>
              <a:t>Új kihívások a városi </a:t>
            </a:r>
            <a:r>
              <a:rPr lang="hu-HU" sz="2600" b="1" dirty="0" smtClean="0"/>
              <a:t>infrastruktúrának</a:t>
            </a:r>
            <a:endParaRPr lang="hu-HU" sz="2600" b="1" dirty="0"/>
          </a:p>
          <a:p>
            <a:pPr>
              <a:lnSpc>
                <a:spcPct val="150000"/>
              </a:lnSpc>
            </a:pPr>
            <a:r>
              <a:rPr lang="hu-HU" sz="3000" b="1" dirty="0"/>
              <a:t>Önvezető </a:t>
            </a:r>
            <a:r>
              <a:rPr lang="hu-HU" sz="3000" b="1" dirty="0" smtClean="0"/>
              <a:t>autók</a:t>
            </a:r>
          </a:p>
          <a:p>
            <a:pPr lvl="1">
              <a:lnSpc>
                <a:spcPct val="150000"/>
              </a:lnSpc>
            </a:pPr>
            <a:r>
              <a:rPr lang="hu-HU" sz="2600" b="1" dirty="0"/>
              <a:t>a</a:t>
            </a:r>
            <a:r>
              <a:rPr lang="hu-HU" sz="2600" b="1" dirty="0" smtClean="0"/>
              <a:t>utomatizált         autonóm           vezetőnélküli</a:t>
            </a:r>
            <a:endParaRPr lang="hu-HU" sz="2600" b="1" dirty="0"/>
          </a:p>
          <a:p>
            <a:pPr>
              <a:lnSpc>
                <a:spcPct val="150000"/>
              </a:lnSpc>
            </a:pPr>
            <a:r>
              <a:rPr lang="hu-HU" sz="3000" b="1" dirty="0"/>
              <a:t>Hogyan segítheti a város ezen autók közlekedését?</a:t>
            </a:r>
          </a:p>
          <a:p>
            <a:pPr>
              <a:lnSpc>
                <a:spcPct val="150000"/>
              </a:lnSpc>
            </a:pPr>
            <a:r>
              <a:rPr lang="hu-HU" sz="3000" b="1" dirty="0" smtClean="0"/>
              <a:t>Munkahipotézis: a városnak </a:t>
            </a:r>
            <a:r>
              <a:rPr lang="hu-HU" sz="3000" b="1" dirty="0"/>
              <a:t>minden információ a rendelkezésére áll</a:t>
            </a:r>
          </a:p>
          <a:p>
            <a:pPr lvl="1">
              <a:lnSpc>
                <a:spcPct val="150000"/>
              </a:lnSpc>
            </a:pPr>
            <a:r>
              <a:rPr lang="hu-HU" sz="2600" b="1" dirty="0" smtClean="0"/>
              <a:t>Lehetőség, képesség és jogosultság </a:t>
            </a:r>
            <a:r>
              <a:rPr lang="hu-HU" sz="2600" b="1" dirty="0"/>
              <a:t>releváns </a:t>
            </a:r>
            <a:r>
              <a:rPr lang="hu-HU" sz="2600" b="1" dirty="0" smtClean="0"/>
              <a:t>adatok </a:t>
            </a:r>
            <a:r>
              <a:rPr lang="hu-HU" sz="2600" b="1" dirty="0"/>
              <a:t>gyűjtésére</a:t>
            </a:r>
          </a:p>
          <a:p>
            <a:pPr>
              <a:lnSpc>
                <a:spcPct val="170000"/>
              </a:lnSpc>
            </a:pPr>
            <a:endParaRPr lang="hu-HU" sz="2800" dirty="0"/>
          </a:p>
          <a:p>
            <a:pPr lvl="1"/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pPr algn="l"/>
            <a:r>
              <a:rPr lang="hu-HU" b="1" dirty="0" smtClean="0"/>
              <a:t>1. </a:t>
            </a:r>
            <a:r>
              <a:rPr lang="en-US" b="1" dirty="0" smtClean="0"/>
              <a:t>World Urbanization Prospects. The 2007 Revision, United Nations, 2007.</a:t>
            </a:r>
            <a:endParaRPr lang="hu-HU" b="1" dirty="0"/>
          </a:p>
        </p:txBody>
      </p:sp>
      <p:sp>
        <p:nvSpPr>
          <p:cNvPr id="3" name="Jobbra nyíl 2"/>
          <p:cNvSpPr/>
          <p:nvPr/>
        </p:nvSpPr>
        <p:spPr>
          <a:xfrm>
            <a:off x="3291697" y="3484387"/>
            <a:ext cx="500332" cy="259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98" y="3484386"/>
            <a:ext cx="518205" cy="2594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9" y="1725284"/>
            <a:ext cx="4859546" cy="195819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5E1DE"/>
              </a:clrFrom>
              <a:clrTo>
                <a:srgbClr val="E5E1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48124"/>
            <a:ext cx="2363638" cy="13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9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közlekedés szimulációs platform</a:t>
            </a:r>
            <a:r>
              <a:rPr lang="hu-HU" baseline="30000" dirty="0"/>
              <a:t>2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0400"/>
            <a:ext cx="6641344" cy="4174957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Map</a:t>
            </a:r>
            <a:r>
              <a:rPr lang="en-US" sz="2400" dirty="0"/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OpenStreetMap</a:t>
            </a:r>
            <a:endParaRPr lang="en-US" sz="2400" dirty="0"/>
          </a:p>
          <a:p>
            <a:r>
              <a:rPr lang="en-US" sz="2400" b="1" dirty="0"/>
              <a:t>City</a:t>
            </a:r>
            <a:r>
              <a:rPr lang="en-US" sz="2400" dirty="0"/>
              <a:t>: </a:t>
            </a:r>
            <a:r>
              <a:rPr lang="en-US" sz="2400" dirty="0" smtClean="0"/>
              <a:t>A</a:t>
            </a:r>
            <a:r>
              <a:rPr lang="hu-HU" sz="2400" dirty="0" smtClean="0"/>
              <a:t> város térképe</a:t>
            </a:r>
            <a:endParaRPr lang="en-US" sz="2400" dirty="0"/>
          </a:p>
          <a:p>
            <a:r>
              <a:rPr lang="en-US" sz="2400" b="1" dirty="0"/>
              <a:t>ASA</a:t>
            </a:r>
            <a:r>
              <a:rPr lang="en-US" sz="2400" dirty="0"/>
              <a:t>: (Automated Sensor Annotations) </a:t>
            </a:r>
            <a:r>
              <a:rPr lang="hu-HU" sz="2400" dirty="0" smtClean="0"/>
              <a:t>Adatgyűjtés automatikusan</a:t>
            </a:r>
            <a:endParaRPr lang="en-US" sz="2400" dirty="0"/>
          </a:p>
          <a:p>
            <a:r>
              <a:rPr lang="en-US" sz="2400" b="1" dirty="0"/>
              <a:t>HSA</a:t>
            </a:r>
            <a:r>
              <a:rPr lang="en-US" sz="2400" dirty="0"/>
              <a:t>: (Human controlled </a:t>
            </a:r>
            <a:r>
              <a:rPr lang="en-US" sz="2400" dirty="0" smtClean="0"/>
              <a:t>Sensor </a:t>
            </a:r>
            <a:r>
              <a:rPr lang="en-US" sz="2400" dirty="0"/>
              <a:t>Annotations</a:t>
            </a:r>
            <a:r>
              <a:rPr lang="en-US" sz="2400" dirty="0" smtClean="0"/>
              <a:t>)</a:t>
            </a:r>
            <a:r>
              <a:rPr lang="hu-HU" sz="2400" dirty="0" smtClean="0"/>
              <a:t>   Kézi adatgyűjtés</a:t>
            </a:r>
          </a:p>
          <a:p>
            <a:r>
              <a:rPr lang="en-US" sz="2400" b="1" dirty="0" err="1"/>
              <a:t>Robocar</a:t>
            </a:r>
            <a:r>
              <a:rPr lang="en-US" sz="2400" b="1" dirty="0"/>
              <a:t> City Emulator: </a:t>
            </a:r>
            <a:r>
              <a:rPr lang="en-US" sz="2400" dirty="0" err="1"/>
              <a:t>szimuláció</a:t>
            </a:r>
            <a:endParaRPr lang="en-US" sz="2400" dirty="0"/>
          </a:p>
          <a:p>
            <a:r>
              <a:rPr lang="en-US" sz="2400" b="1" dirty="0"/>
              <a:t>The competition</a:t>
            </a:r>
          </a:p>
          <a:p>
            <a:r>
              <a:rPr lang="en-US" sz="2400" b="1" dirty="0"/>
              <a:t>Results:</a:t>
            </a:r>
            <a:r>
              <a:rPr lang="en-US" sz="2400" dirty="0"/>
              <a:t> a </a:t>
            </a:r>
            <a:r>
              <a:rPr lang="en-US" sz="2400" dirty="0" err="1"/>
              <a:t>verseny</a:t>
            </a:r>
            <a:r>
              <a:rPr lang="en-US" sz="2400" dirty="0"/>
              <a:t> </a:t>
            </a:r>
            <a:r>
              <a:rPr lang="en-US" sz="2400" dirty="0" err="1"/>
              <a:t>vagy</a:t>
            </a:r>
            <a:r>
              <a:rPr lang="en-US" sz="2400" dirty="0"/>
              <a:t> </a:t>
            </a:r>
            <a:r>
              <a:rPr lang="en-US" sz="2400" dirty="0" err="1"/>
              <a:t>egy</a:t>
            </a:r>
            <a:r>
              <a:rPr lang="en-US" sz="2400" dirty="0"/>
              <a:t> </a:t>
            </a:r>
            <a:r>
              <a:rPr lang="en-US" sz="2400" dirty="0" err="1"/>
              <a:t>elemzés</a:t>
            </a:r>
            <a:r>
              <a:rPr lang="en-US" sz="2400" dirty="0"/>
              <a:t> </a:t>
            </a:r>
            <a:r>
              <a:rPr lang="en-US" sz="2400" dirty="0" err="1"/>
              <a:t>eredményei</a:t>
            </a:r>
            <a:endParaRPr lang="en-US" sz="2400" dirty="0"/>
          </a:p>
          <a:p>
            <a:r>
              <a:rPr lang="en-US" sz="2400" b="1" dirty="0"/>
              <a:t>Monitors:</a:t>
            </a:r>
            <a:r>
              <a:rPr lang="en-US" sz="2400" dirty="0"/>
              <a:t> </a:t>
            </a:r>
            <a:r>
              <a:rPr lang="en-US" sz="2400" dirty="0" err="1"/>
              <a:t>megjelenítés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57" y="1690688"/>
            <a:ext cx="3176804" cy="3509703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677334" y="6356350"/>
            <a:ext cx="8087104" cy="365125"/>
          </a:xfrm>
        </p:spPr>
        <p:txBody>
          <a:bodyPr/>
          <a:lstStyle/>
          <a:p>
            <a:pPr algn="l"/>
            <a:r>
              <a:rPr lang="en-US" b="1" dirty="0" smtClean="0"/>
              <a:t>2. </a:t>
            </a:r>
            <a:r>
              <a:rPr lang="en-US" b="1" dirty="0" err="1" smtClean="0"/>
              <a:t>Bátfai</a:t>
            </a:r>
            <a:r>
              <a:rPr lang="en-US" b="1" dirty="0" smtClean="0"/>
              <a:t>, N., </a:t>
            </a:r>
            <a:r>
              <a:rPr lang="en-US" b="1" dirty="0" err="1" smtClean="0"/>
              <a:t>Besenczi</a:t>
            </a:r>
            <a:r>
              <a:rPr lang="en-US" b="1" dirty="0" smtClean="0"/>
              <a:t>, R., </a:t>
            </a:r>
            <a:r>
              <a:rPr lang="en-US" b="1" dirty="0" err="1" smtClean="0"/>
              <a:t>Mamenyák</a:t>
            </a:r>
            <a:r>
              <a:rPr lang="en-US" b="1" dirty="0" smtClean="0"/>
              <a:t>, A., Ispány, M.: Traffic Simulation based on the </a:t>
            </a:r>
            <a:r>
              <a:rPr lang="en-US" b="1" dirty="0" err="1" smtClean="0"/>
              <a:t>Robocar</a:t>
            </a:r>
            <a:r>
              <a:rPr lang="en-US" b="1" dirty="0" smtClean="0"/>
              <a:t> World Championship Initiative. </a:t>
            </a:r>
            <a:r>
              <a:rPr lang="en-US" b="1" dirty="0" err="1" smtClean="0"/>
              <a:t>Infocommun</a:t>
            </a:r>
            <a:r>
              <a:rPr lang="en-US" b="1" dirty="0" smtClean="0"/>
              <a:t>. j 7 (3), 50-58., 2015.  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663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901613"/>
          </a:xfrm>
        </p:spPr>
        <p:txBody>
          <a:bodyPr>
            <a:normAutofit/>
          </a:bodyPr>
          <a:lstStyle/>
          <a:p>
            <a:r>
              <a:rPr lang="hu-HU" dirty="0" smtClean="0"/>
              <a:t>Megjelenítés</a:t>
            </a:r>
            <a:endParaRPr lang="hu-HU" dirty="0"/>
          </a:p>
        </p:txBody>
      </p:sp>
      <p:pic>
        <p:nvPicPr>
          <p:cNvPr id="8" name="Tartalom helye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" y="1388853"/>
            <a:ext cx="7351549" cy="3847381"/>
          </a:xfrm>
        </p:spPr>
      </p:pic>
      <p:pic>
        <p:nvPicPr>
          <p:cNvPr id="11" name="Content Placeholder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521" y="1388853"/>
            <a:ext cx="4250385" cy="384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2"/>
          <p:cNvSpPr txBox="1"/>
          <p:nvPr/>
        </p:nvSpPr>
        <p:spPr>
          <a:xfrm>
            <a:off x="282827" y="5495026"/>
            <a:ext cx="367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Manhattan, New York City, NY, USA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7850038" y="5495026"/>
            <a:ext cx="261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Debrecen, Magyarország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583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robocar-emulator ( speed limit 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51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901613"/>
          </a:xfrm>
        </p:spPr>
        <p:txBody>
          <a:bodyPr/>
          <a:lstStyle/>
          <a:p>
            <a:r>
              <a:rPr lang="hu-HU" dirty="0" smtClean="0"/>
              <a:t>Adatgyűjtés</a:t>
            </a:r>
            <a:r>
              <a:rPr lang="hu-HU" baseline="30000" dirty="0" smtClean="0"/>
              <a:t>3</a:t>
            </a:r>
            <a:endParaRPr lang="hu-HU" baseline="30000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677333" y="1930400"/>
            <a:ext cx="7905949" cy="4392762"/>
          </a:xfrm>
        </p:spPr>
        <p:txBody>
          <a:bodyPr>
            <a:normAutofit/>
          </a:bodyPr>
          <a:lstStyle/>
          <a:p>
            <a:r>
              <a:rPr lang="en-US" sz="2400" dirty="0"/>
              <a:t>Real-time Traffic </a:t>
            </a:r>
            <a:r>
              <a:rPr lang="en-US" sz="2400" dirty="0" smtClean="0"/>
              <a:t>Analyzer</a:t>
            </a:r>
            <a:r>
              <a:rPr lang="hu-HU" sz="2400" dirty="0" smtClean="0"/>
              <a:t> (RTTA)</a:t>
            </a:r>
          </a:p>
          <a:p>
            <a:r>
              <a:rPr lang="en-US" sz="2400" dirty="0" smtClean="0"/>
              <a:t>Embedded </a:t>
            </a:r>
            <a:r>
              <a:rPr lang="en-US" sz="2400" dirty="0"/>
              <a:t>Linux System</a:t>
            </a:r>
          </a:p>
          <a:p>
            <a:r>
              <a:rPr lang="en-US" sz="2400" dirty="0" err="1"/>
              <a:t>Digilent</a:t>
            </a:r>
            <a:r>
              <a:rPr lang="en-US" sz="2400" dirty="0"/>
              <a:t> </a:t>
            </a:r>
            <a:r>
              <a:rPr lang="en-US" sz="2400" dirty="0" err="1"/>
              <a:t>Zybo</a:t>
            </a:r>
            <a:endParaRPr lang="en-US" sz="2400" dirty="0"/>
          </a:p>
          <a:p>
            <a:pPr lvl="1"/>
            <a:r>
              <a:rPr lang="en-US" dirty="0"/>
              <a:t>ARM </a:t>
            </a:r>
            <a:r>
              <a:rPr lang="en-US" dirty="0" err="1"/>
              <a:t>processzor</a:t>
            </a:r>
            <a:endParaRPr lang="en-US" dirty="0"/>
          </a:p>
          <a:p>
            <a:r>
              <a:rPr lang="en-US" sz="2400" dirty="0" err="1"/>
              <a:t>Kamera</a:t>
            </a:r>
            <a:r>
              <a:rPr lang="en-US" sz="2400" dirty="0"/>
              <a:t>, GPS, GSM</a:t>
            </a:r>
            <a:r>
              <a:rPr lang="hu-HU" sz="2400" dirty="0"/>
              <a:t> (</a:t>
            </a:r>
            <a:r>
              <a:rPr lang="hu-HU" sz="2400" dirty="0" err="1"/>
              <a:t>LoRa</a:t>
            </a:r>
            <a:r>
              <a:rPr lang="hu-HU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Szoftver</a:t>
            </a:r>
            <a:r>
              <a:rPr lang="en-US" sz="2400" dirty="0"/>
              <a:t> a </a:t>
            </a:r>
            <a:r>
              <a:rPr lang="en-US" sz="2400" dirty="0" err="1"/>
              <a:t>hardveren</a:t>
            </a:r>
            <a:endParaRPr lang="en-US" sz="2400" dirty="0"/>
          </a:p>
          <a:p>
            <a:pPr lvl="1"/>
            <a:r>
              <a:rPr lang="en-US" dirty="0" err="1"/>
              <a:t>Képi</a:t>
            </a:r>
            <a:r>
              <a:rPr lang="en-US" dirty="0"/>
              <a:t> </a:t>
            </a:r>
            <a:r>
              <a:rPr lang="en-US" dirty="0" err="1"/>
              <a:t>információk</a:t>
            </a:r>
            <a:r>
              <a:rPr lang="en-US" dirty="0"/>
              <a:t> </a:t>
            </a:r>
            <a:r>
              <a:rPr lang="en-US" dirty="0" err="1"/>
              <a:t>elemzése</a:t>
            </a:r>
            <a:r>
              <a:rPr lang="hu-HU" dirty="0"/>
              <a:t> helyben</a:t>
            </a:r>
            <a:endParaRPr lang="en-US" dirty="0"/>
          </a:p>
          <a:p>
            <a:pPr lvl="1"/>
            <a:r>
              <a:rPr lang="hu-HU" dirty="0" smtClean="0"/>
              <a:t>Pozicionálás </a:t>
            </a:r>
            <a:r>
              <a:rPr lang="hu-HU" dirty="0"/>
              <a:t>(GPS/</a:t>
            </a:r>
            <a:r>
              <a:rPr lang="ru-RU" dirty="0"/>
              <a:t>ГЛОНАСС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en-US" dirty="0" err="1"/>
              <a:t>Utcanév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intenzitásérték</a:t>
            </a:r>
            <a:r>
              <a:rPr lang="en-US" dirty="0"/>
              <a:t> </a:t>
            </a:r>
            <a:r>
              <a:rPr lang="en-US" dirty="0" err="1"/>
              <a:t>küldése</a:t>
            </a:r>
            <a:r>
              <a:rPr lang="en-US" dirty="0"/>
              <a:t> GSM</a:t>
            </a:r>
            <a:r>
              <a:rPr lang="hu-HU" dirty="0"/>
              <a:t>/</a:t>
            </a:r>
            <a:r>
              <a:rPr lang="hu-HU" dirty="0" err="1"/>
              <a:t>LoRa</a:t>
            </a:r>
            <a:r>
              <a:rPr lang="en-US" dirty="0"/>
              <a:t> </a:t>
            </a:r>
            <a:r>
              <a:rPr lang="en-US" dirty="0" err="1" smtClean="0"/>
              <a:t>hálózaton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73" y="1009447"/>
            <a:ext cx="5977827" cy="336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36429" y="6356350"/>
            <a:ext cx="9445925" cy="365125"/>
          </a:xfrm>
        </p:spPr>
        <p:txBody>
          <a:bodyPr/>
          <a:lstStyle/>
          <a:p>
            <a:pPr algn="l"/>
            <a:r>
              <a:rPr lang="hu-HU" b="1" dirty="0" smtClean="0"/>
              <a:t>3. </a:t>
            </a:r>
            <a:r>
              <a:rPr lang="hu-HU" b="1" dirty="0" err="1" smtClean="0"/>
              <a:t>Besenczi</a:t>
            </a:r>
            <a:r>
              <a:rPr lang="hu-HU" b="1" dirty="0" smtClean="0"/>
              <a:t>, R.; Szilágyi, M.; </a:t>
            </a:r>
            <a:r>
              <a:rPr lang="hu-HU" b="1" dirty="0" err="1" smtClean="0"/>
              <a:t>Bátfai</a:t>
            </a:r>
            <a:r>
              <a:rPr lang="hu-HU" b="1" dirty="0" smtClean="0"/>
              <a:t>, N.; </a:t>
            </a:r>
            <a:r>
              <a:rPr lang="hu-HU" b="1" dirty="0" err="1" smtClean="0"/>
              <a:t>Mamenyák</a:t>
            </a:r>
            <a:r>
              <a:rPr lang="hu-HU" b="1" dirty="0" smtClean="0"/>
              <a:t>, A.; </a:t>
            </a:r>
            <a:r>
              <a:rPr lang="hu-HU" b="1" dirty="0" err="1" smtClean="0"/>
              <a:t>Oniga</a:t>
            </a:r>
            <a:r>
              <a:rPr lang="hu-HU" b="1" dirty="0" smtClean="0"/>
              <a:t>, I.; Ispány, M., </a:t>
            </a:r>
            <a:r>
              <a:rPr lang="en-US" b="1" dirty="0"/>
              <a:t>Using </a:t>
            </a:r>
            <a:r>
              <a:rPr lang="en-US" b="1" dirty="0" err="1"/>
              <a:t>Crowdsensed</a:t>
            </a:r>
            <a:r>
              <a:rPr lang="en-US" b="1" dirty="0"/>
              <a:t> Information for Traffic Simulation in the </a:t>
            </a:r>
            <a:r>
              <a:rPr lang="en-US" b="1" dirty="0" err="1"/>
              <a:t>Robocar</a:t>
            </a:r>
            <a:r>
              <a:rPr lang="en-US" b="1" dirty="0"/>
              <a:t> World Championship </a:t>
            </a:r>
            <a:r>
              <a:rPr lang="en-US" b="1" dirty="0" smtClean="0"/>
              <a:t>Framework,</a:t>
            </a:r>
            <a:r>
              <a:rPr lang="hu-HU" b="1" dirty="0" smtClean="0"/>
              <a:t> </a:t>
            </a:r>
            <a:r>
              <a:rPr lang="en-US" b="1" dirty="0" smtClean="0"/>
              <a:t>in </a:t>
            </a:r>
            <a:r>
              <a:rPr lang="en-US" b="1" dirty="0"/>
              <a:t>Cognitive </a:t>
            </a:r>
            <a:r>
              <a:rPr lang="en-US" b="1" dirty="0" err="1"/>
              <a:t>Infocommunications</a:t>
            </a:r>
            <a:r>
              <a:rPr lang="en-US" b="1" dirty="0"/>
              <a:t> (</a:t>
            </a:r>
            <a:r>
              <a:rPr lang="en-US" b="1" dirty="0" err="1"/>
              <a:t>CogInfoCom</a:t>
            </a:r>
            <a:r>
              <a:rPr lang="en-US" b="1" dirty="0"/>
              <a:t>), 2015 6th IEEE Conference on, 2015.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069716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City, robotautó és közlekedés orientált tudáscentrum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9077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Előzmények: FIRST (</a:t>
            </a:r>
            <a:r>
              <a:rPr lang="hu-HU" sz="2400" dirty="0" smtClean="0"/>
              <a:t>TÁMOP-4.2.2.C-11) 6. </a:t>
            </a:r>
            <a:r>
              <a:rPr lang="hu-HU" sz="2400" dirty="0" err="1" smtClean="0"/>
              <a:t>alprojektje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Jövő </a:t>
            </a:r>
            <a:r>
              <a:rPr lang="hu-HU" dirty="0"/>
              <a:t>Internet közösségi alkalmazások/Intelligens város alkalmazások </a:t>
            </a:r>
            <a:endParaRPr lang="hu-HU" dirty="0" smtClean="0"/>
          </a:p>
          <a:p>
            <a:pPr lvl="1"/>
            <a:r>
              <a:rPr lang="hu-HU" sz="1800" dirty="0"/>
              <a:t>K. Farkas, G. Fehér, A. Benczúr, </a:t>
            </a:r>
            <a:r>
              <a:rPr lang="hu-HU" sz="1800" dirty="0" err="1"/>
              <a:t>Cs</a:t>
            </a:r>
            <a:r>
              <a:rPr lang="hu-HU" sz="1800" dirty="0"/>
              <a:t>. </a:t>
            </a:r>
            <a:r>
              <a:rPr lang="hu-HU" sz="1800" dirty="0" err="1" smtClean="0"/>
              <a:t>Sidló</a:t>
            </a:r>
            <a:r>
              <a:rPr lang="hu-HU" sz="1800" dirty="0" smtClean="0"/>
              <a:t>: </a:t>
            </a:r>
            <a:r>
              <a:rPr lang="hu-HU" sz="1800" dirty="0" err="1" smtClean="0"/>
              <a:t>Crowdsensing</a:t>
            </a:r>
            <a:r>
              <a:rPr lang="hu-HU" sz="1800" dirty="0" smtClean="0"/>
              <a:t> </a:t>
            </a:r>
            <a:r>
              <a:rPr lang="hu-HU" sz="1800" dirty="0" err="1"/>
              <a:t>Based</a:t>
            </a:r>
            <a:r>
              <a:rPr lang="hu-HU" sz="1800" dirty="0"/>
              <a:t> Public </a:t>
            </a:r>
            <a:r>
              <a:rPr lang="hu-HU" sz="1800" dirty="0" err="1"/>
              <a:t>Transport</a:t>
            </a:r>
            <a:r>
              <a:rPr lang="hu-HU" sz="1800" dirty="0"/>
              <a:t> </a:t>
            </a:r>
            <a:r>
              <a:rPr lang="hu-HU" sz="1800" dirty="0" err="1"/>
              <a:t>Information</a:t>
            </a:r>
            <a:r>
              <a:rPr lang="hu-HU" sz="1800" dirty="0"/>
              <a:t> Service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Smart</a:t>
            </a:r>
            <a:r>
              <a:rPr lang="hu-HU" sz="1800" dirty="0"/>
              <a:t> </a:t>
            </a:r>
            <a:r>
              <a:rPr lang="hu-HU" sz="1800" dirty="0" err="1" smtClean="0"/>
              <a:t>Cities</a:t>
            </a:r>
            <a:r>
              <a:rPr lang="hu-HU" sz="1800" dirty="0" smtClean="0"/>
              <a:t>, IEEE </a:t>
            </a:r>
            <a:r>
              <a:rPr lang="hu-HU" sz="1800" dirty="0"/>
              <a:t>COMMUNICATIONS MAGAZINE 53:(8) pp. 158-165. (2015</a:t>
            </a:r>
            <a:r>
              <a:rPr lang="hu-HU" sz="1800" dirty="0" smtClean="0"/>
              <a:t>)</a:t>
            </a:r>
          </a:p>
          <a:p>
            <a:r>
              <a:rPr lang="hu-HU" sz="2400" dirty="0" smtClean="0"/>
              <a:t>EFOP 3.6.1</a:t>
            </a:r>
            <a:r>
              <a:rPr lang="hu-HU" sz="2400" dirty="0"/>
              <a:t>.-16: Intelligens szakosodást szolgáló intézményi </a:t>
            </a:r>
            <a:r>
              <a:rPr lang="hu-HU" sz="2400" dirty="0" smtClean="0"/>
              <a:t>fejlesztések</a:t>
            </a:r>
            <a:endParaRPr lang="hu-HU" dirty="0"/>
          </a:p>
          <a:p>
            <a:pPr lvl="1"/>
            <a:r>
              <a:rPr lang="hu-HU" sz="2000" dirty="0"/>
              <a:t>SZE_11</a:t>
            </a:r>
            <a:r>
              <a:rPr lang="hu-HU" sz="2000" dirty="0" smtClean="0"/>
              <a:t>. Társadalmi </a:t>
            </a:r>
            <a:r>
              <a:rPr lang="hu-HU" sz="2000" dirty="0"/>
              <a:t>innováció témakörrel, térségfejlesztéssel és/vagy intelligens város (kreatív város, </a:t>
            </a:r>
            <a:r>
              <a:rPr lang="hu-HU" sz="2000" dirty="0" err="1"/>
              <a:t>smart</a:t>
            </a:r>
            <a:r>
              <a:rPr lang="hu-HU" sz="2000" dirty="0"/>
              <a:t> city) stratégiával kapcsolatban elkészített szakértői anyagok száma (kutatások, elemzések, policy </a:t>
            </a:r>
            <a:r>
              <a:rPr lang="hu-HU" sz="2000" dirty="0" err="1"/>
              <a:t>paperek</a:t>
            </a:r>
            <a:r>
              <a:rPr lang="hu-HU" sz="2000" dirty="0" smtClean="0"/>
              <a:t>) </a:t>
            </a:r>
            <a:r>
              <a:rPr lang="hu-HU" sz="2000" b="1" dirty="0" smtClean="0"/>
              <a:t>Célérték: 5 db</a:t>
            </a:r>
          </a:p>
          <a:p>
            <a:r>
              <a:rPr lang="hu-HU" sz="2400" dirty="0" smtClean="0"/>
              <a:t>Tervezett célok</a:t>
            </a:r>
          </a:p>
          <a:p>
            <a:pPr lvl="1"/>
            <a:r>
              <a:rPr lang="en-US" sz="2000" dirty="0"/>
              <a:t>Smart City Living Lab </a:t>
            </a:r>
            <a:r>
              <a:rPr lang="en-US" sz="2000" dirty="0" err="1" smtClean="0"/>
              <a:t>kialakítása</a:t>
            </a:r>
            <a:endParaRPr lang="hu-HU" sz="2000" dirty="0" smtClean="0"/>
          </a:p>
          <a:p>
            <a:pPr lvl="1"/>
            <a:r>
              <a:rPr lang="hu-HU" sz="2000" dirty="0" smtClean="0"/>
              <a:t>Az egyetemi programozó képzés skálázott átalakítása</a:t>
            </a:r>
          </a:p>
          <a:p>
            <a:pPr lvl="2"/>
            <a:r>
              <a:rPr lang="hu-HU" sz="1600" dirty="0"/>
              <a:t>k</a:t>
            </a:r>
            <a:r>
              <a:rPr lang="hu-HU" sz="1600" dirty="0" smtClean="0"/>
              <a:t>iváló hallgatók: </a:t>
            </a:r>
            <a:r>
              <a:rPr lang="hu-HU" sz="1600" dirty="0" err="1" smtClean="0"/>
              <a:t>vállalkozóiság-készség</a:t>
            </a:r>
            <a:r>
              <a:rPr lang="hu-HU" sz="1600" dirty="0" smtClean="0"/>
              <a:t> kialakítása, </a:t>
            </a:r>
            <a:r>
              <a:rPr lang="hu-HU" sz="1600" dirty="0" err="1" smtClean="0"/>
              <a:t>startup-ok</a:t>
            </a:r>
            <a:endParaRPr lang="hu-HU" sz="1600" dirty="0" smtClean="0"/>
          </a:p>
          <a:p>
            <a:pPr lvl="2"/>
            <a:r>
              <a:rPr lang="hu-HU" sz="1600" dirty="0"/>
              <a:t>átlagos </a:t>
            </a:r>
            <a:r>
              <a:rPr lang="hu-HU" sz="1600" dirty="0" smtClean="0"/>
              <a:t>hallgatók: nagy tömegű rendelkezésre állás </a:t>
            </a:r>
            <a:r>
              <a:rPr lang="hu-HU" sz="1600" dirty="0" err="1" smtClean="0"/>
              <a:t>Smart</a:t>
            </a:r>
            <a:r>
              <a:rPr lang="hu-HU" sz="1600" dirty="0" smtClean="0"/>
              <a:t> City </a:t>
            </a:r>
            <a:r>
              <a:rPr lang="hu-HU" sz="1600" dirty="0" smtClean="0"/>
              <a:t>és </a:t>
            </a:r>
            <a:r>
              <a:rPr lang="hu-HU" sz="1600" dirty="0" err="1" smtClean="0"/>
              <a:t>IoT</a:t>
            </a:r>
            <a:r>
              <a:rPr lang="hu-HU" sz="1600" dirty="0" smtClean="0"/>
              <a:t> kompetenciákkal</a:t>
            </a:r>
            <a:endParaRPr lang="hu-HU" sz="1600" dirty="0" smtClean="0"/>
          </a:p>
          <a:p>
            <a:pPr lvl="1"/>
            <a:r>
              <a:rPr lang="hu-HU" sz="2200" dirty="0"/>
              <a:t>Oktatási folyamatok </a:t>
            </a:r>
            <a:r>
              <a:rPr lang="hu-HU" sz="2200" dirty="0" smtClean="0"/>
              <a:t>fejlesztése: </a:t>
            </a:r>
            <a:r>
              <a:rPr lang="hu-HU" sz="2200" dirty="0"/>
              <a:t>új elvű módszertanok és </a:t>
            </a:r>
            <a:r>
              <a:rPr lang="hu-HU" sz="2200" dirty="0" err="1"/>
              <a:t>e-learning</a:t>
            </a:r>
            <a:r>
              <a:rPr lang="hu-HU" sz="2200" dirty="0"/>
              <a:t> </a:t>
            </a:r>
            <a:r>
              <a:rPr lang="hu-HU" sz="2200" dirty="0" smtClean="0"/>
              <a:t>tananyagok </a:t>
            </a:r>
          </a:p>
          <a:p>
            <a:pPr lvl="1"/>
            <a:r>
              <a:rPr lang="hu-HU" sz="2200" dirty="0" smtClean="0"/>
              <a:t>Egy a területen meghatározó közlekedés-szimulációs motor fejlesztése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149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tudáscentrum </a:t>
            </a:r>
            <a:r>
              <a:rPr lang="hu-HU" dirty="0" smtClean="0"/>
              <a:t>csatlakozási pontjai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1581" cy="468731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EU irányok</a:t>
            </a:r>
          </a:p>
          <a:p>
            <a:pPr lvl="1"/>
            <a:r>
              <a:rPr lang="fr-FR" dirty="0"/>
              <a:t>Intelligens Autó </a:t>
            </a:r>
            <a:r>
              <a:rPr lang="fr-FR" dirty="0" smtClean="0"/>
              <a:t>Kezdeményezés </a:t>
            </a:r>
            <a:r>
              <a:rPr lang="fr-FR" dirty="0"/>
              <a:t>„Intelligent </a:t>
            </a:r>
            <a:r>
              <a:rPr lang="fr-FR" dirty="0"/>
              <a:t>Car </a:t>
            </a:r>
            <a:r>
              <a:rPr lang="fr-FR" dirty="0" smtClean="0"/>
              <a:t>Initiative</a:t>
            </a:r>
            <a:r>
              <a:rPr lang="hu-HU" dirty="0" smtClean="0"/>
              <a:t>”</a:t>
            </a:r>
            <a:r>
              <a:rPr lang="hu-HU" dirty="0" smtClean="0"/>
              <a:t> 2006: </a:t>
            </a:r>
            <a:r>
              <a:rPr lang="hu-HU" dirty="0" err="1" smtClean="0"/>
              <a:t>eCall</a:t>
            </a:r>
            <a:r>
              <a:rPr lang="hu-HU" dirty="0" smtClean="0"/>
              <a:t> 2018-tól</a:t>
            </a:r>
            <a:endParaRPr lang="hu-HU" dirty="0" smtClean="0"/>
          </a:p>
          <a:p>
            <a:pPr lvl="1"/>
            <a:r>
              <a:rPr lang="hu-HU" dirty="0"/>
              <a:t>MODUM </a:t>
            </a:r>
            <a:r>
              <a:rPr lang="hu-HU" dirty="0" smtClean="0"/>
              <a:t>2011–14</a:t>
            </a:r>
            <a:r>
              <a:rPr lang="hu-HU" dirty="0"/>
              <a:t>: </a:t>
            </a:r>
            <a:r>
              <a:rPr lang="hu-HU" dirty="0" smtClean="0"/>
              <a:t>környezeti terhelést minimalizáló forgalomszervező szoftver</a:t>
            </a:r>
            <a:endParaRPr lang="hu-HU" dirty="0" smtClean="0"/>
          </a:p>
          <a:p>
            <a:pPr lvl="1"/>
            <a:r>
              <a:rPr lang="hu-HU" dirty="0"/>
              <a:t>Jármű és Út Automatizálás </a:t>
            </a:r>
            <a:r>
              <a:rPr lang="hu-HU" dirty="0"/>
              <a:t>„</a:t>
            </a:r>
            <a:r>
              <a:rPr lang="hu-HU" dirty="0" err="1"/>
              <a:t>Vehicle</a:t>
            </a:r>
            <a:r>
              <a:rPr lang="hu-HU" dirty="0"/>
              <a:t> </a:t>
            </a:r>
            <a:r>
              <a:rPr lang="hu-HU" dirty="0"/>
              <a:t>and </a:t>
            </a:r>
            <a:r>
              <a:rPr lang="hu-HU" dirty="0" err="1"/>
              <a:t>Road</a:t>
            </a:r>
            <a:r>
              <a:rPr lang="hu-HU" dirty="0"/>
              <a:t> </a:t>
            </a:r>
            <a:r>
              <a:rPr lang="hu-HU" dirty="0" err="1" smtClean="0"/>
              <a:t>Automation</a:t>
            </a:r>
            <a:r>
              <a:rPr lang="hu-HU" dirty="0" smtClean="0"/>
              <a:t>” (VRA</a:t>
            </a:r>
            <a:r>
              <a:rPr lang="hu-HU" dirty="0" smtClean="0"/>
              <a:t>), </a:t>
            </a:r>
            <a:r>
              <a:rPr lang="hu-HU" dirty="0" smtClean="0"/>
              <a:t>2013-</a:t>
            </a:r>
            <a:endParaRPr lang="hu-HU" dirty="0" smtClean="0"/>
          </a:p>
          <a:p>
            <a:pPr lvl="1"/>
            <a:r>
              <a:rPr lang="hu-HU" dirty="0" smtClean="0"/>
              <a:t>SIMPLI-CITY 2012-15: </a:t>
            </a:r>
            <a:r>
              <a:rPr lang="hu-HU" dirty="0"/>
              <a:t>Európai </a:t>
            </a:r>
            <a:r>
              <a:rPr lang="hu-HU" dirty="0" smtClean="0"/>
              <a:t>Szintű Szolgáltatási Platform </a:t>
            </a:r>
            <a:r>
              <a:rPr lang="hu-HU" dirty="0"/>
              <a:t>„European </a:t>
            </a:r>
            <a:r>
              <a:rPr lang="hu-HU" dirty="0"/>
              <a:t>Wide Service </a:t>
            </a:r>
            <a:r>
              <a:rPr lang="hu-HU" dirty="0" smtClean="0"/>
              <a:t>Platform”</a:t>
            </a:r>
            <a:endParaRPr lang="hu-HU" dirty="0" smtClean="0"/>
          </a:p>
          <a:p>
            <a:r>
              <a:rPr lang="hu-HU" dirty="0" smtClean="0"/>
              <a:t>Nemzeti </a:t>
            </a:r>
            <a:r>
              <a:rPr lang="hu-HU" dirty="0" smtClean="0"/>
              <a:t>platformok </a:t>
            </a:r>
            <a:r>
              <a:rPr lang="hu-HU" smtClean="0"/>
              <a:t>és tudásközpontok</a:t>
            </a:r>
            <a:endParaRPr lang="hu-HU" dirty="0" smtClean="0"/>
          </a:p>
          <a:p>
            <a:pPr lvl="1"/>
            <a:r>
              <a:rPr lang="hu-HU" dirty="0"/>
              <a:t>Jövő Internet Nemzeti Technológiai </a:t>
            </a:r>
            <a:r>
              <a:rPr lang="hu-HU" dirty="0" smtClean="0"/>
              <a:t>Platform</a:t>
            </a:r>
          </a:p>
          <a:p>
            <a:pPr lvl="1"/>
            <a:r>
              <a:rPr lang="hu-HU" dirty="0"/>
              <a:t>Nemzeti Személyszállítási Intelligens Közlekedési Rendszerek Platform (NESZIP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BME </a:t>
            </a:r>
            <a:r>
              <a:rPr lang="hu-HU" dirty="0" err="1"/>
              <a:t>Smartpolis</a:t>
            </a:r>
            <a:r>
              <a:rPr lang="hu-HU" dirty="0"/>
              <a:t> Regionális Okos Város Kiválósági Központ</a:t>
            </a:r>
            <a:endParaRPr lang="hu-HU" dirty="0" smtClean="0"/>
          </a:p>
          <a:p>
            <a:r>
              <a:rPr lang="hu-HU" dirty="0" smtClean="0"/>
              <a:t>Debrecen és az Észak-Alföldi régió</a:t>
            </a:r>
          </a:p>
          <a:p>
            <a:pPr lvl="1"/>
            <a:r>
              <a:rPr lang="hu-HU" dirty="0"/>
              <a:t>Debrecen Integrált Településfejlesztési </a:t>
            </a:r>
            <a:r>
              <a:rPr lang="hu-HU" dirty="0" smtClean="0"/>
              <a:t>Stratégia</a:t>
            </a:r>
          </a:p>
          <a:p>
            <a:pPr lvl="1"/>
            <a:r>
              <a:rPr lang="hu-HU" dirty="0"/>
              <a:t>Modern Városok </a:t>
            </a:r>
            <a:r>
              <a:rPr lang="hu-HU" dirty="0" smtClean="0"/>
              <a:t>program: </a:t>
            </a:r>
            <a:r>
              <a:rPr lang="hu-HU" dirty="0"/>
              <a:t>1382/2015. (VI. 12.) </a:t>
            </a:r>
            <a:r>
              <a:rPr lang="hu-HU" dirty="0" smtClean="0"/>
              <a:t>és </a:t>
            </a:r>
            <a:r>
              <a:rPr lang="hu-HU" dirty="0"/>
              <a:t>1038/2016. (II. 10.) Korm. </a:t>
            </a:r>
            <a:r>
              <a:rPr lang="hu-HU" dirty="0" smtClean="0"/>
              <a:t>Határozatok</a:t>
            </a:r>
          </a:p>
          <a:p>
            <a:pPr lvl="1"/>
            <a:r>
              <a:rPr lang="en-US" dirty="0"/>
              <a:t>H2020 SCC-1-2016-2017 „Smart Cities and Communities lighthouse projects”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64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398" y="3945347"/>
            <a:ext cx="10174309" cy="2432809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Franklin Gothic Demi" panose="020B0703020102020204" pitchFamily="34" charset="0"/>
              </a:rPr>
              <a:t>Köszönöm</a:t>
            </a:r>
            <a:br>
              <a:rPr lang="hu-HU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hu-HU" dirty="0">
                <a:solidFill>
                  <a:schemeClr val="bg1"/>
                </a:solidFill>
                <a:latin typeface="Franklin Gothic Demi" panose="020B0703020102020204" pitchFamily="34" charset="0"/>
              </a:rPr>
              <a:t>a figyelmet!</a:t>
            </a:r>
            <a:br>
              <a:rPr lang="hu-HU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endParaRPr lang="hu-HU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95" y="1617885"/>
            <a:ext cx="2466514" cy="2327462"/>
          </a:xfrm>
          <a:prstGeom prst="rect">
            <a:avLst/>
          </a:prstGeom>
        </p:spPr>
      </p:pic>
      <p:sp>
        <p:nvSpPr>
          <p:cNvPr id="5" name="Téglalap 13"/>
          <p:cNvSpPr/>
          <p:nvPr/>
        </p:nvSpPr>
        <p:spPr>
          <a:xfrm>
            <a:off x="7395410" y="4248034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Informatikai Kar</a:t>
            </a:r>
            <a:endParaRPr 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églalap 13"/>
          <p:cNvSpPr/>
          <p:nvPr/>
        </p:nvSpPr>
        <p:spPr>
          <a:xfrm>
            <a:off x="515359" y="4248035"/>
            <a:ext cx="3639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hu-HU" sz="24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Debreceni Egyetem</a:t>
            </a:r>
            <a:endParaRPr lang="hu-HU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1" y="1814100"/>
            <a:ext cx="2095500" cy="2181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48" y="18331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3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665</Words>
  <Application>Microsoft Office PowerPoint</Application>
  <PresentationFormat>Szélesvásznú</PresentationFormat>
  <Paragraphs>72</Paragraphs>
  <Slides>9</Slides>
  <Notes>4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Demi</vt:lpstr>
      <vt:lpstr>Office Theme</vt:lpstr>
      <vt:lpstr>Intelligens közlekedés  Ispány Márton, DEIK BME EIT Debreceni Kutatócsoport Workshop, 2016.06.16.</vt:lpstr>
      <vt:lpstr>Okos autók Okos városokban</vt:lpstr>
      <vt:lpstr>Egy közlekedés szimulációs platform2 </vt:lpstr>
      <vt:lpstr>Megjelenítés</vt:lpstr>
      <vt:lpstr>PowerPoint bemutató</vt:lpstr>
      <vt:lpstr>Adatgyűjtés3</vt:lpstr>
      <vt:lpstr>Smart City, robotautó és közlekedés orientált tudáscentrum</vt:lpstr>
      <vt:lpstr>A tudáscentrum csatlakozási pontjai </vt:lpstr>
      <vt:lpstr>Köszönöm a figyelmet!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Váróczy</dc:creator>
  <cp:lastModifiedBy>Ispány Márton</cp:lastModifiedBy>
  <cp:revision>112</cp:revision>
  <dcterms:created xsi:type="dcterms:W3CDTF">2016-05-05T09:19:32Z</dcterms:created>
  <dcterms:modified xsi:type="dcterms:W3CDTF">2016-06-16T09:15:43Z</dcterms:modified>
</cp:coreProperties>
</file>