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73" r:id="rId12"/>
    <p:sldId id="266" r:id="rId13"/>
    <p:sldId id="267" r:id="rId14"/>
    <p:sldId id="272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79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51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33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85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8069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557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16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90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11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9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4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65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3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8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1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70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9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B3905E6-FBA6-46DA-AB76-D421BC0B87E8}" type="datetimeFigureOut">
              <a:rPr lang="en-US" smtClean="0"/>
              <a:t>15-Apr-26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50DC2-323F-46DE-83F6-EB87F62BB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375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B19862-C62E-8FB0-2635-F4CEEBB380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Binary search trees</a:t>
            </a:r>
          </a:p>
        </p:txBody>
      </p:sp>
    </p:spTree>
    <p:extLst>
      <p:ext uri="{BB962C8B-B14F-4D97-AF65-F5344CB8AC3E}">
        <p14:creationId xmlns:p14="http://schemas.microsoft.com/office/powerpoint/2010/main" val="1860271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7CEC95E-5E2A-0FEC-8ACB-F81A3EA47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algorithm in a binary search tree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DFE9E4B-9F47-D5F0-CDE1-C734D6372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We want to delete node x.</a:t>
            </a:r>
          </a:p>
          <a:p>
            <a:r>
              <a:rPr lang="en-US" sz="2400" dirty="0"/>
              <a:t>If x has no </a:t>
            </a:r>
            <a:r>
              <a:rPr lang="en-US" sz="2400" dirty="0" err="1"/>
              <a:t>childnodes</a:t>
            </a:r>
            <a:r>
              <a:rPr lang="en-US" sz="2400" dirty="0"/>
              <a:t>, then delete x.</a:t>
            </a:r>
          </a:p>
          <a:p>
            <a:r>
              <a:rPr lang="en-US" sz="2400" dirty="0"/>
              <a:t>If x has one </a:t>
            </a:r>
            <a:r>
              <a:rPr lang="en-US" sz="2400" dirty="0" err="1"/>
              <a:t>childnode</a:t>
            </a:r>
            <a:r>
              <a:rPr lang="en-US" sz="2400" dirty="0"/>
              <a:t> y, then switch x and y, then delete x.</a:t>
            </a:r>
          </a:p>
          <a:p>
            <a:r>
              <a:rPr lang="en-US" sz="2400" dirty="0"/>
              <a:t>If x has two </a:t>
            </a:r>
            <a:r>
              <a:rPr lang="en-US" sz="2400" dirty="0" err="1"/>
              <a:t>childnodes</a:t>
            </a:r>
            <a:r>
              <a:rPr lang="en-US" sz="2400" dirty="0"/>
              <a:t> y and z, then search for the next value greater than x in the right subtree (successor of x: v). Then put v into the place of x, and delete x.</a:t>
            </a:r>
          </a:p>
        </p:txBody>
      </p:sp>
    </p:spTree>
    <p:extLst>
      <p:ext uri="{BB962C8B-B14F-4D97-AF65-F5344CB8AC3E}">
        <p14:creationId xmlns:p14="http://schemas.microsoft.com/office/powerpoint/2010/main" val="3156766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8CC88C-B137-1AB9-84A0-EE879EE9C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version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AE4E31F-A361-440A-360E-0EB8D2DE5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1301901"/>
          </a:xfrm>
        </p:spPr>
        <p:txBody>
          <a:bodyPr/>
          <a:lstStyle/>
          <a:p>
            <a:r>
              <a:rPr lang="en-US" sz="2000" dirty="0"/>
              <a:t>If x has two </a:t>
            </a:r>
            <a:r>
              <a:rPr lang="en-US" sz="2000" dirty="0" err="1"/>
              <a:t>childnodes</a:t>
            </a:r>
            <a:r>
              <a:rPr lang="en-US" sz="2000" dirty="0"/>
              <a:t> y and z, then search for the next value smaller than x in the left subtree (predecessor of x: v). Then put v into the place of x, and delete x.</a:t>
            </a:r>
          </a:p>
          <a:p>
            <a:endParaRPr lang="en-US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84B9FEE9-AF0B-6B89-0560-36311CC2DB56}"/>
              </a:ext>
            </a:extLst>
          </p:cNvPr>
          <p:cNvSpPr txBox="1"/>
          <p:nvPr/>
        </p:nvSpPr>
        <p:spPr>
          <a:xfrm>
            <a:off x="1112520" y="4030980"/>
            <a:ext cx="9029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REMARK: When deleting a node the requirements of a binary search tree (BST) have to be fulfilled at each step.</a:t>
            </a:r>
          </a:p>
        </p:txBody>
      </p:sp>
    </p:spTree>
    <p:extLst>
      <p:ext uri="{BB962C8B-B14F-4D97-AF65-F5344CB8AC3E}">
        <p14:creationId xmlns:p14="http://schemas.microsoft.com/office/powerpoint/2010/main" val="3639877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2E5821-979D-FB16-0C8A-6D8AB1F93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/>
              <a:t>Delete 35, 33 and 12 from the following binary search tree!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D999BAC-0DE4-6B6F-D782-32EC8BF47197}"/>
              </a:ext>
            </a:extLst>
          </p:cNvPr>
          <p:cNvSpPr/>
          <p:nvPr/>
        </p:nvSpPr>
        <p:spPr>
          <a:xfrm>
            <a:off x="5590355" y="253226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3B9CDBA2-749E-3BB8-6CBC-9245D27FD907}"/>
              </a:ext>
            </a:extLst>
          </p:cNvPr>
          <p:cNvSpPr/>
          <p:nvPr/>
        </p:nvSpPr>
        <p:spPr>
          <a:xfrm>
            <a:off x="6020305" y="376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endCxn id="5" idx="1"/>
          </p:cNvCxnSpPr>
          <p:nvPr/>
        </p:nvCxnSpPr>
        <p:spPr>
          <a:xfrm>
            <a:off x="5280094" y="2395000"/>
            <a:ext cx="417567" cy="229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B1421449-E5A6-FA8C-D386-FEDC358C4CAC}"/>
              </a:ext>
            </a:extLst>
          </p:cNvPr>
          <p:cNvCxnSpPr>
            <a:stCxn id="5" idx="5"/>
            <a:endCxn id="6" idx="2"/>
          </p:cNvCxnSpPr>
          <p:nvPr/>
        </p:nvCxnSpPr>
        <p:spPr>
          <a:xfrm>
            <a:off x="6215780" y="3069818"/>
            <a:ext cx="356596" cy="30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38">
            <a:extLst>
              <a:ext uri="{FF2B5EF4-FFF2-40B4-BE49-F238E27FC236}">
                <a16:creationId xmlns:a16="http://schemas.microsoft.com/office/drawing/2014/main" id="{B114AF7F-FD7E-EF3A-ECB4-4EA5C151448E}"/>
              </a:ext>
            </a:extLst>
          </p:cNvPr>
          <p:cNvCxnSpPr>
            <a:endCxn id="8" idx="7"/>
          </p:cNvCxnSpPr>
          <p:nvPr/>
        </p:nvCxnSpPr>
        <p:spPr>
          <a:xfrm flipH="1">
            <a:off x="6645730" y="3633377"/>
            <a:ext cx="154742" cy="228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EDAA883C-92E6-3FE6-B38E-412F4420FA3C}"/>
              </a:ext>
            </a:extLst>
          </p:cNvPr>
          <p:cNvSpPr txBox="1"/>
          <p:nvPr/>
        </p:nvSpPr>
        <p:spPr>
          <a:xfrm>
            <a:off x="5735277" y="262449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6" name="Szövegdoboz 55">
            <a:extLst>
              <a:ext uri="{FF2B5EF4-FFF2-40B4-BE49-F238E27FC236}">
                <a16:creationId xmlns:a16="http://schemas.microsoft.com/office/drawing/2014/main" id="{EBB24F23-FB01-D593-8802-F9CEFE6D5CF6}"/>
              </a:ext>
            </a:extLst>
          </p:cNvPr>
          <p:cNvSpPr txBox="1"/>
          <p:nvPr/>
        </p:nvSpPr>
        <p:spPr>
          <a:xfrm>
            <a:off x="6147816" y="3871334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</p:spTree>
    <p:extLst>
      <p:ext uri="{BB962C8B-B14F-4D97-AF65-F5344CB8AC3E}">
        <p14:creationId xmlns:p14="http://schemas.microsoft.com/office/powerpoint/2010/main" val="994185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2E5821-979D-FB16-0C8A-6D8AB1F93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/>
              <a:t>Delete 35, 33 and 12 from the following binary search tree!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D999BAC-0DE4-6B6F-D782-32EC8BF47197}"/>
              </a:ext>
            </a:extLst>
          </p:cNvPr>
          <p:cNvSpPr/>
          <p:nvPr/>
        </p:nvSpPr>
        <p:spPr>
          <a:xfrm>
            <a:off x="5590355" y="253226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3B9CDBA2-749E-3BB8-6CBC-9245D27FD907}"/>
              </a:ext>
            </a:extLst>
          </p:cNvPr>
          <p:cNvSpPr/>
          <p:nvPr/>
        </p:nvSpPr>
        <p:spPr>
          <a:xfrm>
            <a:off x="6020305" y="376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endCxn id="5" idx="1"/>
          </p:cNvCxnSpPr>
          <p:nvPr/>
        </p:nvCxnSpPr>
        <p:spPr>
          <a:xfrm>
            <a:off x="5280094" y="2395000"/>
            <a:ext cx="417567" cy="229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B1421449-E5A6-FA8C-D386-FEDC358C4CAC}"/>
              </a:ext>
            </a:extLst>
          </p:cNvPr>
          <p:cNvCxnSpPr>
            <a:stCxn id="5" idx="5"/>
            <a:endCxn id="6" idx="2"/>
          </p:cNvCxnSpPr>
          <p:nvPr/>
        </p:nvCxnSpPr>
        <p:spPr>
          <a:xfrm>
            <a:off x="6215780" y="3069818"/>
            <a:ext cx="356596" cy="30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38">
            <a:extLst>
              <a:ext uri="{FF2B5EF4-FFF2-40B4-BE49-F238E27FC236}">
                <a16:creationId xmlns:a16="http://schemas.microsoft.com/office/drawing/2014/main" id="{B114AF7F-FD7E-EF3A-ECB4-4EA5C151448E}"/>
              </a:ext>
            </a:extLst>
          </p:cNvPr>
          <p:cNvCxnSpPr>
            <a:endCxn id="8" idx="7"/>
          </p:cNvCxnSpPr>
          <p:nvPr/>
        </p:nvCxnSpPr>
        <p:spPr>
          <a:xfrm flipH="1">
            <a:off x="6645730" y="3633377"/>
            <a:ext cx="154742" cy="228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EDAA883C-92E6-3FE6-B38E-412F4420FA3C}"/>
              </a:ext>
            </a:extLst>
          </p:cNvPr>
          <p:cNvSpPr txBox="1"/>
          <p:nvPr/>
        </p:nvSpPr>
        <p:spPr>
          <a:xfrm>
            <a:off x="5735277" y="262449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6" name="Szövegdoboz 55">
            <a:extLst>
              <a:ext uri="{FF2B5EF4-FFF2-40B4-BE49-F238E27FC236}">
                <a16:creationId xmlns:a16="http://schemas.microsoft.com/office/drawing/2014/main" id="{EBB24F23-FB01-D593-8802-F9CEFE6D5CF6}"/>
              </a:ext>
            </a:extLst>
          </p:cNvPr>
          <p:cNvSpPr txBox="1"/>
          <p:nvPr/>
        </p:nvSpPr>
        <p:spPr>
          <a:xfrm>
            <a:off x="6147816" y="3871334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50EEFCFF-29BE-4F81-32C7-BDD262E7D91F}"/>
              </a:ext>
            </a:extLst>
          </p:cNvPr>
          <p:cNvSpPr txBox="1"/>
          <p:nvPr/>
        </p:nvSpPr>
        <p:spPr>
          <a:xfrm>
            <a:off x="3779220" y="5393149"/>
            <a:ext cx="4329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 has no </a:t>
            </a:r>
            <a:r>
              <a:rPr lang="en-US" dirty="0" err="1"/>
              <a:t>childnodes</a:t>
            </a:r>
            <a:r>
              <a:rPr lang="en-US" dirty="0"/>
              <a:t>, we can delete it in one step.</a:t>
            </a:r>
          </a:p>
        </p:txBody>
      </p:sp>
    </p:spTree>
    <p:extLst>
      <p:ext uri="{BB962C8B-B14F-4D97-AF65-F5344CB8AC3E}">
        <p14:creationId xmlns:p14="http://schemas.microsoft.com/office/powerpoint/2010/main" val="3410758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2E5821-979D-FB16-0C8A-6D8AB1F93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/>
              <a:t>Delete 35, 33 and 12 from the following binary search tree!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D999BAC-0DE4-6B6F-D782-32EC8BF47197}"/>
              </a:ext>
            </a:extLst>
          </p:cNvPr>
          <p:cNvSpPr/>
          <p:nvPr/>
        </p:nvSpPr>
        <p:spPr>
          <a:xfrm>
            <a:off x="5590355" y="253226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endCxn id="5" idx="1"/>
          </p:cNvCxnSpPr>
          <p:nvPr/>
        </p:nvCxnSpPr>
        <p:spPr>
          <a:xfrm>
            <a:off x="5280094" y="2395000"/>
            <a:ext cx="417567" cy="229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B1421449-E5A6-FA8C-D386-FEDC358C4CAC}"/>
              </a:ext>
            </a:extLst>
          </p:cNvPr>
          <p:cNvCxnSpPr>
            <a:stCxn id="5" idx="5"/>
            <a:endCxn id="6" idx="2"/>
          </p:cNvCxnSpPr>
          <p:nvPr/>
        </p:nvCxnSpPr>
        <p:spPr>
          <a:xfrm>
            <a:off x="6215780" y="3069818"/>
            <a:ext cx="356596" cy="30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EDAA883C-92E6-3FE6-B38E-412F4420FA3C}"/>
              </a:ext>
            </a:extLst>
          </p:cNvPr>
          <p:cNvSpPr txBox="1"/>
          <p:nvPr/>
        </p:nvSpPr>
        <p:spPr>
          <a:xfrm>
            <a:off x="5735277" y="262449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50EEFCFF-29BE-4F81-32C7-BDD262E7D91F}"/>
              </a:ext>
            </a:extLst>
          </p:cNvPr>
          <p:cNvSpPr txBox="1"/>
          <p:nvPr/>
        </p:nvSpPr>
        <p:spPr>
          <a:xfrm>
            <a:off x="3779220" y="5393149"/>
            <a:ext cx="4329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 has no </a:t>
            </a:r>
            <a:r>
              <a:rPr lang="en-US" dirty="0" err="1"/>
              <a:t>childnodes</a:t>
            </a:r>
            <a:r>
              <a:rPr lang="en-US" dirty="0"/>
              <a:t>, we can delete it in one step.</a:t>
            </a:r>
          </a:p>
        </p:txBody>
      </p:sp>
    </p:spTree>
    <p:extLst>
      <p:ext uri="{BB962C8B-B14F-4D97-AF65-F5344CB8AC3E}">
        <p14:creationId xmlns:p14="http://schemas.microsoft.com/office/powerpoint/2010/main" val="3368241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2E5821-979D-FB16-0C8A-6D8AB1F93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/>
              <a:t>Delete 35, 33 and 12 from the following binary search tree!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D999BAC-0DE4-6B6F-D782-32EC8BF47197}"/>
              </a:ext>
            </a:extLst>
          </p:cNvPr>
          <p:cNvSpPr/>
          <p:nvPr/>
        </p:nvSpPr>
        <p:spPr>
          <a:xfrm>
            <a:off x="5590355" y="253226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endCxn id="5" idx="1"/>
          </p:cNvCxnSpPr>
          <p:nvPr/>
        </p:nvCxnSpPr>
        <p:spPr>
          <a:xfrm>
            <a:off x="5280094" y="2395000"/>
            <a:ext cx="417567" cy="229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B1421449-E5A6-FA8C-D386-FEDC358C4CAC}"/>
              </a:ext>
            </a:extLst>
          </p:cNvPr>
          <p:cNvCxnSpPr>
            <a:stCxn id="5" idx="5"/>
            <a:endCxn id="6" idx="2"/>
          </p:cNvCxnSpPr>
          <p:nvPr/>
        </p:nvCxnSpPr>
        <p:spPr>
          <a:xfrm>
            <a:off x="6215780" y="3069818"/>
            <a:ext cx="356596" cy="30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EDAA883C-92E6-3FE6-B38E-412F4420FA3C}"/>
              </a:ext>
            </a:extLst>
          </p:cNvPr>
          <p:cNvSpPr txBox="1"/>
          <p:nvPr/>
        </p:nvSpPr>
        <p:spPr>
          <a:xfrm>
            <a:off x="5735277" y="262449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50EEFCFF-29BE-4F81-32C7-BDD262E7D91F}"/>
              </a:ext>
            </a:extLst>
          </p:cNvPr>
          <p:cNvSpPr txBox="1"/>
          <p:nvPr/>
        </p:nvSpPr>
        <p:spPr>
          <a:xfrm>
            <a:off x="3779220" y="5393149"/>
            <a:ext cx="4329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 has one </a:t>
            </a:r>
            <a:r>
              <a:rPr lang="en-US" dirty="0" err="1"/>
              <a:t>childnode</a:t>
            </a:r>
            <a:r>
              <a:rPr lang="en-US" dirty="0"/>
              <a:t>. Put 37 into the place of 33 and delete 33.</a:t>
            </a:r>
          </a:p>
        </p:txBody>
      </p:sp>
    </p:spTree>
    <p:extLst>
      <p:ext uri="{BB962C8B-B14F-4D97-AF65-F5344CB8AC3E}">
        <p14:creationId xmlns:p14="http://schemas.microsoft.com/office/powerpoint/2010/main" val="3041218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2E5821-979D-FB16-0C8A-6D8AB1F93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/>
              <a:t>Delete 35, 33 and 12 from the following binary search tree!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5280094" y="2395000"/>
            <a:ext cx="1399588" cy="756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50EEFCFF-29BE-4F81-32C7-BDD262E7D91F}"/>
              </a:ext>
            </a:extLst>
          </p:cNvPr>
          <p:cNvSpPr txBox="1"/>
          <p:nvPr/>
        </p:nvSpPr>
        <p:spPr>
          <a:xfrm>
            <a:off x="3779220" y="5393149"/>
            <a:ext cx="6600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has two </a:t>
            </a:r>
            <a:r>
              <a:rPr lang="en-US" dirty="0" err="1"/>
              <a:t>childnodes</a:t>
            </a:r>
            <a:r>
              <a:rPr lang="en-US" dirty="0"/>
              <a:t>. We search for the successor of 12, which is 13. Put 13 into the place of 12 and delete 12.</a:t>
            </a:r>
          </a:p>
        </p:txBody>
      </p:sp>
    </p:spTree>
    <p:extLst>
      <p:ext uri="{BB962C8B-B14F-4D97-AF65-F5344CB8AC3E}">
        <p14:creationId xmlns:p14="http://schemas.microsoft.com/office/powerpoint/2010/main" val="81726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2E5821-979D-FB16-0C8A-6D8AB1F93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/>
              <a:t>Delete 35, 33 and 12 from the following binary search tree!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5280094" y="2395000"/>
            <a:ext cx="1399588" cy="756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50EEFCFF-29BE-4F81-32C7-BDD262E7D91F}"/>
              </a:ext>
            </a:extLst>
          </p:cNvPr>
          <p:cNvSpPr txBox="1"/>
          <p:nvPr/>
        </p:nvSpPr>
        <p:spPr>
          <a:xfrm>
            <a:off x="3779220" y="5393149"/>
            <a:ext cx="6600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has two </a:t>
            </a:r>
            <a:r>
              <a:rPr lang="en-US" dirty="0" err="1"/>
              <a:t>childnodes</a:t>
            </a:r>
            <a:r>
              <a:rPr lang="en-US" dirty="0"/>
              <a:t>. We search for the successor of 12, which is 13. Put 13 into the place of 12 and delete 12.</a:t>
            </a:r>
          </a:p>
        </p:txBody>
      </p:sp>
    </p:spTree>
    <p:extLst>
      <p:ext uri="{BB962C8B-B14F-4D97-AF65-F5344CB8AC3E}">
        <p14:creationId xmlns:p14="http://schemas.microsoft.com/office/powerpoint/2010/main" val="706034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47B243-48A1-E900-D3B5-D6BD7A98F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2E087AE-77A4-6447-4BE8-0A6CB9B29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 up a binary search tree from the following nodes, work from left to right!</a:t>
            </a:r>
          </a:p>
          <a:p>
            <a:pPr marL="0" indent="0" algn="ctr">
              <a:buNone/>
            </a:pPr>
            <a:r>
              <a:rPr lang="en-US" dirty="0"/>
              <a:t>5, 10, 8, 6, 7, 12, 23, 18, 22, 32, 14, 1, 0, 2, 17</a:t>
            </a:r>
          </a:p>
          <a:p>
            <a:r>
              <a:rPr lang="en-US" dirty="0"/>
              <a:t>Insert the following nodes: 3, 4, 19, 20, 21, 11</a:t>
            </a:r>
          </a:p>
          <a:p>
            <a:r>
              <a:rPr lang="en-US" dirty="0"/>
              <a:t>Afterwards, delete the following nodes: 2, 12, 18, 22, 8, 5, 0, 17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0164AFE-BFBD-38A4-5A4B-0431F86637E8}"/>
              </a:ext>
            </a:extLst>
          </p:cNvPr>
          <p:cNvSpPr txBox="1"/>
          <p:nvPr/>
        </p:nvSpPr>
        <p:spPr>
          <a:xfrm>
            <a:off x="950734" y="5226008"/>
            <a:ext cx="8217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REMARK: </a:t>
            </a:r>
            <a:r>
              <a:rPr lang="en-US" dirty="0" err="1"/>
              <a:t>Inorder</a:t>
            </a:r>
            <a:r>
              <a:rPr lang="en-US" dirty="0"/>
              <a:t> traversal on a binary search tree gives back the numbers in their increasing natural order</a:t>
            </a:r>
          </a:p>
        </p:txBody>
      </p:sp>
    </p:spTree>
    <p:extLst>
      <p:ext uri="{BB962C8B-B14F-4D97-AF65-F5344CB8AC3E}">
        <p14:creationId xmlns:p14="http://schemas.microsoft.com/office/powerpoint/2010/main" val="1093410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8B5CA97-3011-C7C0-77EF-4361002CC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E3FF12A-DFE8-8122-C759-38133874C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Binary tree (each node has at most two children)</a:t>
            </a:r>
          </a:p>
          <a:p>
            <a:r>
              <a:rPr lang="en-US" sz="2400" dirty="0"/>
              <a:t>The value of the left </a:t>
            </a:r>
            <a:r>
              <a:rPr lang="en-US" sz="2400" dirty="0" err="1"/>
              <a:t>childnode</a:t>
            </a:r>
            <a:r>
              <a:rPr lang="en-US" sz="2400" dirty="0"/>
              <a:t> is smaller than the value of the right </a:t>
            </a:r>
            <a:r>
              <a:rPr lang="en-US" sz="2400" dirty="0" err="1"/>
              <a:t>childnode</a:t>
            </a:r>
            <a:endParaRPr lang="en-US" sz="2400" dirty="0"/>
          </a:p>
          <a:p>
            <a:r>
              <a:rPr lang="en-US" sz="2400" dirty="0"/>
              <a:t>The left subtree is “smaller” (in value) than the right subtree</a:t>
            </a:r>
          </a:p>
        </p:txBody>
      </p:sp>
    </p:spTree>
    <p:extLst>
      <p:ext uri="{BB962C8B-B14F-4D97-AF65-F5344CB8AC3E}">
        <p14:creationId xmlns:p14="http://schemas.microsoft.com/office/powerpoint/2010/main" val="2045884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421953A-4C98-5280-71B7-688D5F2E0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CBA2AF1F-2C03-1225-40CB-00D1C1BCDFB6}"/>
              </a:ext>
            </a:extLst>
          </p:cNvPr>
          <p:cNvSpPr/>
          <p:nvPr/>
        </p:nvSpPr>
        <p:spPr>
          <a:xfrm>
            <a:off x="5094084" y="1400319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0C4584F-510F-2998-8164-906AC8C16116}"/>
              </a:ext>
            </a:extLst>
          </p:cNvPr>
          <p:cNvSpPr/>
          <p:nvPr/>
        </p:nvSpPr>
        <p:spPr>
          <a:xfrm>
            <a:off x="4209671" y="2247647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87FD5D40-7BB3-7122-F730-93F35FD4A382}"/>
              </a:ext>
            </a:extLst>
          </p:cNvPr>
          <p:cNvSpPr/>
          <p:nvPr/>
        </p:nvSpPr>
        <p:spPr>
          <a:xfrm>
            <a:off x="3283160" y="3111079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723268E2-1CF5-EB1C-196E-C77864E6849E}"/>
              </a:ext>
            </a:extLst>
          </p:cNvPr>
          <p:cNvSpPr/>
          <p:nvPr/>
        </p:nvSpPr>
        <p:spPr>
          <a:xfrm>
            <a:off x="4912124" y="3111078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54CA2AD1-6E93-FEAE-6B63-70CB17D62D7C}"/>
              </a:ext>
            </a:extLst>
          </p:cNvPr>
          <p:cNvSpPr/>
          <p:nvPr/>
        </p:nvSpPr>
        <p:spPr>
          <a:xfrm>
            <a:off x="6195918" y="2241817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2EA0E174-D910-BCF0-AC1C-679B5CF4ED5B}"/>
              </a:ext>
            </a:extLst>
          </p:cNvPr>
          <p:cNvSpPr/>
          <p:nvPr/>
        </p:nvSpPr>
        <p:spPr>
          <a:xfrm>
            <a:off x="7279875" y="3040934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EB81CADB-7A38-0353-43B3-B14D075C2A39}"/>
              </a:ext>
            </a:extLst>
          </p:cNvPr>
          <p:cNvSpPr/>
          <p:nvPr/>
        </p:nvSpPr>
        <p:spPr>
          <a:xfrm>
            <a:off x="6607700" y="4065344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F0268AE-F096-566C-6D6A-811137E477A5}"/>
              </a:ext>
            </a:extLst>
          </p:cNvPr>
          <p:cNvSpPr/>
          <p:nvPr/>
        </p:nvSpPr>
        <p:spPr>
          <a:xfrm>
            <a:off x="7691658" y="4840464"/>
            <a:ext cx="702453" cy="6358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B1C3758C-37E6-73DE-3CD4-4CBFDC6126B2}"/>
              </a:ext>
            </a:extLst>
          </p:cNvPr>
          <p:cNvCxnSpPr>
            <a:cxnSpLocks/>
          </p:cNvCxnSpPr>
          <p:nvPr/>
        </p:nvCxnSpPr>
        <p:spPr>
          <a:xfrm>
            <a:off x="5698926" y="1946510"/>
            <a:ext cx="594314" cy="411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05DD201D-0AFB-0157-404B-8A5983D67D81}"/>
              </a:ext>
            </a:extLst>
          </p:cNvPr>
          <p:cNvCxnSpPr/>
          <p:nvPr/>
        </p:nvCxnSpPr>
        <p:spPr>
          <a:xfrm>
            <a:off x="6801049" y="2761438"/>
            <a:ext cx="594314" cy="411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CB7D23C2-1E77-72ED-D3E3-FAEBAC6D180A}"/>
              </a:ext>
            </a:extLst>
          </p:cNvPr>
          <p:cNvCxnSpPr/>
          <p:nvPr/>
        </p:nvCxnSpPr>
        <p:spPr>
          <a:xfrm>
            <a:off x="4560897" y="2742420"/>
            <a:ext cx="594314" cy="411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1478E55A-73B8-E022-A09E-D8C41395DCC9}"/>
              </a:ext>
            </a:extLst>
          </p:cNvPr>
          <p:cNvCxnSpPr/>
          <p:nvPr/>
        </p:nvCxnSpPr>
        <p:spPr>
          <a:xfrm>
            <a:off x="7200216" y="4569154"/>
            <a:ext cx="594314" cy="411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51544D7D-67DF-C028-14BC-F7CE20F70D3D}"/>
              </a:ext>
            </a:extLst>
          </p:cNvPr>
          <p:cNvCxnSpPr>
            <a:stCxn id="4" idx="3"/>
            <a:endCxn id="5" idx="7"/>
          </p:cNvCxnSpPr>
          <p:nvPr/>
        </p:nvCxnSpPr>
        <p:spPr>
          <a:xfrm flipH="1">
            <a:off x="4809252" y="1943043"/>
            <a:ext cx="387704" cy="397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9DC60042-CEC2-1F5D-A4F3-17F149DE0A79}"/>
              </a:ext>
            </a:extLst>
          </p:cNvPr>
          <p:cNvCxnSpPr/>
          <p:nvPr/>
        </p:nvCxnSpPr>
        <p:spPr>
          <a:xfrm flipH="1">
            <a:off x="3913886" y="2790371"/>
            <a:ext cx="398515" cy="4173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>
            <a:extLst>
              <a:ext uri="{FF2B5EF4-FFF2-40B4-BE49-F238E27FC236}">
                <a16:creationId xmlns:a16="http://schemas.microsoft.com/office/drawing/2014/main" id="{1B0B857E-797E-BD86-198B-19E54F4EF098}"/>
              </a:ext>
            </a:extLst>
          </p:cNvPr>
          <p:cNvCxnSpPr/>
          <p:nvPr/>
        </p:nvCxnSpPr>
        <p:spPr>
          <a:xfrm flipH="1">
            <a:off x="7080039" y="3612313"/>
            <a:ext cx="398515" cy="4173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45B629BB-0042-7037-8CAF-D39A5B29C947}"/>
              </a:ext>
            </a:extLst>
          </p:cNvPr>
          <p:cNvSpPr txBox="1"/>
          <p:nvPr/>
        </p:nvSpPr>
        <p:spPr>
          <a:xfrm>
            <a:off x="5263350" y="1471518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4EEE7594-F3CC-3B31-BB55-2D6A85E996A3}"/>
              </a:ext>
            </a:extLst>
          </p:cNvPr>
          <p:cNvSpPr txBox="1"/>
          <p:nvPr/>
        </p:nvSpPr>
        <p:spPr>
          <a:xfrm>
            <a:off x="4350463" y="2356589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9AD78126-D784-3E07-0D54-194C32E47288}"/>
              </a:ext>
            </a:extLst>
          </p:cNvPr>
          <p:cNvSpPr txBox="1"/>
          <p:nvPr/>
        </p:nvSpPr>
        <p:spPr>
          <a:xfrm>
            <a:off x="3375506" y="3242981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30C4613D-BC49-6807-517D-73D9EB01FE55}"/>
              </a:ext>
            </a:extLst>
          </p:cNvPr>
          <p:cNvSpPr txBox="1"/>
          <p:nvPr/>
        </p:nvSpPr>
        <p:spPr>
          <a:xfrm>
            <a:off x="5028189" y="3265767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5DDAB1AD-B954-A033-B606-3D666F2BB770}"/>
              </a:ext>
            </a:extLst>
          </p:cNvPr>
          <p:cNvSpPr txBox="1"/>
          <p:nvPr/>
        </p:nvSpPr>
        <p:spPr>
          <a:xfrm>
            <a:off x="6330579" y="2380901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A9F8020C-A99B-9F38-3BB6-FF122F3F79C9}"/>
              </a:ext>
            </a:extLst>
          </p:cNvPr>
          <p:cNvSpPr txBox="1"/>
          <p:nvPr/>
        </p:nvSpPr>
        <p:spPr>
          <a:xfrm>
            <a:off x="7408481" y="3162190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856DF020-4441-FD79-303B-172F1DCC9C9F}"/>
              </a:ext>
            </a:extLst>
          </p:cNvPr>
          <p:cNvSpPr txBox="1"/>
          <p:nvPr/>
        </p:nvSpPr>
        <p:spPr>
          <a:xfrm>
            <a:off x="6699395" y="4164148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32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13AF1551-F9EB-BB9C-0318-C8825CA1E4A2}"/>
              </a:ext>
            </a:extLst>
          </p:cNvPr>
          <p:cNvSpPr txBox="1"/>
          <p:nvPr/>
        </p:nvSpPr>
        <p:spPr>
          <a:xfrm>
            <a:off x="7844058" y="5004753"/>
            <a:ext cx="628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3598289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90E5767-2C27-552D-5E6D-ADD86FC39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FFA7665-F4E9-6902-0D9F-729CDE671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 up a binary search tree given the following values of the nodes. Work from left to right.</a:t>
            </a:r>
          </a:p>
          <a:p>
            <a:pPr marL="0" indent="0" algn="ctr">
              <a:buNone/>
            </a:pPr>
            <a:r>
              <a:rPr lang="en-US" dirty="0"/>
              <a:t>5, 10, 8, 6, 7, 12, 23, 18, 22, 32, 14, 1, 0, 2, 17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 should we arrange this tree in order to achieve almost the same size of left subtree and right subtree?</a:t>
            </a:r>
          </a:p>
        </p:txBody>
      </p:sp>
    </p:spTree>
    <p:extLst>
      <p:ext uri="{BB962C8B-B14F-4D97-AF65-F5344CB8AC3E}">
        <p14:creationId xmlns:p14="http://schemas.microsoft.com/office/powerpoint/2010/main" val="3353279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6EAC1B2-9AC9-6ABE-C5A3-1924D7D96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algorithm in a binary search tree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CBB955E-8532-4B71-1F5A-0FDDC64DC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searching a node in a binary search tree, we move left or right at every node dependent from the relation of the searched value and the current value.</a:t>
            </a:r>
          </a:p>
          <a:p>
            <a:r>
              <a:rPr lang="en-US" dirty="0"/>
              <a:t>Let us denote the current node value by y and we are searching for value x. </a:t>
            </a:r>
          </a:p>
          <a:p>
            <a:r>
              <a:rPr lang="en-US" dirty="0"/>
              <a:t>If y &gt; x, then move left.</a:t>
            </a:r>
          </a:p>
          <a:p>
            <a:r>
              <a:rPr lang="en-US" dirty="0"/>
              <a:t>If y &lt; x, then move right.</a:t>
            </a:r>
          </a:p>
          <a:p>
            <a:r>
              <a:rPr lang="en-US" dirty="0"/>
              <a:t>If y = x, then finish.</a:t>
            </a:r>
          </a:p>
        </p:txBody>
      </p:sp>
    </p:spTree>
    <p:extLst>
      <p:ext uri="{BB962C8B-B14F-4D97-AF65-F5344CB8AC3E}">
        <p14:creationId xmlns:p14="http://schemas.microsoft.com/office/powerpoint/2010/main" val="377410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2E5821-979D-FB16-0C8A-6D8AB1F93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/>
          <a:lstStyle/>
          <a:p>
            <a:r>
              <a:rPr lang="en-US" dirty="0"/>
              <a:t>Search for 37, 8, 11 and 13 in the following binary search tree!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D999BAC-0DE4-6B6F-D782-32EC8BF47197}"/>
              </a:ext>
            </a:extLst>
          </p:cNvPr>
          <p:cNvSpPr/>
          <p:nvPr/>
        </p:nvSpPr>
        <p:spPr>
          <a:xfrm>
            <a:off x="5590355" y="253226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3B9CDBA2-749E-3BB8-6CBC-9245D27FD907}"/>
              </a:ext>
            </a:extLst>
          </p:cNvPr>
          <p:cNvSpPr/>
          <p:nvPr/>
        </p:nvSpPr>
        <p:spPr>
          <a:xfrm>
            <a:off x="6020305" y="376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endCxn id="5" idx="1"/>
          </p:cNvCxnSpPr>
          <p:nvPr/>
        </p:nvCxnSpPr>
        <p:spPr>
          <a:xfrm>
            <a:off x="5280094" y="2395000"/>
            <a:ext cx="417567" cy="229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B1421449-E5A6-FA8C-D386-FEDC358C4CAC}"/>
              </a:ext>
            </a:extLst>
          </p:cNvPr>
          <p:cNvCxnSpPr>
            <a:stCxn id="5" idx="5"/>
            <a:endCxn id="6" idx="2"/>
          </p:cNvCxnSpPr>
          <p:nvPr/>
        </p:nvCxnSpPr>
        <p:spPr>
          <a:xfrm>
            <a:off x="6215780" y="3069818"/>
            <a:ext cx="356596" cy="30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38">
            <a:extLst>
              <a:ext uri="{FF2B5EF4-FFF2-40B4-BE49-F238E27FC236}">
                <a16:creationId xmlns:a16="http://schemas.microsoft.com/office/drawing/2014/main" id="{B114AF7F-FD7E-EF3A-ECB4-4EA5C151448E}"/>
              </a:ext>
            </a:extLst>
          </p:cNvPr>
          <p:cNvCxnSpPr>
            <a:endCxn id="8" idx="7"/>
          </p:cNvCxnSpPr>
          <p:nvPr/>
        </p:nvCxnSpPr>
        <p:spPr>
          <a:xfrm flipH="1">
            <a:off x="6645730" y="3633377"/>
            <a:ext cx="154742" cy="228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EDAA883C-92E6-3FE6-B38E-412F4420FA3C}"/>
              </a:ext>
            </a:extLst>
          </p:cNvPr>
          <p:cNvSpPr txBox="1"/>
          <p:nvPr/>
        </p:nvSpPr>
        <p:spPr>
          <a:xfrm>
            <a:off x="5735277" y="262449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6" name="Szövegdoboz 55">
            <a:extLst>
              <a:ext uri="{FF2B5EF4-FFF2-40B4-BE49-F238E27FC236}">
                <a16:creationId xmlns:a16="http://schemas.microsoft.com/office/drawing/2014/main" id="{EBB24F23-FB01-D593-8802-F9CEFE6D5CF6}"/>
              </a:ext>
            </a:extLst>
          </p:cNvPr>
          <p:cNvSpPr txBox="1"/>
          <p:nvPr/>
        </p:nvSpPr>
        <p:spPr>
          <a:xfrm>
            <a:off x="6147816" y="3871334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60" name="Szövegdoboz 59">
            <a:extLst>
              <a:ext uri="{FF2B5EF4-FFF2-40B4-BE49-F238E27FC236}">
                <a16:creationId xmlns:a16="http://schemas.microsoft.com/office/drawing/2014/main" id="{45492C46-1D1E-1163-586B-5FD9412715B2}"/>
              </a:ext>
            </a:extLst>
          </p:cNvPr>
          <p:cNvSpPr txBox="1"/>
          <p:nvPr/>
        </p:nvSpPr>
        <p:spPr>
          <a:xfrm>
            <a:off x="5375380" y="1762188"/>
            <a:ext cx="119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37&gt;17</a:t>
            </a:r>
          </a:p>
        </p:txBody>
      </p:sp>
      <p:sp>
        <p:nvSpPr>
          <p:cNvPr id="61" name="Szövegdoboz 60">
            <a:extLst>
              <a:ext uri="{FF2B5EF4-FFF2-40B4-BE49-F238E27FC236}">
                <a16:creationId xmlns:a16="http://schemas.microsoft.com/office/drawing/2014/main" id="{CCBB5712-599D-F463-F0CF-1378535CCD7E}"/>
              </a:ext>
            </a:extLst>
          </p:cNvPr>
          <p:cNvSpPr txBox="1"/>
          <p:nvPr/>
        </p:nvSpPr>
        <p:spPr>
          <a:xfrm>
            <a:off x="6201974" y="2312927"/>
            <a:ext cx="119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37&gt;33</a:t>
            </a:r>
          </a:p>
        </p:txBody>
      </p:sp>
      <p:sp>
        <p:nvSpPr>
          <p:cNvPr id="62" name="Szövegdoboz 61">
            <a:extLst>
              <a:ext uri="{FF2B5EF4-FFF2-40B4-BE49-F238E27FC236}">
                <a16:creationId xmlns:a16="http://schemas.microsoft.com/office/drawing/2014/main" id="{1305F6E3-7C6E-5766-004A-C6283A91F664}"/>
              </a:ext>
            </a:extLst>
          </p:cNvPr>
          <p:cNvSpPr txBox="1"/>
          <p:nvPr/>
        </p:nvSpPr>
        <p:spPr>
          <a:xfrm>
            <a:off x="7090132" y="2745455"/>
            <a:ext cx="119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37=37</a:t>
            </a:r>
          </a:p>
        </p:txBody>
      </p:sp>
    </p:spTree>
    <p:extLst>
      <p:ext uri="{BB962C8B-B14F-4D97-AF65-F5344CB8AC3E}">
        <p14:creationId xmlns:p14="http://schemas.microsoft.com/office/powerpoint/2010/main" val="372592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81BE89A-2382-B8D9-9597-4B6F70C11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algorithm in a binary search tree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FED74EF-1FDA-70CD-398B-1C7EF4D9C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the SEARCH algorithm</a:t>
            </a:r>
          </a:p>
          <a:p>
            <a:r>
              <a:rPr lang="en-US" dirty="0"/>
              <a:t>Move left or right dependent from the relation of the value to be inserted and the current value</a:t>
            </a:r>
          </a:p>
          <a:p>
            <a:r>
              <a:rPr lang="en-US" dirty="0"/>
              <a:t>If we reach a NULL value, then insert the node</a:t>
            </a:r>
          </a:p>
        </p:txBody>
      </p:sp>
    </p:spTree>
    <p:extLst>
      <p:ext uri="{BB962C8B-B14F-4D97-AF65-F5344CB8AC3E}">
        <p14:creationId xmlns:p14="http://schemas.microsoft.com/office/powerpoint/2010/main" val="1997293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2E5821-979D-FB16-0C8A-6D8AB1F93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E5E1B7-C230-0300-E65C-4B73C9E8B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63" y="1331259"/>
            <a:ext cx="8946541" cy="430929"/>
          </a:xfrm>
        </p:spPr>
        <p:txBody>
          <a:bodyPr>
            <a:normAutofit fontScale="92500"/>
          </a:bodyPr>
          <a:lstStyle/>
          <a:p>
            <a:r>
              <a:rPr lang="en-US" dirty="0"/>
              <a:t>Insert the nodes 15, 9, 32 and 36 into the following binary search tree!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8A717ACD-3DCE-0C2A-FAA1-D34BC0E46744}"/>
              </a:ext>
            </a:extLst>
          </p:cNvPr>
          <p:cNvSpPr/>
          <p:nvPr/>
        </p:nvSpPr>
        <p:spPr>
          <a:xfrm>
            <a:off x="4642649" y="199470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BD999BAC-0DE4-6B6F-D782-32EC8BF47197}"/>
              </a:ext>
            </a:extLst>
          </p:cNvPr>
          <p:cNvSpPr/>
          <p:nvPr/>
        </p:nvSpPr>
        <p:spPr>
          <a:xfrm>
            <a:off x="5590355" y="253226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9858B254-02D8-6383-E7B3-B058DF09E30E}"/>
              </a:ext>
            </a:extLst>
          </p:cNvPr>
          <p:cNvSpPr/>
          <p:nvPr/>
        </p:nvSpPr>
        <p:spPr>
          <a:xfrm>
            <a:off x="6572376" y="3059102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11CB8007-D915-E699-8FF2-2BCCA2F6EED8}"/>
              </a:ext>
            </a:extLst>
          </p:cNvPr>
          <p:cNvSpPr/>
          <p:nvPr/>
        </p:nvSpPr>
        <p:spPr>
          <a:xfrm>
            <a:off x="7554397" y="3688888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3B9CDBA2-749E-3BB8-6CBC-9245D27FD907}"/>
              </a:ext>
            </a:extLst>
          </p:cNvPr>
          <p:cNvSpPr/>
          <p:nvPr/>
        </p:nvSpPr>
        <p:spPr>
          <a:xfrm>
            <a:off x="6020305" y="376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D45B9A5-4D5D-9F85-39E3-9E7FBCE46D7E}"/>
              </a:ext>
            </a:extLst>
          </p:cNvPr>
          <p:cNvSpPr/>
          <p:nvPr/>
        </p:nvSpPr>
        <p:spPr>
          <a:xfrm>
            <a:off x="6938741" y="446400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6A1B572C-3B99-1F9D-B9DF-D2CB4E983C6D}"/>
              </a:ext>
            </a:extLst>
          </p:cNvPr>
          <p:cNvSpPr/>
          <p:nvPr/>
        </p:nvSpPr>
        <p:spPr>
          <a:xfrm>
            <a:off x="3694943" y="2533271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AD20E7DE-B219-FD7B-AF09-6A50FB8DE91A}"/>
              </a:ext>
            </a:extLst>
          </p:cNvPr>
          <p:cNvSpPr/>
          <p:nvPr/>
        </p:nvSpPr>
        <p:spPr>
          <a:xfrm>
            <a:off x="2738153" y="3173540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E87377A1-AB33-2B52-40E8-B725AA862149}"/>
              </a:ext>
            </a:extLst>
          </p:cNvPr>
          <p:cNvSpPr/>
          <p:nvPr/>
        </p:nvSpPr>
        <p:spPr>
          <a:xfrm>
            <a:off x="4456943" y="3139617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11365AF-B2C6-2416-E88D-D3B9F609AC2A}"/>
              </a:ext>
            </a:extLst>
          </p:cNvPr>
          <p:cNvSpPr/>
          <p:nvPr/>
        </p:nvSpPr>
        <p:spPr>
          <a:xfrm>
            <a:off x="1878255" y="3925056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B0B83CC7-6743-05F6-C146-95C6D98A4608}"/>
              </a:ext>
            </a:extLst>
          </p:cNvPr>
          <p:cNvSpPr/>
          <p:nvPr/>
        </p:nvSpPr>
        <p:spPr>
          <a:xfrm>
            <a:off x="2647320" y="4549403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8487A1D4-F739-8E53-A7B9-A680B185C27B}"/>
              </a:ext>
            </a:extLst>
          </p:cNvPr>
          <p:cNvSpPr/>
          <p:nvPr/>
        </p:nvSpPr>
        <p:spPr>
          <a:xfrm>
            <a:off x="1921150" y="530091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B51B683C-13AC-D722-DB58-44D4DB80B494}"/>
              </a:ext>
            </a:extLst>
          </p:cNvPr>
          <p:cNvSpPr/>
          <p:nvPr/>
        </p:nvSpPr>
        <p:spPr>
          <a:xfrm>
            <a:off x="3738847" y="377910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17A14B-427F-C118-63A7-C70313353726}"/>
              </a:ext>
            </a:extLst>
          </p:cNvPr>
          <p:cNvSpPr/>
          <p:nvPr/>
        </p:nvSpPr>
        <p:spPr>
          <a:xfrm>
            <a:off x="4935843" y="3813584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37F5D008-5551-1B4A-BF49-1A93447792BF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4320368" y="2424630"/>
            <a:ext cx="334301" cy="20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8C45B9B-8908-8C86-07D8-A2F70F6BBBF5}"/>
              </a:ext>
            </a:extLst>
          </p:cNvPr>
          <p:cNvCxnSpPr>
            <a:stCxn id="10" idx="3"/>
            <a:endCxn id="11" idx="7"/>
          </p:cNvCxnSpPr>
          <p:nvPr/>
        </p:nvCxnSpPr>
        <p:spPr>
          <a:xfrm flipH="1">
            <a:off x="3363578" y="3070827"/>
            <a:ext cx="438671" cy="194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0A212AF6-E021-3E8E-71E2-6EE43E9C6FD2}"/>
              </a:ext>
            </a:extLst>
          </p:cNvPr>
          <p:cNvCxnSpPr>
            <a:stCxn id="11" idx="3"/>
            <a:endCxn id="13" idx="7"/>
          </p:cNvCxnSpPr>
          <p:nvPr/>
        </p:nvCxnSpPr>
        <p:spPr>
          <a:xfrm flipH="1">
            <a:off x="2503680" y="3711096"/>
            <a:ext cx="341779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201DF2C3-0CA4-59BA-0839-BD6EDC9CEA63}"/>
              </a:ext>
            </a:extLst>
          </p:cNvPr>
          <p:cNvCxnSpPr>
            <a:stCxn id="10" idx="5"/>
            <a:endCxn id="12" idx="1"/>
          </p:cNvCxnSpPr>
          <p:nvPr/>
        </p:nvCxnSpPr>
        <p:spPr>
          <a:xfrm>
            <a:off x="4320368" y="3070827"/>
            <a:ext cx="243881" cy="161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26">
            <a:extLst>
              <a:ext uri="{FF2B5EF4-FFF2-40B4-BE49-F238E27FC236}">
                <a16:creationId xmlns:a16="http://schemas.microsoft.com/office/drawing/2014/main" id="{82288D83-3580-9994-48FB-06AF51F4A876}"/>
              </a:ext>
            </a:extLst>
          </p:cNvPr>
          <p:cNvCxnSpPr>
            <a:stCxn id="12" idx="3"/>
            <a:endCxn id="16" idx="7"/>
          </p:cNvCxnSpPr>
          <p:nvPr/>
        </p:nvCxnSpPr>
        <p:spPr>
          <a:xfrm flipH="1">
            <a:off x="4364272" y="3677173"/>
            <a:ext cx="199977" cy="19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04766B04-C6E8-1BE8-83A5-9E68C5A55B4F}"/>
              </a:ext>
            </a:extLst>
          </p:cNvPr>
          <p:cNvCxnSpPr>
            <a:stCxn id="13" idx="5"/>
            <a:endCxn id="14" idx="1"/>
          </p:cNvCxnSpPr>
          <p:nvPr/>
        </p:nvCxnSpPr>
        <p:spPr>
          <a:xfrm>
            <a:off x="2503680" y="4462612"/>
            <a:ext cx="250946" cy="179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54FDFB-51D4-CF18-9F09-08ECD819D200}"/>
              </a:ext>
            </a:extLst>
          </p:cNvPr>
          <p:cNvCxnSpPr>
            <a:stCxn id="14" idx="3"/>
            <a:endCxn id="15" idx="7"/>
          </p:cNvCxnSpPr>
          <p:nvPr/>
        </p:nvCxnSpPr>
        <p:spPr>
          <a:xfrm flipH="1">
            <a:off x="2546575" y="5086959"/>
            <a:ext cx="208051" cy="306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743B8737-AF69-9242-C28D-18069212B156}"/>
              </a:ext>
            </a:extLst>
          </p:cNvPr>
          <p:cNvCxnSpPr>
            <a:stCxn id="12" idx="5"/>
            <a:endCxn id="17" idx="0"/>
          </p:cNvCxnSpPr>
          <p:nvPr/>
        </p:nvCxnSpPr>
        <p:spPr>
          <a:xfrm>
            <a:off x="5082368" y="3677173"/>
            <a:ext cx="219841" cy="136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DE98E077-4E30-0B5F-2406-30922CC74B35}"/>
              </a:ext>
            </a:extLst>
          </p:cNvPr>
          <p:cNvCxnSpPr>
            <a:endCxn id="5" idx="1"/>
          </p:cNvCxnSpPr>
          <p:nvPr/>
        </p:nvCxnSpPr>
        <p:spPr>
          <a:xfrm>
            <a:off x="5280094" y="2395000"/>
            <a:ext cx="417567" cy="229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>
            <a:extLst>
              <a:ext uri="{FF2B5EF4-FFF2-40B4-BE49-F238E27FC236}">
                <a16:creationId xmlns:a16="http://schemas.microsoft.com/office/drawing/2014/main" id="{B1421449-E5A6-FA8C-D386-FEDC358C4CAC}"/>
              </a:ext>
            </a:extLst>
          </p:cNvPr>
          <p:cNvCxnSpPr>
            <a:stCxn id="5" idx="5"/>
            <a:endCxn id="6" idx="2"/>
          </p:cNvCxnSpPr>
          <p:nvPr/>
        </p:nvCxnSpPr>
        <p:spPr>
          <a:xfrm>
            <a:off x="6215780" y="3069818"/>
            <a:ext cx="356596" cy="30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38">
            <a:extLst>
              <a:ext uri="{FF2B5EF4-FFF2-40B4-BE49-F238E27FC236}">
                <a16:creationId xmlns:a16="http://schemas.microsoft.com/office/drawing/2014/main" id="{B114AF7F-FD7E-EF3A-ECB4-4EA5C151448E}"/>
              </a:ext>
            </a:extLst>
          </p:cNvPr>
          <p:cNvCxnSpPr>
            <a:endCxn id="8" idx="7"/>
          </p:cNvCxnSpPr>
          <p:nvPr/>
        </p:nvCxnSpPr>
        <p:spPr>
          <a:xfrm flipH="1">
            <a:off x="6645730" y="3633377"/>
            <a:ext cx="154742" cy="228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48C0E25F-5A00-67D3-F0B3-2A25F8999514}"/>
              </a:ext>
            </a:extLst>
          </p:cNvPr>
          <p:cNvCxnSpPr>
            <a:stCxn id="6" idx="5"/>
            <a:endCxn id="7" idx="1"/>
          </p:cNvCxnSpPr>
          <p:nvPr/>
        </p:nvCxnSpPr>
        <p:spPr>
          <a:xfrm>
            <a:off x="7197801" y="3596658"/>
            <a:ext cx="463902" cy="184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E6BF868A-C230-FA5C-9C95-C485C8395C85}"/>
              </a:ext>
            </a:extLst>
          </p:cNvPr>
          <p:cNvCxnSpPr>
            <a:endCxn id="9" idx="7"/>
          </p:cNvCxnSpPr>
          <p:nvPr/>
        </p:nvCxnSpPr>
        <p:spPr>
          <a:xfrm flipH="1">
            <a:off x="7564166" y="4239949"/>
            <a:ext cx="211262" cy="3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>
            <a:extLst>
              <a:ext uri="{FF2B5EF4-FFF2-40B4-BE49-F238E27FC236}">
                <a16:creationId xmlns:a16="http://schemas.microsoft.com/office/drawing/2014/main" id="{E455EBD1-82E9-5F5E-398A-7B7596D1177F}"/>
              </a:ext>
            </a:extLst>
          </p:cNvPr>
          <p:cNvSpPr txBox="1"/>
          <p:nvPr/>
        </p:nvSpPr>
        <p:spPr>
          <a:xfrm>
            <a:off x="3779220" y="266041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DE6FA106-FCED-1475-090F-6A717C4F44A0}"/>
              </a:ext>
            </a:extLst>
          </p:cNvPr>
          <p:cNvSpPr txBox="1"/>
          <p:nvPr/>
        </p:nvSpPr>
        <p:spPr>
          <a:xfrm>
            <a:off x="4787571" y="210386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880DFC52-6736-D982-AD15-FEA587AFD3D9}"/>
              </a:ext>
            </a:extLst>
          </p:cNvPr>
          <p:cNvSpPr txBox="1"/>
          <p:nvPr/>
        </p:nvSpPr>
        <p:spPr>
          <a:xfrm>
            <a:off x="2859773" y="3324749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EDAA883C-92E6-3FE6-B38E-412F4420FA3C}"/>
              </a:ext>
            </a:extLst>
          </p:cNvPr>
          <p:cNvSpPr txBox="1"/>
          <p:nvPr/>
        </p:nvSpPr>
        <p:spPr>
          <a:xfrm>
            <a:off x="5735277" y="2624492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CAD2D4D1-7C6A-C31A-6D3C-E3A694F4B2C8}"/>
              </a:ext>
            </a:extLst>
          </p:cNvPr>
          <p:cNvSpPr txBox="1"/>
          <p:nvPr/>
        </p:nvSpPr>
        <p:spPr>
          <a:xfrm>
            <a:off x="6739369" y="318469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sp>
        <p:nvSpPr>
          <p:cNvPr id="50" name="Szövegdoboz 49">
            <a:extLst>
              <a:ext uri="{FF2B5EF4-FFF2-40B4-BE49-F238E27FC236}">
                <a16:creationId xmlns:a16="http://schemas.microsoft.com/office/drawing/2014/main" id="{5A444F79-72D8-3326-EEA3-B741402889E0}"/>
              </a:ext>
            </a:extLst>
          </p:cNvPr>
          <p:cNvSpPr txBox="1"/>
          <p:nvPr/>
        </p:nvSpPr>
        <p:spPr>
          <a:xfrm>
            <a:off x="1989438" y="405528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F9F0E8EC-9BC3-5715-27DE-F6142197D0FB}"/>
              </a:ext>
            </a:extLst>
          </p:cNvPr>
          <p:cNvSpPr txBox="1"/>
          <p:nvPr/>
        </p:nvSpPr>
        <p:spPr>
          <a:xfrm>
            <a:off x="2767423" y="472446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AD02A021-25A0-3AB1-259D-42B73AA94FFE}"/>
              </a:ext>
            </a:extLst>
          </p:cNvPr>
          <p:cNvSpPr txBox="1"/>
          <p:nvPr/>
        </p:nvSpPr>
        <p:spPr>
          <a:xfrm>
            <a:off x="2030633" y="5431146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F4A417CB-A6F0-961D-E18D-FB671B1F728A}"/>
              </a:ext>
            </a:extLst>
          </p:cNvPr>
          <p:cNvSpPr txBox="1"/>
          <p:nvPr/>
        </p:nvSpPr>
        <p:spPr>
          <a:xfrm>
            <a:off x="3858950" y="389963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1053C593-D1F7-34D0-59F0-187D7E76AE4F}"/>
              </a:ext>
            </a:extLst>
          </p:cNvPr>
          <p:cNvSpPr txBox="1"/>
          <p:nvPr/>
        </p:nvSpPr>
        <p:spPr>
          <a:xfrm>
            <a:off x="4589845" y="3263660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7C7A54EE-E139-772C-9EEC-C8F6C22B6564}"/>
              </a:ext>
            </a:extLst>
          </p:cNvPr>
          <p:cNvSpPr txBox="1"/>
          <p:nvPr/>
        </p:nvSpPr>
        <p:spPr>
          <a:xfrm>
            <a:off x="5115261" y="396274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56" name="Szövegdoboz 55">
            <a:extLst>
              <a:ext uri="{FF2B5EF4-FFF2-40B4-BE49-F238E27FC236}">
                <a16:creationId xmlns:a16="http://schemas.microsoft.com/office/drawing/2014/main" id="{EBB24F23-FB01-D593-8802-F9CEFE6D5CF6}"/>
              </a:ext>
            </a:extLst>
          </p:cNvPr>
          <p:cNvSpPr txBox="1"/>
          <p:nvPr/>
        </p:nvSpPr>
        <p:spPr>
          <a:xfrm>
            <a:off x="6147816" y="3871334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7EEDBAED-C813-D95A-329C-8ED7A1E74BCF}"/>
              </a:ext>
            </a:extLst>
          </p:cNvPr>
          <p:cNvSpPr txBox="1"/>
          <p:nvPr/>
        </p:nvSpPr>
        <p:spPr>
          <a:xfrm>
            <a:off x="7681999" y="381532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39</a:t>
            </a:r>
          </a:p>
        </p:txBody>
      </p: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8E79BD6C-6294-6DCA-6834-B470A457432D}"/>
              </a:ext>
            </a:extLst>
          </p:cNvPr>
          <p:cNvSpPr txBox="1"/>
          <p:nvPr/>
        </p:nvSpPr>
        <p:spPr>
          <a:xfrm>
            <a:off x="7119403" y="4569115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</a:t>
            </a:r>
          </a:p>
        </p:txBody>
      </p:sp>
      <p:sp>
        <p:nvSpPr>
          <p:cNvPr id="20" name="Ellipszis 19">
            <a:extLst>
              <a:ext uri="{FF2B5EF4-FFF2-40B4-BE49-F238E27FC236}">
                <a16:creationId xmlns:a16="http://schemas.microsoft.com/office/drawing/2014/main" id="{3F1804FE-3601-AC97-8E37-655ACF9D5968}"/>
              </a:ext>
            </a:extLst>
          </p:cNvPr>
          <p:cNvSpPr/>
          <p:nvPr/>
        </p:nvSpPr>
        <p:spPr>
          <a:xfrm>
            <a:off x="5580585" y="4521965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9E00711E-ED5D-1F97-411F-361E68C36EDB}"/>
              </a:ext>
            </a:extLst>
          </p:cNvPr>
          <p:cNvCxnSpPr>
            <a:stCxn id="17" idx="5"/>
          </p:cNvCxnSpPr>
          <p:nvPr/>
        </p:nvCxnSpPr>
        <p:spPr>
          <a:xfrm>
            <a:off x="5561268" y="4351140"/>
            <a:ext cx="234817" cy="205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C1470A71-3590-D095-00FF-46BDBF598093}"/>
              </a:ext>
            </a:extLst>
          </p:cNvPr>
          <p:cNvSpPr txBox="1"/>
          <p:nvPr/>
        </p:nvSpPr>
        <p:spPr>
          <a:xfrm>
            <a:off x="5710458" y="4679013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36" name="Ellipszis 35">
            <a:extLst>
              <a:ext uri="{FF2B5EF4-FFF2-40B4-BE49-F238E27FC236}">
                <a16:creationId xmlns:a16="http://schemas.microsoft.com/office/drawing/2014/main" id="{C3D85745-0D5E-9189-6F79-A661AF58C9E9}"/>
              </a:ext>
            </a:extLst>
          </p:cNvPr>
          <p:cNvSpPr/>
          <p:nvPr/>
        </p:nvSpPr>
        <p:spPr>
          <a:xfrm>
            <a:off x="2927717" y="3906039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Egyenes összekötő 37">
            <a:extLst>
              <a:ext uri="{FF2B5EF4-FFF2-40B4-BE49-F238E27FC236}">
                <a16:creationId xmlns:a16="http://schemas.microsoft.com/office/drawing/2014/main" id="{2EA86503-A18C-C897-CD97-497530CA69BF}"/>
              </a:ext>
            </a:extLst>
          </p:cNvPr>
          <p:cNvCxnSpPr/>
          <p:nvPr/>
        </p:nvCxnSpPr>
        <p:spPr>
          <a:xfrm>
            <a:off x="2964413" y="3722358"/>
            <a:ext cx="234817" cy="205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176A9BD7-35D6-7877-4DD5-98B65C715FB0}"/>
              </a:ext>
            </a:extLst>
          </p:cNvPr>
          <p:cNvSpPr txBox="1"/>
          <p:nvPr/>
        </p:nvSpPr>
        <p:spPr>
          <a:xfrm>
            <a:off x="3113603" y="4050231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42" name="Ellipszis 41">
            <a:extLst>
              <a:ext uri="{FF2B5EF4-FFF2-40B4-BE49-F238E27FC236}">
                <a16:creationId xmlns:a16="http://schemas.microsoft.com/office/drawing/2014/main" id="{DCB142F8-C77C-9633-AD82-38B49ABAD53C}"/>
              </a:ext>
            </a:extLst>
          </p:cNvPr>
          <p:cNvSpPr/>
          <p:nvPr/>
        </p:nvSpPr>
        <p:spPr>
          <a:xfrm>
            <a:off x="5417581" y="3240915"/>
            <a:ext cx="732731" cy="62978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Egyenes összekötő 46">
            <a:extLst>
              <a:ext uri="{FF2B5EF4-FFF2-40B4-BE49-F238E27FC236}">
                <a16:creationId xmlns:a16="http://schemas.microsoft.com/office/drawing/2014/main" id="{3EB334EE-D135-8AD3-A299-1E7ED3B5349B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5689094" y="3069818"/>
            <a:ext cx="8567" cy="192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Szövegdoboz 58">
            <a:extLst>
              <a:ext uri="{FF2B5EF4-FFF2-40B4-BE49-F238E27FC236}">
                <a16:creationId xmlns:a16="http://schemas.microsoft.com/office/drawing/2014/main" id="{F5E77A39-79D1-D756-1AE2-C8B82031AC53}"/>
              </a:ext>
            </a:extLst>
          </p:cNvPr>
          <p:cNvSpPr txBox="1"/>
          <p:nvPr/>
        </p:nvSpPr>
        <p:spPr>
          <a:xfrm>
            <a:off x="5603467" y="3385107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32</a:t>
            </a:r>
          </a:p>
        </p:txBody>
      </p:sp>
      <p:sp>
        <p:nvSpPr>
          <p:cNvPr id="61" name="Ellipszis 60">
            <a:extLst>
              <a:ext uri="{FF2B5EF4-FFF2-40B4-BE49-F238E27FC236}">
                <a16:creationId xmlns:a16="http://schemas.microsoft.com/office/drawing/2014/main" id="{A0B23E90-0FED-C99C-FB73-9FE8606BFB69}"/>
              </a:ext>
            </a:extLst>
          </p:cNvPr>
          <p:cNvSpPr/>
          <p:nvPr/>
        </p:nvSpPr>
        <p:spPr>
          <a:xfrm>
            <a:off x="6478329" y="4386439"/>
            <a:ext cx="455369" cy="46674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Egyenes összekötő 61">
            <a:extLst>
              <a:ext uri="{FF2B5EF4-FFF2-40B4-BE49-F238E27FC236}">
                <a16:creationId xmlns:a16="http://schemas.microsoft.com/office/drawing/2014/main" id="{32EDA708-1045-79B5-4597-9A16313205A3}"/>
              </a:ext>
            </a:extLst>
          </p:cNvPr>
          <p:cNvCxnSpPr>
            <a:cxnSpLocks/>
            <a:stCxn id="8" idx="5"/>
          </p:cNvCxnSpPr>
          <p:nvPr/>
        </p:nvCxnSpPr>
        <p:spPr>
          <a:xfrm>
            <a:off x="6645730" y="4306959"/>
            <a:ext cx="104112" cy="100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Szövegdoboz 62">
            <a:extLst>
              <a:ext uri="{FF2B5EF4-FFF2-40B4-BE49-F238E27FC236}">
                <a16:creationId xmlns:a16="http://schemas.microsoft.com/office/drawing/2014/main" id="{9EE0CE97-8FC6-7436-0B01-3EA3856D5D67}"/>
              </a:ext>
            </a:extLst>
          </p:cNvPr>
          <p:cNvSpPr txBox="1"/>
          <p:nvPr/>
        </p:nvSpPr>
        <p:spPr>
          <a:xfrm>
            <a:off x="6493978" y="4435144"/>
            <a:ext cx="49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231423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6" grpId="0"/>
      <p:bldP spid="36" grpId="0" animBg="1"/>
      <p:bldP spid="40" grpId="0"/>
      <p:bldP spid="42" grpId="0" animBg="1"/>
      <p:bldP spid="59" grpId="0"/>
      <p:bldP spid="61" grpId="0" animBg="1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190DC4-73B5-8030-A8F4-A300E13D4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2EEC760-3DB8-417F-A2DD-1E2A5E9A7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Now, we can build up the binary search tree consisting of the following values! Work from left to right!</a:t>
            </a:r>
          </a:p>
          <a:p>
            <a:r>
              <a:rPr lang="en-US" dirty="0"/>
              <a:t>5, 10, 8, 6, 7, 12, 23, 18, 22, 32, 14, 1, 0, 2, 17</a:t>
            </a:r>
          </a:p>
          <a:p>
            <a:r>
              <a:rPr lang="en-US" dirty="0"/>
              <a:t>8, 0, 2, 3, 9, 10, 11, 13, 1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5558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81</TotalTime>
  <Words>900</Words>
  <Application>Microsoft Office PowerPoint</Application>
  <PresentationFormat>Szélesvásznú</PresentationFormat>
  <Paragraphs>180</Paragraphs>
  <Slides>18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1" baseType="lpstr">
      <vt:lpstr>Century Gothic</vt:lpstr>
      <vt:lpstr>Wingdings 3</vt:lpstr>
      <vt:lpstr>Ion</vt:lpstr>
      <vt:lpstr>Binary search trees</vt:lpstr>
      <vt:lpstr>Structure</vt:lpstr>
      <vt:lpstr>Example</vt:lpstr>
      <vt:lpstr>Exercises</vt:lpstr>
      <vt:lpstr>SEARCH algorithm in a binary search tree</vt:lpstr>
      <vt:lpstr>Example</vt:lpstr>
      <vt:lpstr>INSERT algorithm in a binary search tree</vt:lpstr>
      <vt:lpstr>Example</vt:lpstr>
      <vt:lpstr>Exercises</vt:lpstr>
      <vt:lpstr>DELETE algorithm in a binary search tree</vt:lpstr>
      <vt:lpstr>2. version</vt:lpstr>
      <vt:lpstr>Example</vt:lpstr>
      <vt:lpstr>Example</vt:lpstr>
      <vt:lpstr>Example</vt:lpstr>
      <vt:lpstr>Example</vt:lpstr>
      <vt:lpstr>Example</vt:lpstr>
      <vt:lpstr>Example</vt:lpstr>
      <vt:lpstr>Exercises</vt:lpstr>
    </vt:vector>
  </TitlesOfParts>
  <Company>Debreceni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Hannusch Carolin</dc:creator>
  <cp:lastModifiedBy>Hannusch Carolin</cp:lastModifiedBy>
  <cp:revision>21</cp:revision>
  <dcterms:created xsi:type="dcterms:W3CDTF">2026-04-09T07:46:13Z</dcterms:created>
  <dcterms:modified xsi:type="dcterms:W3CDTF">2026-04-15T08:19:55Z</dcterms:modified>
</cp:coreProperties>
</file>