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24"/>
  </p:notesMasterIdLst>
  <p:sldIdLst>
    <p:sldId id="266" r:id="rId2"/>
    <p:sldId id="256" r:id="rId3"/>
    <p:sldId id="263" r:id="rId4"/>
    <p:sldId id="264" r:id="rId5"/>
    <p:sldId id="265" r:id="rId6"/>
    <p:sldId id="267" r:id="rId7"/>
    <p:sldId id="268" r:id="rId8"/>
    <p:sldId id="270" r:id="rId9"/>
    <p:sldId id="271" r:id="rId10"/>
    <p:sldId id="257" r:id="rId11"/>
    <p:sldId id="269" r:id="rId12"/>
    <p:sldId id="272" r:id="rId13"/>
    <p:sldId id="258" r:id="rId14"/>
    <p:sldId id="25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048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real-world examples like file systems and family trees.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Mention types: full, complete, perfect, balanced.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Clarify path length vs depth vs height with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difference: DFS goes deep, BFS level by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difference: DFS goes deep, BFS level by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723848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difference: DFS goes deep, BFS level by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911650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3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697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73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342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29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61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5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8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1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7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5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8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30-Mar-26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5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389E0E-9881-26B6-A24C-B4CFE18CC0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Trees, binary trees, search trees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A4A346D-4F39-7DB6-36AD-DA0930A46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Representation, path finding</a:t>
            </a:r>
          </a:p>
        </p:txBody>
      </p:sp>
    </p:spTree>
    <p:extLst>
      <p:ext uri="{BB962C8B-B14F-4D97-AF65-F5344CB8AC3E}">
        <p14:creationId xmlns:p14="http://schemas.microsoft.com/office/powerpoint/2010/main" val="2386928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Binary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Each node has at most two children: left and right.</a:t>
            </a:r>
          </a:p>
        </p:txBody>
      </p:sp>
      <p:sp>
        <p:nvSpPr>
          <p:cNvPr id="4" name="Oval 3"/>
          <p:cNvSpPr/>
          <p:nvPr/>
        </p:nvSpPr>
        <p:spPr>
          <a:xfrm>
            <a:off x="4114800" y="2569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</a:t>
            </a:r>
          </a:p>
        </p:txBody>
      </p:sp>
      <p:sp>
        <p:nvSpPr>
          <p:cNvPr id="5" name="Oval 4"/>
          <p:cNvSpPr/>
          <p:nvPr/>
        </p:nvSpPr>
        <p:spPr>
          <a:xfrm>
            <a:off x="3200400" y="40246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5029200" y="4082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</a:t>
            </a:r>
          </a:p>
        </p:txBody>
      </p:sp>
      <p:cxnSp>
        <p:nvCxnSpPr>
          <p:cNvPr id="7" name="Connector 6"/>
          <p:cNvCxnSpPr/>
          <p:nvPr/>
        </p:nvCxnSpPr>
        <p:spPr>
          <a:xfrm flipH="1">
            <a:off x="3657600" y="3541679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4572000" y="3546993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C975D3-9C0B-7353-077F-614EA2380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Four-columns representation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5E69FB50-9C63-7B75-B7C5-52CCF4828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520019"/>
              </p:ext>
            </p:extLst>
          </p:nvPr>
        </p:nvGraphicFramePr>
        <p:xfrm>
          <a:off x="1943100" y="2133600"/>
          <a:ext cx="65913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260">
                  <a:extLst>
                    <a:ext uri="{9D8B030D-6E8A-4147-A177-3AD203B41FA5}">
                      <a16:colId xmlns:a16="http://schemas.microsoft.com/office/drawing/2014/main" val="3844034761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2485837376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809346885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908710539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12205583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73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384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43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101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306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0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73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773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21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580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500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174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">
            <a:extLst>
              <a:ext uri="{FF2B5EF4-FFF2-40B4-BE49-F238E27FC236}">
                <a16:creationId xmlns:a16="http://schemas.microsoft.com/office/drawing/2014/main" id="{63FF6B2B-B43C-7F9D-56D9-44891C7AC8BE}"/>
              </a:ext>
            </a:extLst>
          </p:cNvPr>
          <p:cNvSpPr/>
          <p:nvPr/>
        </p:nvSpPr>
        <p:spPr>
          <a:xfrm>
            <a:off x="4181489" y="89186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3" name="Connector 6">
            <a:extLst>
              <a:ext uri="{FF2B5EF4-FFF2-40B4-BE49-F238E27FC236}">
                <a16:creationId xmlns:a16="http://schemas.microsoft.com/office/drawing/2014/main" id="{5877EA3F-13F6-4484-56C3-4D01C8C46D6B}"/>
              </a:ext>
            </a:extLst>
          </p:cNvPr>
          <p:cNvCxnSpPr>
            <a:cxnSpLocks/>
          </p:cNvCxnSpPr>
          <p:nvPr/>
        </p:nvCxnSpPr>
        <p:spPr>
          <a:xfrm flipH="1">
            <a:off x="3744457" y="1273879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CE580A79-3AE1-DBF2-D483-2BB9C0154D6A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626697" y="1276606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3">
            <a:extLst>
              <a:ext uri="{FF2B5EF4-FFF2-40B4-BE49-F238E27FC236}">
                <a16:creationId xmlns:a16="http://schemas.microsoft.com/office/drawing/2014/main" id="{508B898E-C83F-87F4-4297-EEAD9FC97198}"/>
              </a:ext>
            </a:extLst>
          </p:cNvPr>
          <p:cNvSpPr/>
          <p:nvPr/>
        </p:nvSpPr>
        <p:spPr>
          <a:xfrm>
            <a:off x="3398041" y="1779381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12</a:t>
            </a:r>
            <a:endParaRPr sz="1400" dirty="0"/>
          </a:p>
        </p:txBody>
      </p: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BC6D3FFC-0976-1FD8-7BA2-49853DE8AFBB}"/>
              </a:ext>
            </a:extLst>
          </p:cNvPr>
          <p:cNvCxnSpPr>
            <a:cxnSpLocks/>
          </p:cNvCxnSpPr>
          <p:nvPr/>
        </p:nvCxnSpPr>
        <p:spPr>
          <a:xfrm flipH="1">
            <a:off x="2961009" y="2230130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6">
            <a:extLst>
              <a:ext uri="{FF2B5EF4-FFF2-40B4-BE49-F238E27FC236}">
                <a16:creationId xmlns:a16="http://schemas.microsoft.com/office/drawing/2014/main" id="{1FA38F55-6A21-D61B-7712-517688FDF549}"/>
              </a:ext>
            </a:extLst>
          </p:cNvPr>
          <p:cNvCxnSpPr>
            <a:cxnSpLocks/>
            <a:stCxn id="8" idx="5"/>
          </p:cNvCxnSpPr>
          <p:nvPr/>
        </p:nvCxnSpPr>
        <p:spPr>
          <a:xfrm>
            <a:off x="3858967" y="2222791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3">
            <a:extLst>
              <a:ext uri="{FF2B5EF4-FFF2-40B4-BE49-F238E27FC236}">
                <a16:creationId xmlns:a16="http://schemas.microsoft.com/office/drawing/2014/main" id="{464318A5-EC90-897A-CAAE-C11A3B52D28F}"/>
              </a:ext>
            </a:extLst>
          </p:cNvPr>
          <p:cNvSpPr/>
          <p:nvPr/>
        </p:nvSpPr>
        <p:spPr>
          <a:xfrm>
            <a:off x="4872361" y="1848119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95C65852-5B6C-A041-9F7C-B8464622D2E0}"/>
              </a:ext>
            </a:extLst>
          </p:cNvPr>
          <p:cNvCxnSpPr>
            <a:cxnSpLocks/>
          </p:cNvCxnSpPr>
          <p:nvPr/>
        </p:nvCxnSpPr>
        <p:spPr>
          <a:xfrm flipH="1">
            <a:off x="4753617" y="2230130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6">
            <a:extLst>
              <a:ext uri="{FF2B5EF4-FFF2-40B4-BE49-F238E27FC236}">
                <a16:creationId xmlns:a16="http://schemas.microsoft.com/office/drawing/2014/main" id="{9786DC75-2DF8-5321-1A08-83B02042F821}"/>
              </a:ext>
            </a:extLst>
          </p:cNvPr>
          <p:cNvCxnSpPr>
            <a:cxnSpLocks/>
            <a:stCxn id="11" idx="5"/>
          </p:cNvCxnSpPr>
          <p:nvPr/>
        </p:nvCxnSpPr>
        <p:spPr>
          <a:xfrm>
            <a:off x="5317569" y="2232857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3">
            <a:extLst>
              <a:ext uri="{FF2B5EF4-FFF2-40B4-BE49-F238E27FC236}">
                <a16:creationId xmlns:a16="http://schemas.microsoft.com/office/drawing/2014/main" id="{6F323DAA-014D-DB66-02BC-86D1EFA3BE80}"/>
              </a:ext>
            </a:extLst>
          </p:cNvPr>
          <p:cNvSpPr/>
          <p:nvPr/>
        </p:nvSpPr>
        <p:spPr>
          <a:xfrm>
            <a:off x="3782167" y="287310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C4DAE060-225C-9BC1-EF30-806810C34A09}"/>
              </a:ext>
            </a:extLst>
          </p:cNvPr>
          <p:cNvCxnSpPr>
            <a:cxnSpLocks/>
          </p:cNvCxnSpPr>
          <p:nvPr/>
        </p:nvCxnSpPr>
        <p:spPr>
          <a:xfrm flipH="1">
            <a:off x="3689797" y="3255119"/>
            <a:ext cx="182522" cy="653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038B4114-72D2-7072-DBC0-911171BA1BAB}"/>
              </a:ext>
            </a:extLst>
          </p:cNvPr>
          <p:cNvCxnSpPr>
            <a:cxnSpLocks/>
            <a:stCxn id="16" idx="5"/>
          </p:cNvCxnSpPr>
          <p:nvPr/>
        </p:nvCxnSpPr>
        <p:spPr>
          <a:xfrm>
            <a:off x="4227375" y="3257846"/>
            <a:ext cx="94800" cy="650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3">
            <a:extLst>
              <a:ext uri="{FF2B5EF4-FFF2-40B4-BE49-F238E27FC236}">
                <a16:creationId xmlns:a16="http://schemas.microsoft.com/office/drawing/2014/main" id="{D116C09D-2D3C-C06C-70A3-AE3B97D2DD25}"/>
              </a:ext>
            </a:extLst>
          </p:cNvPr>
          <p:cNvSpPr/>
          <p:nvPr/>
        </p:nvSpPr>
        <p:spPr>
          <a:xfrm>
            <a:off x="2598635" y="280709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cxnSp>
        <p:nvCxnSpPr>
          <p:cNvPr id="23" name="Connector 6">
            <a:extLst>
              <a:ext uri="{FF2B5EF4-FFF2-40B4-BE49-F238E27FC236}">
                <a16:creationId xmlns:a16="http://schemas.microsoft.com/office/drawing/2014/main" id="{AD546DDD-4B03-4DB6-ECF6-E88521DE383C}"/>
              </a:ext>
            </a:extLst>
          </p:cNvPr>
          <p:cNvCxnSpPr>
            <a:cxnSpLocks/>
          </p:cNvCxnSpPr>
          <p:nvPr/>
        </p:nvCxnSpPr>
        <p:spPr>
          <a:xfrm flipH="1">
            <a:off x="2506265" y="3189108"/>
            <a:ext cx="182522" cy="653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3">
            <a:extLst>
              <a:ext uri="{FF2B5EF4-FFF2-40B4-BE49-F238E27FC236}">
                <a16:creationId xmlns:a16="http://schemas.microsoft.com/office/drawing/2014/main" id="{253A1562-79E0-EA15-8BE6-CBEC0B2704F3}"/>
              </a:ext>
            </a:extLst>
          </p:cNvPr>
          <p:cNvSpPr/>
          <p:nvPr/>
        </p:nvSpPr>
        <p:spPr>
          <a:xfrm>
            <a:off x="4518060" y="287310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8" name="Oval 3">
            <a:extLst>
              <a:ext uri="{FF2B5EF4-FFF2-40B4-BE49-F238E27FC236}">
                <a16:creationId xmlns:a16="http://schemas.microsoft.com/office/drawing/2014/main" id="{34136F37-7B09-640C-8E92-467CFF63DC0D}"/>
              </a:ext>
            </a:extLst>
          </p:cNvPr>
          <p:cNvSpPr/>
          <p:nvPr/>
        </p:nvSpPr>
        <p:spPr>
          <a:xfrm>
            <a:off x="5535698" y="281401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31" name="Oval 3">
            <a:extLst>
              <a:ext uri="{FF2B5EF4-FFF2-40B4-BE49-F238E27FC236}">
                <a16:creationId xmlns:a16="http://schemas.microsoft.com/office/drawing/2014/main" id="{831ECF5B-AF6B-CCF7-0BE1-7B425BC5038A}"/>
              </a:ext>
            </a:extLst>
          </p:cNvPr>
          <p:cNvSpPr/>
          <p:nvPr/>
        </p:nvSpPr>
        <p:spPr>
          <a:xfrm>
            <a:off x="2167193" y="384272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9</a:t>
            </a:r>
            <a:endParaRPr dirty="0"/>
          </a:p>
        </p:txBody>
      </p:sp>
      <p:sp>
        <p:nvSpPr>
          <p:cNvPr id="32" name="Oval 3">
            <a:extLst>
              <a:ext uri="{FF2B5EF4-FFF2-40B4-BE49-F238E27FC236}">
                <a16:creationId xmlns:a16="http://schemas.microsoft.com/office/drawing/2014/main" id="{BD09898B-02DC-5C9B-7FFD-805499D90ED0}"/>
              </a:ext>
            </a:extLst>
          </p:cNvPr>
          <p:cNvSpPr/>
          <p:nvPr/>
        </p:nvSpPr>
        <p:spPr>
          <a:xfrm>
            <a:off x="3374813" y="3908738"/>
            <a:ext cx="540008" cy="49486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13</a:t>
            </a:r>
            <a:endParaRPr sz="1400" dirty="0"/>
          </a:p>
        </p:txBody>
      </p:sp>
      <p:sp>
        <p:nvSpPr>
          <p:cNvPr id="33" name="Oval 3">
            <a:extLst>
              <a:ext uri="{FF2B5EF4-FFF2-40B4-BE49-F238E27FC236}">
                <a16:creationId xmlns:a16="http://schemas.microsoft.com/office/drawing/2014/main" id="{A0F6B8BA-5D6A-C0F5-5022-1C5B8A6D7BCA}"/>
              </a:ext>
            </a:extLst>
          </p:cNvPr>
          <p:cNvSpPr/>
          <p:nvPr/>
        </p:nvSpPr>
        <p:spPr>
          <a:xfrm>
            <a:off x="4086617" y="3908738"/>
            <a:ext cx="540079" cy="49486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11</a:t>
            </a:r>
            <a:endParaRPr sz="1400" dirty="0"/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C30D7BEA-8355-F1A4-B10D-50EFB3451714}"/>
              </a:ext>
            </a:extLst>
          </p:cNvPr>
          <p:cNvSpPr txBox="1"/>
          <p:nvPr/>
        </p:nvSpPr>
        <p:spPr>
          <a:xfrm>
            <a:off x="4518060" y="476518"/>
            <a:ext cx="2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AB9A4863-E5E1-BD48-B80A-87186488EAD5}"/>
              </a:ext>
            </a:extLst>
          </p:cNvPr>
          <p:cNvSpPr txBox="1"/>
          <p:nvPr/>
        </p:nvSpPr>
        <p:spPr>
          <a:xfrm>
            <a:off x="5170868" y="1474631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58F36E01-DE70-9219-34FB-4AAF59829604}"/>
              </a:ext>
            </a:extLst>
          </p:cNvPr>
          <p:cNvSpPr txBox="1"/>
          <p:nvPr/>
        </p:nvSpPr>
        <p:spPr>
          <a:xfrm>
            <a:off x="3365971" y="1354316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679D84EB-59C0-2F5A-3D26-75E33BCE7B55}"/>
              </a:ext>
            </a:extLst>
          </p:cNvPr>
          <p:cNvSpPr txBox="1"/>
          <p:nvPr/>
        </p:nvSpPr>
        <p:spPr>
          <a:xfrm>
            <a:off x="5845602" y="2438720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906D2048-5499-D5E9-3ABA-5D69C41934A6}"/>
              </a:ext>
            </a:extLst>
          </p:cNvPr>
          <p:cNvSpPr txBox="1"/>
          <p:nvPr/>
        </p:nvSpPr>
        <p:spPr>
          <a:xfrm>
            <a:off x="2548441" y="2366469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5FF36B36-AC41-3228-93E3-BDBD5CD9449A}"/>
              </a:ext>
            </a:extLst>
          </p:cNvPr>
          <p:cNvSpPr txBox="1"/>
          <p:nvPr/>
        </p:nvSpPr>
        <p:spPr>
          <a:xfrm>
            <a:off x="3622190" y="2503776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82C4ECF5-1CBB-0052-15AB-2156513D5A61}"/>
              </a:ext>
            </a:extLst>
          </p:cNvPr>
          <p:cNvSpPr txBox="1"/>
          <p:nvPr/>
        </p:nvSpPr>
        <p:spPr>
          <a:xfrm>
            <a:off x="4492615" y="2503776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EF3A4A38-B389-FAA2-6093-69C787E30BAA}"/>
              </a:ext>
            </a:extLst>
          </p:cNvPr>
          <p:cNvSpPr txBox="1"/>
          <p:nvPr/>
        </p:nvSpPr>
        <p:spPr>
          <a:xfrm>
            <a:off x="2095743" y="3477077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D270589F-2537-7488-2420-B59957738C89}"/>
              </a:ext>
            </a:extLst>
          </p:cNvPr>
          <p:cNvSpPr txBox="1"/>
          <p:nvPr/>
        </p:nvSpPr>
        <p:spPr>
          <a:xfrm>
            <a:off x="3348546" y="3492815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DC3C4589-A9A7-0F7F-DDAE-15CDB95C2ACD}"/>
              </a:ext>
            </a:extLst>
          </p:cNvPr>
          <p:cNvSpPr txBox="1"/>
          <p:nvPr/>
        </p:nvSpPr>
        <p:spPr>
          <a:xfrm>
            <a:off x="4023722" y="3492815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27747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1" grpId="0" animBg="1"/>
      <p:bldP spid="16" grpId="0" animBg="1"/>
      <p:bldP spid="22" grpId="0" animBg="1"/>
      <p:bldP spid="25" grpId="0" animBg="1"/>
      <p:bldP spid="28" grpId="0" animBg="1"/>
      <p:bldP spid="31" grpId="0" animBg="1"/>
      <p:bldP spid="32" grpId="0" animBg="1"/>
      <p:bldP spid="33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the four-columns representation of the graphs from the previous exercises (</a:t>
            </a:r>
            <a:r>
              <a:rPr lang="en-US"/>
              <a:t>if possible)!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 trees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internal node is an operator, like +,-,*,/</a:t>
            </a:r>
          </a:p>
          <a:p>
            <a:r>
              <a:rPr lang="en-US" dirty="0"/>
              <a:t>Every leaf node is an operand, like 5,x,y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DEE84C-4D11-2D67-3CC4-A364D9FC9B72}"/>
              </a:ext>
            </a:extLst>
          </p:cNvPr>
          <p:cNvSpPr/>
          <p:nvPr/>
        </p:nvSpPr>
        <p:spPr>
          <a:xfrm>
            <a:off x="4181489" y="297823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*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F6F8FB0C-EBD5-DB23-47AA-41EBA005A3FC}"/>
              </a:ext>
            </a:extLst>
          </p:cNvPr>
          <p:cNvCxnSpPr>
            <a:cxnSpLocks/>
          </p:cNvCxnSpPr>
          <p:nvPr/>
        </p:nvCxnSpPr>
        <p:spPr>
          <a:xfrm flipH="1">
            <a:off x="3744457" y="3360244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6">
            <a:extLst>
              <a:ext uri="{FF2B5EF4-FFF2-40B4-BE49-F238E27FC236}">
                <a16:creationId xmlns:a16="http://schemas.microsoft.com/office/drawing/2014/main" id="{49AEDF66-BB3E-D3E1-40F9-B2592A05AE76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4626697" y="336297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3">
            <a:extLst>
              <a:ext uri="{FF2B5EF4-FFF2-40B4-BE49-F238E27FC236}">
                <a16:creationId xmlns:a16="http://schemas.microsoft.com/office/drawing/2014/main" id="{FDCCB2DA-5B58-7C84-038C-5C381F4B3E71}"/>
              </a:ext>
            </a:extLst>
          </p:cNvPr>
          <p:cNvSpPr/>
          <p:nvPr/>
        </p:nvSpPr>
        <p:spPr>
          <a:xfrm>
            <a:off x="3398041" y="3865746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/</a:t>
            </a:r>
            <a:endParaRPr sz="1400" dirty="0"/>
          </a:p>
        </p:txBody>
      </p:sp>
      <p:cxnSp>
        <p:nvCxnSpPr>
          <p:cNvPr id="8" name="Connector 6">
            <a:extLst>
              <a:ext uri="{FF2B5EF4-FFF2-40B4-BE49-F238E27FC236}">
                <a16:creationId xmlns:a16="http://schemas.microsoft.com/office/drawing/2014/main" id="{239E713D-3ABF-D28F-F84C-F11A796FABEC}"/>
              </a:ext>
            </a:extLst>
          </p:cNvPr>
          <p:cNvCxnSpPr>
            <a:cxnSpLocks/>
          </p:cNvCxnSpPr>
          <p:nvPr/>
        </p:nvCxnSpPr>
        <p:spPr>
          <a:xfrm flipH="1">
            <a:off x="2961009" y="4316495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F436DD0A-041F-8F9D-AB3A-A9DF87263CF1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3858967" y="4309156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3">
            <a:extLst>
              <a:ext uri="{FF2B5EF4-FFF2-40B4-BE49-F238E27FC236}">
                <a16:creationId xmlns:a16="http://schemas.microsoft.com/office/drawing/2014/main" id="{5240B71E-D108-4CF8-D22B-D5A217ACA433}"/>
              </a:ext>
            </a:extLst>
          </p:cNvPr>
          <p:cNvSpPr/>
          <p:nvPr/>
        </p:nvSpPr>
        <p:spPr>
          <a:xfrm>
            <a:off x="4872361" y="393448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-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AFCA7D26-81A4-CF4F-3E05-228342713294}"/>
              </a:ext>
            </a:extLst>
          </p:cNvPr>
          <p:cNvCxnSpPr>
            <a:cxnSpLocks/>
          </p:cNvCxnSpPr>
          <p:nvPr/>
        </p:nvCxnSpPr>
        <p:spPr>
          <a:xfrm flipH="1">
            <a:off x="4706249" y="431649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4CE31D60-9482-7D4A-ED0A-F23FFB52422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317569" y="431922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3">
            <a:extLst>
              <a:ext uri="{FF2B5EF4-FFF2-40B4-BE49-F238E27FC236}">
                <a16:creationId xmlns:a16="http://schemas.microsoft.com/office/drawing/2014/main" id="{B8A5C116-15EA-6094-5DBA-641675111E8C}"/>
              </a:ext>
            </a:extLst>
          </p:cNvPr>
          <p:cNvSpPr/>
          <p:nvPr/>
        </p:nvSpPr>
        <p:spPr>
          <a:xfrm>
            <a:off x="3782167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sp>
        <p:nvSpPr>
          <p:cNvPr id="14" name="Oval 3">
            <a:extLst>
              <a:ext uri="{FF2B5EF4-FFF2-40B4-BE49-F238E27FC236}">
                <a16:creationId xmlns:a16="http://schemas.microsoft.com/office/drawing/2014/main" id="{258EB82B-D604-22EF-24AF-54D11EC0A526}"/>
              </a:ext>
            </a:extLst>
          </p:cNvPr>
          <p:cNvSpPr/>
          <p:nvPr/>
        </p:nvSpPr>
        <p:spPr>
          <a:xfrm>
            <a:off x="2598635" y="489346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9</a:t>
            </a:r>
            <a:endParaRPr dirty="0"/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84821C45-C1CD-AD31-341D-572C3B8496B4}"/>
              </a:ext>
            </a:extLst>
          </p:cNvPr>
          <p:cNvSpPr/>
          <p:nvPr/>
        </p:nvSpPr>
        <p:spPr>
          <a:xfrm>
            <a:off x="4518060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AB4F8D11-9F40-FE6D-3B81-3AA101611518}"/>
              </a:ext>
            </a:extLst>
          </p:cNvPr>
          <p:cNvSpPr/>
          <p:nvPr/>
        </p:nvSpPr>
        <p:spPr>
          <a:xfrm>
            <a:off x="5535698" y="490037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D6CAF21E-511A-6078-EECE-652479E29105}"/>
              </a:ext>
            </a:extLst>
          </p:cNvPr>
          <p:cNvCxnSpPr>
            <a:cxnSpLocks/>
          </p:cNvCxnSpPr>
          <p:nvPr/>
        </p:nvCxnSpPr>
        <p:spPr>
          <a:xfrm flipH="1">
            <a:off x="5406000" y="530601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6F8B32B6-A89F-C203-7E15-6FC110451211}"/>
              </a:ext>
            </a:extLst>
          </p:cNvPr>
          <p:cNvCxnSpPr>
            <a:cxnSpLocks/>
          </p:cNvCxnSpPr>
          <p:nvPr/>
        </p:nvCxnSpPr>
        <p:spPr>
          <a:xfrm>
            <a:off x="6017320" y="530874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3">
            <a:extLst>
              <a:ext uri="{FF2B5EF4-FFF2-40B4-BE49-F238E27FC236}">
                <a16:creationId xmlns:a16="http://schemas.microsoft.com/office/drawing/2014/main" id="{4C6E06C1-2602-5A67-0112-7B43700DF300}"/>
              </a:ext>
            </a:extLst>
          </p:cNvPr>
          <p:cNvSpPr/>
          <p:nvPr/>
        </p:nvSpPr>
        <p:spPr>
          <a:xfrm>
            <a:off x="5217811" y="594899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EBE72B13-1992-DFF2-EBF5-BA6F20D4E3DF}"/>
              </a:ext>
            </a:extLst>
          </p:cNvPr>
          <p:cNvSpPr/>
          <p:nvPr/>
        </p:nvSpPr>
        <p:spPr>
          <a:xfrm>
            <a:off x="6235449" y="588989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E5CAB1-D35A-2781-E39F-19D0D1AB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INFIX Order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38C9EF-00EA-5795-1CEE-BD49AF5E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Traversal rule: visit left subtree</a:t>
            </a:r>
          </a:p>
          <a:p>
            <a:r>
              <a:rPr lang="en-US" dirty="0"/>
              <a:t>Then visit the root node</a:t>
            </a:r>
          </a:p>
          <a:p>
            <a:r>
              <a:rPr lang="en-US" dirty="0"/>
              <a:t>Then visit the right subtree</a:t>
            </a:r>
          </a:p>
          <a:p>
            <a:r>
              <a:rPr lang="en-US" dirty="0"/>
              <a:t>Remark: </a:t>
            </a:r>
            <a:r>
              <a:rPr lang="en-US" dirty="0" err="1"/>
              <a:t>Inorder</a:t>
            </a:r>
            <a:r>
              <a:rPr lang="en-US" dirty="0"/>
              <a:t> traversal of an expression tree requires adding parentheses to preserve the correct order of operations</a:t>
            </a:r>
          </a:p>
        </p:txBody>
      </p:sp>
    </p:spTree>
    <p:extLst>
      <p:ext uri="{BB962C8B-B14F-4D97-AF65-F5344CB8AC3E}">
        <p14:creationId xmlns:p14="http://schemas.microsoft.com/office/powerpoint/2010/main" val="2180628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E5CAB1-D35A-2781-E39F-19D0D1AB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Order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38C9EF-00EA-5795-1CEE-BD49AF5E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Traversal rule: visit the root node</a:t>
            </a:r>
          </a:p>
          <a:p>
            <a:r>
              <a:rPr lang="en-US" dirty="0"/>
              <a:t>Then visit the left subtree</a:t>
            </a:r>
          </a:p>
          <a:p>
            <a:r>
              <a:rPr lang="en-US" dirty="0"/>
              <a:t>Then visit the right subtree</a:t>
            </a:r>
          </a:p>
          <a:p>
            <a:r>
              <a:rPr lang="en-US" dirty="0"/>
              <a:t>Remark: This notation never requires parentheses. It is often used in functional programming languages</a:t>
            </a:r>
          </a:p>
        </p:txBody>
      </p:sp>
    </p:spTree>
    <p:extLst>
      <p:ext uri="{BB962C8B-B14F-4D97-AF65-F5344CB8AC3E}">
        <p14:creationId xmlns:p14="http://schemas.microsoft.com/office/powerpoint/2010/main" val="149770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E5CAB1-D35A-2781-E39F-19D0D1AB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POSTFIX Order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38C9EF-00EA-5795-1CEE-BD49AF5E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Traversal rule: visit the left subtree</a:t>
            </a:r>
          </a:p>
          <a:p>
            <a:r>
              <a:rPr lang="en-US" dirty="0"/>
              <a:t>Then visit the right subtree</a:t>
            </a:r>
          </a:p>
          <a:p>
            <a:r>
              <a:rPr lang="en-US" dirty="0"/>
              <a:t>Then visit the root node</a:t>
            </a:r>
          </a:p>
          <a:p>
            <a:r>
              <a:rPr lang="en-US" dirty="0"/>
              <a:t>Remark: This notation never requires parentheses. It is highly efficient for computer evaluation using a stack.</a:t>
            </a:r>
          </a:p>
        </p:txBody>
      </p:sp>
    </p:spTree>
    <p:extLst>
      <p:ext uri="{BB962C8B-B14F-4D97-AF65-F5344CB8AC3E}">
        <p14:creationId xmlns:p14="http://schemas.microsoft.com/office/powerpoint/2010/main" val="3540188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661" y="1566589"/>
            <a:ext cx="6591985" cy="3777622"/>
          </a:xfrm>
        </p:spPr>
        <p:txBody>
          <a:bodyPr/>
          <a:lstStyle/>
          <a:p>
            <a:r>
              <a:rPr lang="en-US" dirty="0"/>
              <a:t>INFIX: 9 / 3 * 5 - 6 + 8</a:t>
            </a:r>
          </a:p>
          <a:p>
            <a:r>
              <a:rPr lang="en-US" dirty="0"/>
              <a:t>PREFIX: * / 9 3 – 5 + 6 8 </a:t>
            </a:r>
          </a:p>
          <a:p>
            <a:r>
              <a:rPr lang="en-US" dirty="0"/>
              <a:t>POSTFIX: 9 3 / 5 6 8 + - * 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DEE84C-4D11-2D67-3CC4-A364D9FC9B72}"/>
              </a:ext>
            </a:extLst>
          </p:cNvPr>
          <p:cNvSpPr/>
          <p:nvPr/>
        </p:nvSpPr>
        <p:spPr>
          <a:xfrm>
            <a:off x="4181489" y="297823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*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F6F8FB0C-EBD5-DB23-47AA-41EBA005A3FC}"/>
              </a:ext>
            </a:extLst>
          </p:cNvPr>
          <p:cNvCxnSpPr>
            <a:cxnSpLocks/>
          </p:cNvCxnSpPr>
          <p:nvPr/>
        </p:nvCxnSpPr>
        <p:spPr>
          <a:xfrm flipH="1">
            <a:off x="3744457" y="3360244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6">
            <a:extLst>
              <a:ext uri="{FF2B5EF4-FFF2-40B4-BE49-F238E27FC236}">
                <a16:creationId xmlns:a16="http://schemas.microsoft.com/office/drawing/2014/main" id="{49AEDF66-BB3E-D3E1-40F9-B2592A05AE76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4626697" y="336297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3">
            <a:extLst>
              <a:ext uri="{FF2B5EF4-FFF2-40B4-BE49-F238E27FC236}">
                <a16:creationId xmlns:a16="http://schemas.microsoft.com/office/drawing/2014/main" id="{FDCCB2DA-5B58-7C84-038C-5C381F4B3E71}"/>
              </a:ext>
            </a:extLst>
          </p:cNvPr>
          <p:cNvSpPr/>
          <p:nvPr/>
        </p:nvSpPr>
        <p:spPr>
          <a:xfrm>
            <a:off x="3398041" y="3865746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/</a:t>
            </a:r>
            <a:endParaRPr sz="1400" dirty="0"/>
          </a:p>
        </p:txBody>
      </p:sp>
      <p:cxnSp>
        <p:nvCxnSpPr>
          <p:cNvPr id="8" name="Connector 6">
            <a:extLst>
              <a:ext uri="{FF2B5EF4-FFF2-40B4-BE49-F238E27FC236}">
                <a16:creationId xmlns:a16="http://schemas.microsoft.com/office/drawing/2014/main" id="{239E713D-3ABF-D28F-F84C-F11A796FABEC}"/>
              </a:ext>
            </a:extLst>
          </p:cNvPr>
          <p:cNvCxnSpPr>
            <a:cxnSpLocks/>
          </p:cNvCxnSpPr>
          <p:nvPr/>
        </p:nvCxnSpPr>
        <p:spPr>
          <a:xfrm flipH="1">
            <a:off x="2961009" y="4316495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F436DD0A-041F-8F9D-AB3A-A9DF87263CF1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3858967" y="4309156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3">
            <a:extLst>
              <a:ext uri="{FF2B5EF4-FFF2-40B4-BE49-F238E27FC236}">
                <a16:creationId xmlns:a16="http://schemas.microsoft.com/office/drawing/2014/main" id="{5240B71E-D108-4CF8-D22B-D5A217ACA433}"/>
              </a:ext>
            </a:extLst>
          </p:cNvPr>
          <p:cNvSpPr/>
          <p:nvPr/>
        </p:nvSpPr>
        <p:spPr>
          <a:xfrm>
            <a:off x="4872361" y="393448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-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AFCA7D26-81A4-CF4F-3E05-228342713294}"/>
              </a:ext>
            </a:extLst>
          </p:cNvPr>
          <p:cNvCxnSpPr>
            <a:cxnSpLocks/>
          </p:cNvCxnSpPr>
          <p:nvPr/>
        </p:nvCxnSpPr>
        <p:spPr>
          <a:xfrm flipH="1">
            <a:off x="4706249" y="431649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4CE31D60-9482-7D4A-ED0A-F23FFB52422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317569" y="431922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3">
            <a:extLst>
              <a:ext uri="{FF2B5EF4-FFF2-40B4-BE49-F238E27FC236}">
                <a16:creationId xmlns:a16="http://schemas.microsoft.com/office/drawing/2014/main" id="{B8A5C116-15EA-6094-5DBA-641675111E8C}"/>
              </a:ext>
            </a:extLst>
          </p:cNvPr>
          <p:cNvSpPr/>
          <p:nvPr/>
        </p:nvSpPr>
        <p:spPr>
          <a:xfrm>
            <a:off x="3782167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sp>
        <p:nvSpPr>
          <p:cNvPr id="14" name="Oval 3">
            <a:extLst>
              <a:ext uri="{FF2B5EF4-FFF2-40B4-BE49-F238E27FC236}">
                <a16:creationId xmlns:a16="http://schemas.microsoft.com/office/drawing/2014/main" id="{258EB82B-D604-22EF-24AF-54D11EC0A526}"/>
              </a:ext>
            </a:extLst>
          </p:cNvPr>
          <p:cNvSpPr/>
          <p:nvPr/>
        </p:nvSpPr>
        <p:spPr>
          <a:xfrm>
            <a:off x="2598635" y="489346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9</a:t>
            </a:r>
            <a:endParaRPr dirty="0"/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84821C45-C1CD-AD31-341D-572C3B8496B4}"/>
              </a:ext>
            </a:extLst>
          </p:cNvPr>
          <p:cNvSpPr/>
          <p:nvPr/>
        </p:nvSpPr>
        <p:spPr>
          <a:xfrm>
            <a:off x="4518060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AB4F8D11-9F40-FE6D-3B81-3AA101611518}"/>
              </a:ext>
            </a:extLst>
          </p:cNvPr>
          <p:cNvSpPr/>
          <p:nvPr/>
        </p:nvSpPr>
        <p:spPr>
          <a:xfrm>
            <a:off x="5535698" y="490037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D6CAF21E-511A-6078-EECE-652479E29105}"/>
              </a:ext>
            </a:extLst>
          </p:cNvPr>
          <p:cNvCxnSpPr>
            <a:cxnSpLocks/>
          </p:cNvCxnSpPr>
          <p:nvPr/>
        </p:nvCxnSpPr>
        <p:spPr>
          <a:xfrm flipH="1">
            <a:off x="5406000" y="530601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6F8B32B6-A89F-C203-7E15-6FC110451211}"/>
              </a:ext>
            </a:extLst>
          </p:cNvPr>
          <p:cNvCxnSpPr>
            <a:cxnSpLocks/>
          </p:cNvCxnSpPr>
          <p:nvPr/>
        </p:nvCxnSpPr>
        <p:spPr>
          <a:xfrm>
            <a:off x="6017320" y="530874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3">
            <a:extLst>
              <a:ext uri="{FF2B5EF4-FFF2-40B4-BE49-F238E27FC236}">
                <a16:creationId xmlns:a16="http://schemas.microsoft.com/office/drawing/2014/main" id="{4C6E06C1-2602-5A67-0112-7B43700DF300}"/>
              </a:ext>
            </a:extLst>
          </p:cNvPr>
          <p:cNvSpPr/>
          <p:nvPr/>
        </p:nvSpPr>
        <p:spPr>
          <a:xfrm>
            <a:off x="5217811" y="594899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EBE72B13-1992-DFF2-EBF5-BA6F20D4E3DF}"/>
              </a:ext>
            </a:extLst>
          </p:cNvPr>
          <p:cNvSpPr/>
          <p:nvPr/>
        </p:nvSpPr>
        <p:spPr>
          <a:xfrm>
            <a:off x="6235449" y="588989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974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CB08EF-92B9-D58D-80C6-B8732C35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C61E72-56AD-F074-4DC4-0A94C8B4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POSTFIX: 9 3 / 5 6 8 + - * </a:t>
            </a:r>
          </a:p>
          <a:p>
            <a:pPr>
              <a:buFont typeface="+mj-lt"/>
              <a:buAutoNum type="arabicPeriod"/>
            </a:pPr>
            <a:r>
              <a:rPr lang="en-US" dirty="0"/>
              <a:t>6+8 = 14</a:t>
            </a:r>
          </a:p>
          <a:p>
            <a:pPr>
              <a:buFont typeface="+mj-lt"/>
              <a:buAutoNum type="arabicPeriod"/>
            </a:pPr>
            <a:r>
              <a:rPr lang="en-US" dirty="0"/>
              <a:t>5-14=-9</a:t>
            </a:r>
          </a:p>
          <a:p>
            <a:pPr>
              <a:buFont typeface="+mj-lt"/>
              <a:buAutoNum type="arabicPeriod"/>
            </a:pPr>
            <a:r>
              <a:rPr lang="en-US" dirty="0"/>
              <a:t>9/3=3</a:t>
            </a:r>
          </a:p>
          <a:p>
            <a:pPr>
              <a:buFont typeface="+mj-lt"/>
              <a:buAutoNum type="arabicPeriod"/>
            </a:pPr>
            <a:r>
              <a:rPr lang="en-US" dirty="0"/>
              <a:t>3*(-9)=-27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6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Trees (Data Structures)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Hierarchical structure with nodes and edges.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D188B7-DECA-3F2C-A98D-579C4AA6F14E}"/>
              </a:ext>
            </a:extLst>
          </p:cNvPr>
          <p:cNvSpPr/>
          <p:nvPr/>
        </p:nvSpPr>
        <p:spPr>
          <a:xfrm>
            <a:off x="4114800" y="2569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8AE522A-32D4-34A0-FA53-71638723907A}"/>
              </a:ext>
            </a:extLst>
          </p:cNvPr>
          <p:cNvSpPr/>
          <p:nvPr/>
        </p:nvSpPr>
        <p:spPr>
          <a:xfrm>
            <a:off x="3200400" y="40246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428DB62-0C57-AA44-7649-853161B38CDF}"/>
              </a:ext>
            </a:extLst>
          </p:cNvPr>
          <p:cNvSpPr/>
          <p:nvPr/>
        </p:nvSpPr>
        <p:spPr>
          <a:xfrm>
            <a:off x="5029200" y="4082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</a:t>
            </a:r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E3A6F546-EE83-B34B-C768-EEB2D8003BF2}"/>
              </a:ext>
            </a:extLst>
          </p:cNvPr>
          <p:cNvCxnSpPr/>
          <p:nvPr/>
        </p:nvCxnSpPr>
        <p:spPr>
          <a:xfrm flipH="1">
            <a:off x="3657600" y="3541679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4F81334E-FEA8-F3E6-7BE9-FA948CB1867B}"/>
              </a:ext>
            </a:extLst>
          </p:cNvPr>
          <p:cNvCxnSpPr/>
          <p:nvPr/>
        </p:nvCxnSpPr>
        <p:spPr>
          <a:xfrm>
            <a:off x="4572000" y="3546993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6DFAC005-4A9F-1718-A87D-47681A284688}"/>
              </a:ext>
            </a:extLst>
          </p:cNvPr>
          <p:cNvCxnSpPr/>
          <p:nvPr/>
        </p:nvCxnSpPr>
        <p:spPr>
          <a:xfrm flipH="1">
            <a:off x="2599378" y="4943326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7">
            <a:extLst>
              <a:ext uri="{FF2B5EF4-FFF2-40B4-BE49-F238E27FC236}">
                <a16:creationId xmlns:a16="http://schemas.microsoft.com/office/drawing/2014/main" id="{12CD3220-2774-E5E4-B153-0C95982E353C}"/>
              </a:ext>
            </a:extLst>
          </p:cNvPr>
          <p:cNvCxnSpPr/>
          <p:nvPr/>
        </p:nvCxnSpPr>
        <p:spPr>
          <a:xfrm>
            <a:off x="5786900" y="4897124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969E9C43-E5FD-1FF5-F5B3-F2A50239E223}"/>
              </a:ext>
            </a:extLst>
          </p:cNvPr>
          <p:cNvCxnSpPr/>
          <p:nvPr/>
        </p:nvCxnSpPr>
        <p:spPr>
          <a:xfrm flipH="1">
            <a:off x="4312276" y="4956208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4">
            <a:extLst>
              <a:ext uri="{FF2B5EF4-FFF2-40B4-BE49-F238E27FC236}">
                <a16:creationId xmlns:a16="http://schemas.microsoft.com/office/drawing/2014/main" id="{2F7A054D-0C59-CFEF-3F5B-5B6EFDA451C0}"/>
              </a:ext>
            </a:extLst>
          </p:cNvPr>
          <p:cNvSpPr/>
          <p:nvPr/>
        </p:nvSpPr>
        <p:spPr>
          <a:xfrm>
            <a:off x="1945201" y="5354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</a:t>
            </a:r>
            <a:endParaRPr dirty="0"/>
          </a:p>
        </p:txBody>
      </p:sp>
      <p:sp>
        <p:nvSpPr>
          <p:cNvPr id="13" name="Oval 4">
            <a:extLst>
              <a:ext uri="{FF2B5EF4-FFF2-40B4-BE49-F238E27FC236}">
                <a16:creationId xmlns:a16="http://schemas.microsoft.com/office/drawing/2014/main" id="{1260CB35-A729-47B6-BAF9-F39AD4CC6A62}"/>
              </a:ext>
            </a:extLst>
          </p:cNvPr>
          <p:cNvSpPr/>
          <p:nvPr/>
        </p:nvSpPr>
        <p:spPr>
          <a:xfrm>
            <a:off x="3720346" y="53881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</a:t>
            </a:r>
            <a:endParaRPr dirty="0"/>
          </a:p>
        </p:txBody>
      </p:sp>
      <p:sp>
        <p:nvSpPr>
          <p:cNvPr id="14" name="Oval 4">
            <a:extLst>
              <a:ext uri="{FF2B5EF4-FFF2-40B4-BE49-F238E27FC236}">
                <a16:creationId xmlns:a16="http://schemas.microsoft.com/office/drawing/2014/main" id="{1235BD1C-5F58-69F1-E6DD-FD1630C7E7ED}"/>
              </a:ext>
            </a:extLst>
          </p:cNvPr>
          <p:cNvSpPr/>
          <p:nvPr/>
        </p:nvSpPr>
        <p:spPr>
          <a:xfrm>
            <a:off x="6347124" y="5354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</a:t>
            </a:r>
            <a:endParaRPr dirty="0"/>
          </a:p>
        </p:txBody>
      </p:sp>
      <p:cxnSp>
        <p:nvCxnSpPr>
          <p:cNvPr id="16" name="Egyenes összekötő nyíllal 15">
            <a:extLst>
              <a:ext uri="{FF2B5EF4-FFF2-40B4-BE49-F238E27FC236}">
                <a16:creationId xmlns:a16="http://schemas.microsoft.com/office/drawing/2014/main" id="{5872B94E-E769-B31E-A487-B5D1B86B2C5F}"/>
              </a:ext>
            </a:extLst>
          </p:cNvPr>
          <p:cNvCxnSpPr/>
          <p:nvPr/>
        </p:nvCxnSpPr>
        <p:spPr>
          <a:xfrm>
            <a:off x="5171352" y="2917065"/>
            <a:ext cx="670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A83B9CE5-D953-8AB3-8A01-20F0D7A34E88}"/>
              </a:ext>
            </a:extLst>
          </p:cNvPr>
          <p:cNvSpPr txBox="1"/>
          <p:nvPr/>
        </p:nvSpPr>
        <p:spPr>
          <a:xfrm>
            <a:off x="6001555" y="2653048"/>
            <a:ext cx="105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ROOT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A2CB13C2-BB83-5799-7DB5-F840C7B9C921}"/>
              </a:ext>
            </a:extLst>
          </p:cNvPr>
          <p:cNvSpPr txBox="1"/>
          <p:nvPr/>
        </p:nvSpPr>
        <p:spPr>
          <a:xfrm>
            <a:off x="6166833" y="3938785"/>
            <a:ext cx="105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NODES</a:t>
            </a:r>
          </a:p>
        </p:txBody>
      </p:sp>
      <p:cxnSp>
        <p:nvCxnSpPr>
          <p:cNvPr id="20" name="Egyenes összekötő nyíllal 19">
            <a:extLst>
              <a:ext uri="{FF2B5EF4-FFF2-40B4-BE49-F238E27FC236}">
                <a16:creationId xmlns:a16="http://schemas.microsoft.com/office/drawing/2014/main" id="{CDDB911B-DEA5-BE32-6BC0-69BB78C8E5DF}"/>
              </a:ext>
            </a:extLst>
          </p:cNvPr>
          <p:cNvCxnSpPr/>
          <p:nvPr/>
        </p:nvCxnSpPr>
        <p:spPr>
          <a:xfrm flipV="1">
            <a:off x="6166833" y="4378817"/>
            <a:ext cx="298361" cy="154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>
            <a:extLst>
              <a:ext uri="{FF2B5EF4-FFF2-40B4-BE49-F238E27FC236}">
                <a16:creationId xmlns:a16="http://schemas.microsoft.com/office/drawing/2014/main" id="{47D704EF-8888-3900-7E83-36BC388E0CFE}"/>
              </a:ext>
            </a:extLst>
          </p:cNvPr>
          <p:cNvCxnSpPr/>
          <p:nvPr/>
        </p:nvCxnSpPr>
        <p:spPr>
          <a:xfrm flipH="1" flipV="1">
            <a:off x="6812924" y="4378817"/>
            <a:ext cx="45076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>
            <a:extLst>
              <a:ext uri="{FF2B5EF4-FFF2-40B4-BE49-F238E27FC236}">
                <a16:creationId xmlns:a16="http://schemas.microsoft.com/office/drawing/2014/main" id="{7CB01A14-0D30-B909-395C-F6EFBAAA0F47}"/>
              </a:ext>
            </a:extLst>
          </p:cNvPr>
          <p:cNvCxnSpPr/>
          <p:nvPr/>
        </p:nvCxnSpPr>
        <p:spPr>
          <a:xfrm flipH="1" flipV="1">
            <a:off x="3026535" y="3429000"/>
            <a:ext cx="834973" cy="357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65C4C873-8EDE-3B32-3734-D8EFB2E6105A}"/>
              </a:ext>
            </a:extLst>
          </p:cNvPr>
          <p:cNvSpPr txBox="1"/>
          <p:nvPr/>
        </p:nvSpPr>
        <p:spPr>
          <a:xfrm>
            <a:off x="1942415" y="3030983"/>
            <a:ext cx="1000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EDGES</a:t>
            </a:r>
          </a:p>
        </p:txBody>
      </p:sp>
      <p:cxnSp>
        <p:nvCxnSpPr>
          <p:cNvPr id="27" name="Egyenes összekötő nyíllal 26">
            <a:extLst>
              <a:ext uri="{FF2B5EF4-FFF2-40B4-BE49-F238E27FC236}">
                <a16:creationId xmlns:a16="http://schemas.microsoft.com/office/drawing/2014/main" id="{BA64F08F-6895-FAC3-EC00-FEC7C46C59A2}"/>
              </a:ext>
            </a:extLst>
          </p:cNvPr>
          <p:cNvCxnSpPr/>
          <p:nvPr/>
        </p:nvCxnSpPr>
        <p:spPr>
          <a:xfrm flipH="1" flipV="1">
            <a:off x="2599378" y="3546993"/>
            <a:ext cx="208216" cy="1662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>
            <a:extLst>
              <a:ext uri="{FF2B5EF4-FFF2-40B4-BE49-F238E27FC236}">
                <a16:creationId xmlns:a16="http://schemas.microsoft.com/office/drawing/2014/main" id="{F17EB44A-17FF-236F-5F86-D69911866E0F}"/>
              </a:ext>
            </a:extLst>
          </p:cNvPr>
          <p:cNvCxnSpPr/>
          <p:nvPr/>
        </p:nvCxnSpPr>
        <p:spPr>
          <a:xfrm flipH="1">
            <a:off x="5709633" y="6007994"/>
            <a:ext cx="534467" cy="225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F13044B4-2B18-A62D-30EE-4BA6A3B2E928}"/>
              </a:ext>
            </a:extLst>
          </p:cNvPr>
          <p:cNvCxnSpPr/>
          <p:nvPr/>
        </p:nvCxnSpPr>
        <p:spPr>
          <a:xfrm>
            <a:off x="4769476" y="6120942"/>
            <a:ext cx="431445" cy="166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6320BF1C-C7B8-3083-0AC7-7D9C3BB334A9}"/>
              </a:ext>
            </a:extLst>
          </p:cNvPr>
          <p:cNvSpPr txBox="1"/>
          <p:nvPr/>
        </p:nvSpPr>
        <p:spPr>
          <a:xfrm>
            <a:off x="4841314" y="6365423"/>
            <a:ext cx="1505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LEAVES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CB08EF-92B9-D58D-80C6-B8732C35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C61E72-56AD-F074-4DC4-0A94C8B4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PREFIX: * / 9 3 – 5 + 6 8 </a:t>
            </a:r>
          </a:p>
          <a:p>
            <a:pPr>
              <a:buFont typeface="+mj-lt"/>
              <a:buAutoNum type="arabicPeriod"/>
            </a:pPr>
            <a:r>
              <a:rPr lang="en-US" dirty="0"/>
              <a:t>6+8 = 14</a:t>
            </a:r>
          </a:p>
          <a:p>
            <a:pPr>
              <a:buFont typeface="+mj-lt"/>
              <a:buAutoNum type="arabicPeriod"/>
            </a:pPr>
            <a:r>
              <a:rPr lang="en-US" dirty="0"/>
              <a:t>5-14=-9</a:t>
            </a:r>
          </a:p>
          <a:p>
            <a:pPr>
              <a:buFont typeface="+mj-lt"/>
              <a:buAutoNum type="arabicPeriod"/>
            </a:pPr>
            <a:r>
              <a:rPr lang="en-US" dirty="0"/>
              <a:t>9/3=3</a:t>
            </a:r>
          </a:p>
          <a:p>
            <a:pPr>
              <a:buFont typeface="+mj-lt"/>
              <a:buAutoNum type="arabicPeriod"/>
            </a:pPr>
            <a:r>
              <a:rPr lang="en-US" dirty="0"/>
              <a:t>3*(-9)=-27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4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CB08EF-92B9-D58D-80C6-B8732C35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C61E72-56AD-F074-4DC4-0A94C8B4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INFIX: 9 / 3 * 5 - 6 + 8</a:t>
            </a:r>
          </a:p>
          <a:p>
            <a:pPr>
              <a:buFont typeface="+mj-lt"/>
              <a:buAutoNum type="arabicPeriod"/>
            </a:pPr>
            <a:r>
              <a:rPr lang="en-US" dirty="0"/>
              <a:t>9/3 = 3</a:t>
            </a:r>
          </a:p>
          <a:p>
            <a:pPr>
              <a:buFont typeface="+mj-lt"/>
              <a:buAutoNum type="arabicPeriod"/>
            </a:pPr>
            <a:r>
              <a:rPr lang="en-US" dirty="0"/>
              <a:t>3*5 = 15</a:t>
            </a:r>
          </a:p>
          <a:p>
            <a:pPr>
              <a:buFont typeface="+mj-lt"/>
              <a:buAutoNum type="arabicPeriod"/>
            </a:pPr>
            <a:r>
              <a:rPr lang="en-US" dirty="0"/>
              <a:t>15-6 = 9</a:t>
            </a:r>
          </a:p>
          <a:p>
            <a:pPr>
              <a:buFont typeface="+mj-lt"/>
              <a:buAutoNum type="arabicPeriod"/>
            </a:pPr>
            <a:r>
              <a:rPr lang="en-US" dirty="0"/>
              <a:t>9+8 = 17</a:t>
            </a:r>
          </a:p>
          <a:p>
            <a:r>
              <a:rPr lang="en-US" dirty="0"/>
              <a:t>INFIX: (9 / 3) * (5 – (6 + 8))</a:t>
            </a:r>
          </a:p>
          <a:p>
            <a:pPr>
              <a:buFont typeface="+mj-lt"/>
              <a:buAutoNum type="arabicPeriod"/>
            </a:pPr>
            <a:r>
              <a:rPr lang="en-US" dirty="0"/>
              <a:t>9/3=3</a:t>
            </a:r>
          </a:p>
          <a:p>
            <a:pPr>
              <a:buFont typeface="+mj-lt"/>
              <a:buAutoNum type="arabicPeriod"/>
            </a:pPr>
            <a:r>
              <a:rPr lang="en-US" dirty="0"/>
              <a:t>5-(6+8)=-9</a:t>
            </a:r>
          </a:p>
          <a:p>
            <a:pPr>
              <a:buFont typeface="+mj-lt"/>
              <a:buAutoNum type="arabicPeriod"/>
            </a:pPr>
            <a:r>
              <a:rPr lang="en-US" dirty="0"/>
              <a:t>3*(-9)=-27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726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661" y="1566589"/>
            <a:ext cx="6591985" cy="37776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 the value of the following expression tree using prefix, infix and postfix order traversal!</a:t>
            </a: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DEE84C-4D11-2D67-3CC4-A364D9FC9B72}"/>
              </a:ext>
            </a:extLst>
          </p:cNvPr>
          <p:cNvSpPr/>
          <p:nvPr/>
        </p:nvSpPr>
        <p:spPr>
          <a:xfrm>
            <a:off x="4181489" y="236649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F6F8FB0C-EBD5-DB23-47AA-41EBA005A3FC}"/>
              </a:ext>
            </a:extLst>
          </p:cNvPr>
          <p:cNvCxnSpPr>
            <a:cxnSpLocks/>
          </p:cNvCxnSpPr>
          <p:nvPr/>
        </p:nvCxnSpPr>
        <p:spPr>
          <a:xfrm flipH="1">
            <a:off x="3744457" y="2748503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6">
            <a:extLst>
              <a:ext uri="{FF2B5EF4-FFF2-40B4-BE49-F238E27FC236}">
                <a16:creationId xmlns:a16="http://schemas.microsoft.com/office/drawing/2014/main" id="{49AEDF66-BB3E-D3E1-40F9-B2592A05AE76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4626697" y="2751230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3">
            <a:extLst>
              <a:ext uri="{FF2B5EF4-FFF2-40B4-BE49-F238E27FC236}">
                <a16:creationId xmlns:a16="http://schemas.microsoft.com/office/drawing/2014/main" id="{FDCCB2DA-5B58-7C84-038C-5C381F4B3E71}"/>
              </a:ext>
            </a:extLst>
          </p:cNvPr>
          <p:cNvSpPr/>
          <p:nvPr/>
        </p:nvSpPr>
        <p:spPr>
          <a:xfrm>
            <a:off x="3398041" y="3254005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+</a:t>
            </a:r>
            <a:endParaRPr sz="1400" dirty="0"/>
          </a:p>
        </p:txBody>
      </p:sp>
      <p:cxnSp>
        <p:nvCxnSpPr>
          <p:cNvPr id="8" name="Connector 6">
            <a:extLst>
              <a:ext uri="{FF2B5EF4-FFF2-40B4-BE49-F238E27FC236}">
                <a16:creationId xmlns:a16="http://schemas.microsoft.com/office/drawing/2014/main" id="{239E713D-3ABF-D28F-F84C-F11A796FABEC}"/>
              </a:ext>
            </a:extLst>
          </p:cNvPr>
          <p:cNvCxnSpPr>
            <a:cxnSpLocks/>
          </p:cNvCxnSpPr>
          <p:nvPr/>
        </p:nvCxnSpPr>
        <p:spPr>
          <a:xfrm flipH="1">
            <a:off x="2961009" y="3704754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F436DD0A-041F-8F9D-AB3A-A9DF87263CF1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3858967" y="3697415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3">
            <a:extLst>
              <a:ext uri="{FF2B5EF4-FFF2-40B4-BE49-F238E27FC236}">
                <a16:creationId xmlns:a16="http://schemas.microsoft.com/office/drawing/2014/main" id="{5240B71E-D108-4CF8-D22B-D5A217ACA433}"/>
              </a:ext>
            </a:extLst>
          </p:cNvPr>
          <p:cNvSpPr/>
          <p:nvPr/>
        </p:nvSpPr>
        <p:spPr>
          <a:xfrm>
            <a:off x="4872361" y="332274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/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AFCA7D26-81A4-CF4F-3E05-228342713294}"/>
              </a:ext>
            </a:extLst>
          </p:cNvPr>
          <p:cNvCxnSpPr>
            <a:cxnSpLocks/>
          </p:cNvCxnSpPr>
          <p:nvPr/>
        </p:nvCxnSpPr>
        <p:spPr>
          <a:xfrm flipH="1">
            <a:off x="4706249" y="3704754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4CE31D60-9482-7D4A-ED0A-F23FFB52422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317569" y="370748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3">
            <a:extLst>
              <a:ext uri="{FF2B5EF4-FFF2-40B4-BE49-F238E27FC236}">
                <a16:creationId xmlns:a16="http://schemas.microsoft.com/office/drawing/2014/main" id="{B8A5C116-15EA-6094-5DBA-641675111E8C}"/>
              </a:ext>
            </a:extLst>
          </p:cNvPr>
          <p:cNvSpPr/>
          <p:nvPr/>
        </p:nvSpPr>
        <p:spPr>
          <a:xfrm>
            <a:off x="3782167" y="434773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*</a:t>
            </a:r>
            <a:endParaRPr dirty="0"/>
          </a:p>
        </p:txBody>
      </p:sp>
      <p:sp>
        <p:nvSpPr>
          <p:cNvPr id="14" name="Oval 3">
            <a:extLst>
              <a:ext uri="{FF2B5EF4-FFF2-40B4-BE49-F238E27FC236}">
                <a16:creationId xmlns:a16="http://schemas.microsoft.com/office/drawing/2014/main" id="{258EB82B-D604-22EF-24AF-54D11EC0A526}"/>
              </a:ext>
            </a:extLst>
          </p:cNvPr>
          <p:cNvSpPr/>
          <p:nvPr/>
        </p:nvSpPr>
        <p:spPr>
          <a:xfrm>
            <a:off x="2598635" y="428172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84821C45-C1CD-AD31-341D-572C3B8496B4}"/>
              </a:ext>
            </a:extLst>
          </p:cNvPr>
          <p:cNvSpPr/>
          <p:nvPr/>
        </p:nvSpPr>
        <p:spPr>
          <a:xfrm>
            <a:off x="4518060" y="434773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AB4F8D11-9F40-FE6D-3B81-3AA101611518}"/>
              </a:ext>
            </a:extLst>
          </p:cNvPr>
          <p:cNvSpPr/>
          <p:nvPr/>
        </p:nvSpPr>
        <p:spPr>
          <a:xfrm>
            <a:off x="5535698" y="428863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D6CAF21E-511A-6078-EECE-652479E29105}"/>
              </a:ext>
            </a:extLst>
          </p:cNvPr>
          <p:cNvCxnSpPr>
            <a:cxnSpLocks/>
          </p:cNvCxnSpPr>
          <p:nvPr/>
        </p:nvCxnSpPr>
        <p:spPr>
          <a:xfrm flipH="1">
            <a:off x="5406000" y="4694274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6F8B32B6-A89F-C203-7E15-6FC110451211}"/>
              </a:ext>
            </a:extLst>
          </p:cNvPr>
          <p:cNvCxnSpPr>
            <a:cxnSpLocks/>
          </p:cNvCxnSpPr>
          <p:nvPr/>
        </p:nvCxnSpPr>
        <p:spPr>
          <a:xfrm>
            <a:off x="6017320" y="469700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3">
            <a:extLst>
              <a:ext uri="{FF2B5EF4-FFF2-40B4-BE49-F238E27FC236}">
                <a16:creationId xmlns:a16="http://schemas.microsoft.com/office/drawing/2014/main" id="{4C6E06C1-2602-5A67-0112-7B43700DF300}"/>
              </a:ext>
            </a:extLst>
          </p:cNvPr>
          <p:cNvSpPr/>
          <p:nvPr/>
        </p:nvSpPr>
        <p:spPr>
          <a:xfrm>
            <a:off x="5217811" y="533725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EBE72B13-1992-DFF2-EBF5-BA6F20D4E3DF}"/>
              </a:ext>
            </a:extLst>
          </p:cNvPr>
          <p:cNvSpPr/>
          <p:nvPr/>
        </p:nvSpPr>
        <p:spPr>
          <a:xfrm>
            <a:off x="6235449" y="527815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^</a:t>
            </a:r>
            <a:endParaRPr dirty="0"/>
          </a:p>
        </p:txBody>
      </p:sp>
      <p:cxnSp>
        <p:nvCxnSpPr>
          <p:cNvPr id="21" name="Connector 6">
            <a:extLst>
              <a:ext uri="{FF2B5EF4-FFF2-40B4-BE49-F238E27FC236}">
                <a16:creationId xmlns:a16="http://schemas.microsoft.com/office/drawing/2014/main" id="{59492B06-9E31-527D-2BE0-FF111376E9F8}"/>
              </a:ext>
            </a:extLst>
          </p:cNvPr>
          <p:cNvCxnSpPr>
            <a:cxnSpLocks/>
          </p:cNvCxnSpPr>
          <p:nvPr/>
        </p:nvCxnSpPr>
        <p:spPr>
          <a:xfrm flipH="1">
            <a:off x="3600823" y="4737211"/>
            <a:ext cx="208896" cy="317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6">
            <a:extLst>
              <a:ext uri="{FF2B5EF4-FFF2-40B4-BE49-F238E27FC236}">
                <a16:creationId xmlns:a16="http://schemas.microsoft.com/office/drawing/2014/main" id="{48A4B847-87DE-D22F-1C3A-06441E98E9A9}"/>
              </a:ext>
            </a:extLst>
          </p:cNvPr>
          <p:cNvCxnSpPr>
            <a:cxnSpLocks/>
          </p:cNvCxnSpPr>
          <p:nvPr/>
        </p:nvCxnSpPr>
        <p:spPr>
          <a:xfrm>
            <a:off x="4212143" y="4739938"/>
            <a:ext cx="197684" cy="315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3">
            <a:extLst>
              <a:ext uri="{FF2B5EF4-FFF2-40B4-BE49-F238E27FC236}">
                <a16:creationId xmlns:a16="http://schemas.microsoft.com/office/drawing/2014/main" id="{AED3548E-7A2D-2F05-F8AE-EED3FDB2BD47}"/>
              </a:ext>
            </a:extLst>
          </p:cNvPr>
          <p:cNvSpPr/>
          <p:nvPr/>
        </p:nvSpPr>
        <p:spPr>
          <a:xfrm>
            <a:off x="3204193" y="505278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sp>
        <p:nvSpPr>
          <p:cNvPr id="24" name="Oval 3">
            <a:extLst>
              <a:ext uri="{FF2B5EF4-FFF2-40B4-BE49-F238E27FC236}">
                <a16:creationId xmlns:a16="http://schemas.microsoft.com/office/drawing/2014/main" id="{E2DD229B-E72A-EAD4-0A25-2C047AA47956}"/>
              </a:ext>
            </a:extLst>
          </p:cNvPr>
          <p:cNvSpPr/>
          <p:nvPr/>
        </p:nvSpPr>
        <p:spPr>
          <a:xfrm>
            <a:off x="4198131" y="5066036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-</a:t>
            </a:r>
            <a:endParaRPr dirty="0"/>
          </a:p>
        </p:txBody>
      </p:sp>
      <p:cxnSp>
        <p:nvCxnSpPr>
          <p:cNvPr id="27" name="Connector 6">
            <a:extLst>
              <a:ext uri="{FF2B5EF4-FFF2-40B4-BE49-F238E27FC236}">
                <a16:creationId xmlns:a16="http://schemas.microsoft.com/office/drawing/2014/main" id="{B4CA6827-7A6C-D567-D2BF-63144B940ED8}"/>
              </a:ext>
            </a:extLst>
          </p:cNvPr>
          <p:cNvCxnSpPr>
            <a:cxnSpLocks/>
          </p:cNvCxnSpPr>
          <p:nvPr/>
        </p:nvCxnSpPr>
        <p:spPr>
          <a:xfrm flipH="1">
            <a:off x="4049439" y="5482052"/>
            <a:ext cx="208896" cy="317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6">
            <a:extLst>
              <a:ext uri="{FF2B5EF4-FFF2-40B4-BE49-F238E27FC236}">
                <a16:creationId xmlns:a16="http://schemas.microsoft.com/office/drawing/2014/main" id="{5965BD50-1F0D-194D-3251-F1A1763B839E}"/>
              </a:ext>
            </a:extLst>
          </p:cNvPr>
          <p:cNvCxnSpPr>
            <a:cxnSpLocks/>
          </p:cNvCxnSpPr>
          <p:nvPr/>
        </p:nvCxnSpPr>
        <p:spPr>
          <a:xfrm>
            <a:off x="4660759" y="5484779"/>
            <a:ext cx="197684" cy="315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3">
            <a:extLst>
              <a:ext uri="{FF2B5EF4-FFF2-40B4-BE49-F238E27FC236}">
                <a16:creationId xmlns:a16="http://schemas.microsoft.com/office/drawing/2014/main" id="{D9E252E5-0437-1845-DF40-80E8ACEE5D25}"/>
              </a:ext>
            </a:extLst>
          </p:cNvPr>
          <p:cNvSpPr/>
          <p:nvPr/>
        </p:nvSpPr>
        <p:spPr>
          <a:xfrm>
            <a:off x="3699708" y="579248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30" name="Oval 3">
            <a:extLst>
              <a:ext uri="{FF2B5EF4-FFF2-40B4-BE49-F238E27FC236}">
                <a16:creationId xmlns:a16="http://schemas.microsoft.com/office/drawing/2014/main" id="{6A3A3300-B472-CB15-E587-652DC5A04B0F}"/>
              </a:ext>
            </a:extLst>
          </p:cNvPr>
          <p:cNvSpPr/>
          <p:nvPr/>
        </p:nvSpPr>
        <p:spPr>
          <a:xfrm>
            <a:off x="4668531" y="581048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31" name="Connector 6">
            <a:extLst>
              <a:ext uri="{FF2B5EF4-FFF2-40B4-BE49-F238E27FC236}">
                <a16:creationId xmlns:a16="http://schemas.microsoft.com/office/drawing/2014/main" id="{C054F559-88D3-D0C7-8AB7-9E2D45B01B2C}"/>
              </a:ext>
            </a:extLst>
          </p:cNvPr>
          <p:cNvCxnSpPr>
            <a:cxnSpLocks/>
          </p:cNvCxnSpPr>
          <p:nvPr/>
        </p:nvCxnSpPr>
        <p:spPr>
          <a:xfrm flipH="1">
            <a:off x="6095026" y="5640891"/>
            <a:ext cx="208896" cy="317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6">
            <a:extLst>
              <a:ext uri="{FF2B5EF4-FFF2-40B4-BE49-F238E27FC236}">
                <a16:creationId xmlns:a16="http://schemas.microsoft.com/office/drawing/2014/main" id="{54AD491C-C17B-7B65-8FEE-0FD154CC2CF6}"/>
              </a:ext>
            </a:extLst>
          </p:cNvPr>
          <p:cNvCxnSpPr>
            <a:cxnSpLocks/>
          </p:cNvCxnSpPr>
          <p:nvPr/>
        </p:nvCxnSpPr>
        <p:spPr>
          <a:xfrm>
            <a:off x="6706346" y="5643618"/>
            <a:ext cx="197684" cy="315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">
            <a:extLst>
              <a:ext uri="{FF2B5EF4-FFF2-40B4-BE49-F238E27FC236}">
                <a16:creationId xmlns:a16="http://schemas.microsoft.com/office/drawing/2014/main" id="{9E77344B-28B9-7457-D3EE-D84CD6B3BD5D}"/>
              </a:ext>
            </a:extLst>
          </p:cNvPr>
          <p:cNvSpPr/>
          <p:nvPr/>
        </p:nvSpPr>
        <p:spPr>
          <a:xfrm>
            <a:off x="5745295" y="595132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34" name="Oval 3">
            <a:extLst>
              <a:ext uri="{FF2B5EF4-FFF2-40B4-BE49-F238E27FC236}">
                <a16:creationId xmlns:a16="http://schemas.microsoft.com/office/drawing/2014/main" id="{89FFA1D4-FB83-657F-DFFC-75CE6CF35AC2}"/>
              </a:ext>
            </a:extLst>
          </p:cNvPr>
          <p:cNvSpPr/>
          <p:nvPr/>
        </p:nvSpPr>
        <p:spPr>
          <a:xfrm>
            <a:off x="6714118" y="596932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792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3" grpId="0" animBg="1"/>
      <p:bldP spid="24" grpId="0" animBg="1"/>
      <p:bldP spid="29" grpId="0" animBg="1"/>
      <p:bldP spid="30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15FE6F74-DF9E-253E-F1F8-D92F6E643EFB}"/>
              </a:ext>
            </a:extLst>
          </p:cNvPr>
          <p:cNvSpPr txBox="1"/>
          <p:nvPr/>
        </p:nvSpPr>
        <p:spPr>
          <a:xfrm>
            <a:off x="1648496" y="830687"/>
            <a:ext cx="6774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GRAPH IS A TREE IF THERE IS ONLY ONE POSSIBILITY TO MOVE FROM ONE NODE TO ANOTHER ONE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0B0A654-6D04-6ACD-4E9F-892A6B7A33B4}"/>
              </a:ext>
            </a:extLst>
          </p:cNvPr>
          <p:cNvSpPr txBox="1"/>
          <p:nvPr/>
        </p:nvSpPr>
        <p:spPr>
          <a:xfrm>
            <a:off x="1732208" y="2021983"/>
            <a:ext cx="6239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A GRAPH CONTAINS A CIRCLE, IT IS NOT A TREE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EB3A23-6C57-E0CB-6678-3C89216904E8}"/>
              </a:ext>
            </a:extLst>
          </p:cNvPr>
          <p:cNvSpPr/>
          <p:nvPr/>
        </p:nvSpPr>
        <p:spPr>
          <a:xfrm>
            <a:off x="4114800" y="2569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AB69E0D-413F-879C-E94F-2CC57F8A386C}"/>
              </a:ext>
            </a:extLst>
          </p:cNvPr>
          <p:cNvSpPr/>
          <p:nvPr/>
        </p:nvSpPr>
        <p:spPr>
          <a:xfrm>
            <a:off x="3200400" y="40246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E6A3C6C-C575-59FC-A3FB-A5EE8FE9F37C}"/>
              </a:ext>
            </a:extLst>
          </p:cNvPr>
          <p:cNvSpPr/>
          <p:nvPr/>
        </p:nvSpPr>
        <p:spPr>
          <a:xfrm>
            <a:off x="5029200" y="4082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</a:t>
            </a:r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573035ED-B850-E33D-04CF-98DFA11C7A3A}"/>
              </a:ext>
            </a:extLst>
          </p:cNvPr>
          <p:cNvCxnSpPr/>
          <p:nvPr/>
        </p:nvCxnSpPr>
        <p:spPr>
          <a:xfrm flipH="1">
            <a:off x="3657600" y="3541679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A0CEE5EF-5D62-CAD8-B125-1B7AD5239BF8}"/>
              </a:ext>
            </a:extLst>
          </p:cNvPr>
          <p:cNvCxnSpPr/>
          <p:nvPr/>
        </p:nvCxnSpPr>
        <p:spPr>
          <a:xfrm>
            <a:off x="4572000" y="3546993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100DC210-4CF3-7BB3-6F6A-3459975E6686}"/>
              </a:ext>
            </a:extLst>
          </p:cNvPr>
          <p:cNvCxnSpPr>
            <a:cxnSpLocks/>
          </p:cNvCxnSpPr>
          <p:nvPr/>
        </p:nvCxnSpPr>
        <p:spPr>
          <a:xfrm flipH="1">
            <a:off x="4061138" y="4634088"/>
            <a:ext cx="97450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30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900BAE-6545-B9A8-BEF9-63D0808F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of trees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0BF4827-D825-9824-3136-46C6B6AF9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Hierarchical list</a:t>
            </a:r>
          </a:p>
          <a:p>
            <a:r>
              <a:rPr lang="en-US" dirty="0"/>
              <a:t>Start with the root</a:t>
            </a:r>
          </a:p>
          <a:p>
            <a:r>
              <a:rPr lang="en-US" dirty="0"/>
              <a:t>Each child node gets its own bracket</a:t>
            </a:r>
          </a:p>
          <a:p>
            <a:r>
              <a:rPr lang="en-US" dirty="0"/>
              <a:t>(4(8)(2(7)(5)(1(3)))(10(13)(12)(11)))</a:t>
            </a:r>
          </a:p>
          <a:p>
            <a:r>
              <a:rPr lang="en-US" dirty="0"/>
              <a:t>Node 4 is the root</a:t>
            </a:r>
          </a:p>
          <a:p>
            <a:r>
              <a:rPr lang="en-US" dirty="0"/>
              <a:t>Node 4 has three children: 8, 2, 10</a:t>
            </a:r>
          </a:p>
          <a:p>
            <a:r>
              <a:rPr lang="en-US" dirty="0"/>
              <a:t>Node 2 has three children: 7, 5, 1</a:t>
            </a:r>
          </a:p>
          <a:p>
            <a:r>
              <a:rPr lang="en-US" dirty="0"/>
              <a:t>Node 10 has three children: 13, 12, 11</a:t>
            </a:r>
          </a:p>
          <a:p>
            <a:r>
              <a:rPr lang="en-US" dirty="0"/>
              <a:t>Node 1 has one child: 3</a:t>
            </a:r>
          </a:p>
        </p:txBody>
      </p:sp>
    </p:spTree>
    <p:extLst>
      <p:ext uri="{BB962C8B-B14F-4D97-AF65-F5344CB8AC3E}">
        <p14:creationId xmlns:p14="http://schemas.microsoft.com/office/powerpoint/2010/main" val="273653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">
            <a:extLst>
              <a:ext uri="{FF2B5EF4-FFF2-40B4-BE49-F238E27FC236}">
                <a16:creationId xmlns:a16="http://schemas.microsoft.com/office/drawing/2014/main" id="{5CEA142E-FB6F-4837-F451-DFB048D794E9}"/>
              </a:ext>
            </a:extLst>
          </p:cNvPr>
          <p:cNvSpPr/>
          <p:nvPr/>
        </p:nvSpPr>
        <p:spPr>
          <a:xfrm>
            <a:off x="4211391" y="5795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3" name="Oval 4">
            <a:extLst>
              <a:ext uri="{FF2B5EF4-FFF2-40B4-BE49-F238E27FC236}">
                <a16:creationId xmlns:a16="http://schemas.microsoft.com/office/drawing/2014/main" id="{A9D7D041-A586-49A1-BE43-E211DDF042F3}"/>
              </a:ext>
            </a:extLst>
          </p:cNvPr>
          <p:cNvSpPr/>
          <p:nvPr/>
        </p:nvSpPr>
        <p:spPr>
          <a:xfrm>
            <a:off x="2556457" y="17225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57B65543-09FF-A2B8-4969-0118B7475068}"/>
              </a:ext>
            </a:extLst>
          </p:cNvPr>
          <p:cNvSpPr/>
          <p:nvPr/>
        </p:nvSpPr>
        <p:spPr>
          <a:xfrm>
            <a:off x="4211390" y="177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6D203708-A24F-A35C-2908-DB44D0F3B542}"/>
              </a:ext>
            </a:extLst>
          </p:cNvPr>
          <p:cNvCxnSpPr/>
          <p:nvPr/>
        </p:nvCxnSpPr>
        <p:spPr>
          <a:xfrm flipH="1">
            <a:off x="3296990" y="1265338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7">
            <a:extLst>
              <a:ext uri="{FF2B5EF4-FFF2-40B4-BE49-F238E27FC236}">
                <a16:creationId xmlns:a16="http://schemas.microsoft.com/office/drawing/2014/main" id="{40B9D1CC-5885-9600-C6F4-9BC514989AB7}"/>
              </a:ext>
            </a:extLst>
          </p:cNvPr>
          <p:cNvCxnSpPr/>
          <p:nvPr/>
        </p:nvCxnSpPr>
        <p:spPr>
          <a:xfrm>
            <a:off x="5125791" y="1265338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55607BFE-2AF5-1873-C926-DEAAC3CCCB69}"/>
              </a:ext>
            </a:extLst>
          </p:cNvPr>
          <p:cNvCxnSpPr>
            <a:cxnSpLocks/>
          </p:cNvCxnSpPr>
          <p:nvPr/>
        </p:nvCxnSpPr>
        <p:spPr>
          <a:xfrm>
            <a:off x="4668590" y="1493938"/>
            <a:ext cx="1" cy="2833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5">
            <a:extLst>
              <a:ext uri="{FF2B5EF4-FFF2-40B4-BE49-F238E27FC236}">
                <a16:creationId xmlns:a16="http://schemas.microsoft.com/office/drawing/2014/main" id="{FCB227CC-82D3-204C-8D89-6ACBF5F7DD64}"/>
              </a:ext>
            </a:extLst>
          </p:cNvPr>
          <p:cNvSpPr/>
          <p:nvPr/>
        </p:nvSpPr>
        <p:spPr>
          <a:xfrm>
            <a:off x="5786905" y="17225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10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978E758C-05B4-374E-C632-70B78F666D5F}"/>
              </a:ext>
            </a:extLst>
          </p:cNvPr>
          <p:cNvCxnSpPr>
            <a:cxnSpLocks/>
          </p:cNvCxnSpPr>
          <p:nvPr/>
        </p:nvCxnSpPr>
        <p:spPr>
          <a:xfrm flipH="1">
            <a:off x="3288409" y="2506000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7">
            <a:extLst>
              <a:ext uri="{FF2B5EF4-FFF2-40B4-BE49-F238E27FC236}">
                <a16:creationId xmlns:a16="http://schemas.microsoft.com/office/drawing/2014/main" id="{801D1C6C-D49C-920F-E1D4-CC662C0E7913}"/>
              </a:ext>
            </a:extLst>
          </p:cNvPr>
          <p:cNvCxnSpPr>
            <a:cxnSpLocks/>
          </p:cNvCxnSpPr>
          <p:nvPr/>
        </p:nvCxnSpPr>
        <p:spPr>
          <a:xfrm>
            <a:off x="5117210" y="2506000"/>
            <a:ext cx="111613" cy="7459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7">
            <a:extLst>
              <a:ext uri="{FF2B5EF4-FFF2-40B4-BE49-F238E27FC236}">
                <a16:creationId xmlns:a16="http://schemas.microsoft.com/office/drawing/2014/main" id="{30A4209A-DCE9-278C-854B-1A974DEE0AD3}"/>
              </a:ext>
            </a:extLst>
          </p:cNvPr>
          <p:cNvCxnSpPr>
            <a:cxnSpLocks/>
          </p:cNvCxnSpPr>
          <p:nvPr/>
        </p:nvCxnSpPr>
        <p:spPr>
          <a:xfrm flipH="1">
            <a:off x="4430332" y="2734600"/>
            <a:ext cx="229677" cy="2833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6">
            <a:extLst>
              <a:ext uri="{FF2B5EF4-FFF2-40B4-BE49-F238E27FC236}">
                <a16:creationId xmlns:a16="http://schemas.microsoft.com/office/drawing/2014/main" id="{548E5E4C-8D64-C367-D8BF-C6B0CD45E316}"/>
              </a:ext>
            </a:extLst>
          </p:cNvPr>
          <p:cNvCxnSpPr>
            <a:cxnSpLocks/>
          </p:cNvCxnSpPr>
          <p:nvPr/>
        </p:nvCxnSpPr>
        <p:spPr>
          <a:xfrm flipH="1">
            <a:off x="5925352" y="2582191"/>
            <a:ext cx="218946" cy="7459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7">
            <a:extLst>
              <a:ext uri="{FF2B5EF4-FFF2-40B4-BE49-F238E27FC236}">
                <a16:creationId xmlns:a16="http://schemas.microsoft.com/office/drawing/2014/main" id="{3E35AC3B-B771-3838-5843-9BA5613AF6D1}"/>
              </a:ext>
            </a:extLst>
          </p:cNvPr>
          <p:cNvCxnSpPr>
            <a:cxnSpLocks/>
          </p:cNvCxnSpPr>
          <p:nvPr/>
        </p:nvCxnSpPr>
        <p:spPr>
          <a:xfrm>
            <a:off x="6676624" y="2348223"/>
            <a:ext cx="739468" cy="3434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7">
            <a:extLst>
              <a:ext uri="{FF2B5EF4-FFF2-40B4-BE49-F238E27FC236}">
                <a16:creationId xmlns:a16="http://schemas.microsoft.com/office/drawing/2014/main" id="{AB3A0799-E5E4-7AEE-CDEE-3D8A916A405B}"/>
              </a:ext>
            </a:extLst>
          </p:cNvPr>
          <p:cNvCxnSpPr>
            <a:cxnSpLocks/>
          </p:cNvCxnSpPr>
          <p:nvPr/>
        </p:nvCxnSpPr>
        <p:spPr>
          <a:xfrm>
            <a:off x="6501692" y="2580036"/>
            <a:ext cx="365969" cy="7373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4">
            <a:extLst>
              <a:ext uri="{FF2B5EF4-FFF2-40B4-BE49-F238E27FC236}">
                <a16:creationId xmlns:a16="http://schemas.microsoft.com/office/drawing/2014/main" id="{BEDD6E85-60CA-F716-A233-32CCFB3E956D}"/>
              </a:ext>
            </a:extLst>
          </p:cNvPr>
          <p:cNvSpPr/>
          <p:nvPr/>
        </p:nvSpPr>
        <p:spPr>
          <a:xfrm>
            <a:off x="2649832" y="287627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7</a:t>
            </a:r>
            <a:endParaRPr dirty="0"/>
          </a:p>
        </p:txBody>
      </p:sp>
      <p:sp>
        <p:nvSpPr>
          <p:cNvPr id="30" name="Oval 5">
            <a:extLst>
              <a:ext uri="{FF2B5EF4-FFF2-40B4-BE49-F238E27FC236}">
                <a16:creationId xmlns:a16="http://schemas.microsoft.com/office/drawing/2014/main" id="{59965D5B-144F-18B3-A108-812E215361F9}"/>
              </a:ext>
            </a:extLst>
          </p:cNvPr>
          <p:cNvSpPr/>
          <p:nvPr/>
        </p:nvSpPr>
        <p:spPr>
          <a:xfrm>
            <a:off x="4717962" y="3148886"/>
            <a:ext cx="741607" cy="74591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sp>
        <p:nvSpPr>
          <p:cNvPr id="31" name="Oval 5">
            <a:extLst>
              <a:ext uri="{FF2B5EF4-FFF2-40B4-BE49-F238E27FC236}">
                <a16:creationId xmlns:a16="http://schemas.microsoft.com/office/drawing/2014/main" id="{577103FB-10B9-A80B-58AA-D38E2BDD14F7}"/>
              </a:ext>
            </a:extLst>
          </p:cNvPr>
          <p:cNvSpPr/>
          <p:nvPr/>
        </p:nvSpPr>
        <p:spPr>
          <a:xfrm>
            <a:off x="5640946" y="3328106"/>
            <a:ext cx="741606" cy="859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13</a:t>
            </a:r>
            <a:endParaRPr dirty="0"/>
          </a:p>
        </p:txBody>
      </p:sp>
      <p:sp>
        <p:nvSpPr>
          <p:cNvPr id="32" name="Oval 4">
            <a:extLst>
              <a:ext uri="{FF2B5EF4-FFF2-40B4-BE49-F238E27FC236}">
                <a16:creationId xmlns:a16="http://schemas.microsoft.com/office/drawing/2014/main" id="{54D4BF97-6AD0-6645-A081-0A831C8D9596}"/>
              </a:ext>
            </a:extLst>
          </p:cNvPr>
          <p:cNvSpPr/>
          <p:nvPr/>
        </p:nvSpPr>
        <p:spPr>
          <a:xfrm>
            <a:off x="3712331" y="29718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33" name="Oval 4">
            <a:extLst>
              <a:ext uri="{FF2B5EF4-FFF2-40B4-BE49-F238E27FC236}">
                <a16:creationId xmlns:a16="http://schemas.microsoft.com/office/drawing/2014/main" id="{504323D4-DC80-41B8-DD37-25AA3E83C7CA}"/>
              </a:ext>
            </a:extLst>
          </p:cNvPr>
          <p:cNvSpPr/>
          <p:nvPr/>
        </p:nvSpPr>
        <p:spPr>
          <a:xfrm>
            <a:off x="6664806" y="324921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12</a:t>
            </a:r>
            <a:endParaRPr dirty="0"/>
          </a:p>
        </p:txBody>
      </p:sp>
      <p:sp>
        <p:nvSpPr>
          <p:cNvPr id="34" name="Oval 4">
            <a:extLst>
              <a:ext uri="{FF2B5EF4-FFF2-40B4-BE49-F238E27FC236}">
                <a16:creationId xmlns:a16="http://schemas.microsoft.com/office/drawing/2014/main" id="{1C461711-36D6-1DD6-9CE1-BF75985CA588}"/>
              </a:ext>
            </a:extLst>
          </p:cNvPr>
          <p:cNvSpPr/>
          <p:nvPr/>
        </p:nvSpPr>
        <p:spPr>
          <a:xfrm>
            <a:off x="7416092" y="232784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11</a:t>
            </a:r>
            <a:endParaRPr dirty="0"/>
          </a:p>
        </p:txBody>
      </p:sp>
      <p:cxnSp>
        <p:nvCxnSpPr>
          <p:cNvPr id="35" name="Connector 7">
            <a:extLst>
              <a:ext uri="{FF2B5EF4-FFF2-40B4-BE49-F238E27FC236}">
                <a16:creationId xmlns:a16="http://schemas.microsoft.com/office/drawing/2014/main" id="{7F214B8F-8508-DC56-6F0E-71A1333515E2}"/>
              </a:ext>
            </a:extLst>
          </p:cNvPr>
          <p:cNvCxnSpPr>
            <a:cxnSpLocks/>
          </p:cNvCxnSpPr>
          <p:nvPr/>
        </p:nvCxnSpPr>
        <p:spPr>
          <a:xfrm>
            <a:off x="5058178" y="3886200"/>
            <a:ext cx="111613" cy="7459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5">
            <a:extLst>
              <a:ext uri="{FF2B5EF4-FFF2-40B4-BE49-F238E27FC236}">
                <a16:creationId xmlns:a16="http://schemas.microsoft.com/office/drawing/2014/main" id="{72563826-9DE3-420A-863D-53FFDB1BB3D3}"/>
              </a:ext>
            </a:extLst>
          </p:cNvPr>
          <p:cNvSpPr/>
          <p:nvPr/>
        </p:nvSpPr>
        <p:spPr>
          <a:xfrm>
            <a:off x="4858019" y="4633188"/>
            <a:ext cx="741607" cy="74591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290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2804FB-5336-9027-ADE5-171124FAB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CA0E8A-F9B1-DF24-FE05-86AFC1DFB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the tree graph of </a:t>
            </a:r>
          </a:p>
          <a:p>
            <a:pPr>
              <a:buFont typeface="+mj-lt"/>
              <a:buAutoNum type="arabicPeriod"/>
            </a:pPr>
            <a:r>
              <a:rPr lang="en-US" dirty="0"/>
              <a:t>(1(4(8)(10(11)))(3(9)(7)(6))(2(5)))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(A(B(C(D(E)(F)))))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(50(25(10(5))(30(40)))(75(60)(90)))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(10(20(30(40(50)))))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(A(B(D(H)(I))(E(J)))(C(F(K(L)))(G)))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2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944923-5831-49EB-475B-076B17294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 of hierarchical list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0A4D0F-58BD-EA30-7DB9-7D0DF3191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cannot directly reach the nodes in this representation mode.</a:t>
            </a:r>
          </a:p>
        </p:txBody>
      </p:sp>
    </p:spTree>
    <p:extLst>
      <p:ext uri="{BB962C8B-B14F-4D97-AF65-F5344CB8AC3E}">
        <p14:creationId xmlns:p14="http://schemas.microsoft.com/office/powerpoint/2010/main" val="175669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5FA831-166B-B7AB-6EB8-FB3275D0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 - </a:t>
            </a:r>
            <a:r>
              <a:rPr lang="en-US" dirty="0" err="1"/>
              <a:t>postorder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E4D801-B460-49F5-DD7B-F4804A4EA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FROM LEFT TO RIGHT</a:t>
            </a:r>
          </a:p>
          <a:p>
            <a:r>
              <a:rPr lang="en-US" dirty="0"/>
              <a:t>ONLY PRINT OUT A NODE IF ALL OF ITS CHILDREN ARE PRINTED OUT ALREADY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5A1ABE-2467-8DC8-40E6-AE149938FD85}"/>
              </a:ext>
            </a:extLst>
          </p:cNvPr>
          <p:cNvSpPr/>
          <p:nvPr/>
        </p:nvSpPr>
        <p:spPr>
          <a:xfrm>
            <a:off x="5765591" y="320362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460F41-ADA1-A9A0-E84D-04F3AA08AA5E}"/>
              </a:ext>
            </a:extLst>
          </p:cNvPr>
          <p:cNvSpPr/>
          <p:nvPr/>
        </p:nvSpPr>
        <p:spPr>
          <a:xfrm>
            <a:off x="5421007" y="411301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B156E2-BCC8-24CA-C67F-8B8BD04834F7}"/>
              </a:ext>
            </a:extLst>
          </p:cNvPr>
          <p:cNvSpPr/>
          <p:nvPr/>
        </p:nvSpPr>
        <p:spPr>
          <a:xfrm>
            <a:off x="7019596" y="4031087"/>
            <a:ext cx="681969" cy="65682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10</a:t>
            </a:r>
            <a:endParaRPr dirty="0"/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267DEA62-B61C-E046-36E0-F7F9BF9E88E8}"/>
              </a:ext>
            </a:extLst>
          </p:cNvPr>
          <p:cNvCxnSpPr>
            <a:cxnSpLocks/>
          </p:cNvCxnSpPr>
          <p:nvPr/>
        </p:nvCxnSpPr>
        <p:spPr>
          <a:xfrm flipH="1">
            <a:off x="5238407" y="3489044"/>
            <a:ext cx="527184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F6F46BEF-E060-118A-B653-9D2121C1763D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6210799" y="3588363"/>
            <a:ext cx="926392" cy="5864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4">
            <a:extLst>
              <a:ext uri="{FF2B5EF4-FFF2-40B4-BE49-F238E27FC236}">
                <a16:creationId xmlns:a16="http://schemas.microsoft.com/office/drawing/2014/main" id="{49489AF8-D5F6-C3B1-ED47-341714CA1035}"/>
              </a:ext>
            </a:extLst>
          </p:cNvPr>
          <p:cNvSpPr/>
          <p:nvPr/>
        </p:nvSpPr>
        <p:spPr>
          <a:xfrm>
            <a:off x="4754600" y="365437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cxnSp>
        <p:nvCxnSpPr>
          <p:cNvPr id="13" name="Connector 7">
            <a:extLst>
              <a:ext uri="{FF2B5EF4-FFF2-40B4-BE49-F238E27FC236}">
                <a16:creationId xmlns:a16="http://schemas.microsoft.com/office/drawing/2014/main" id="{3EF89357-EC3E-1199-CD52-0FE9B62E516C}"/>
              </a:ext>
            </a:extLst>
          </p:cNvPr>
          <p:cNvCxnSpPr>
            <a:cxnSpLocks/>
          </p:cNvCxnSpPr>
          <p:nvPr/>
        </p:nvCxnSpPr>
        <p:spPr>
          <a:xfrm flipH="1">
            <a:off x="5765591" y="3635249"/>
            <a:ext cx="17701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7">
            <a:extLst>
              <a:ext uri="{FF2B5EF4-FFF2-40B4-BE49-F238E27FC236}">
                <a16:creationId xmlns:a16="http://schemas.microsoft.com/office/drawing/2014/main" id="{BED8DBCC-21AC-5887-19EB-3DA66E979E93}"/>
              </a:ext>
            </a:extLst>
          </p:cNvPr>
          <p:cNvCxnSpPr>
            <a:cxnSpLocks/>
          </p:cNvCxnSpPr>
          <p:nvPr/>
        </p:nvCxnSpPr>
        <p:spPr>
          <a:xfrm flipH="1">
            <a:off x="5140817" y="4485079"/>
            <a:ext cx="312387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7">
            <a:extLst>
              <a:ext uri="{FF2B5EF4-FFF2-40B4-BE49-F238E27FC236}">
                <a16:creationId xmlns:a16="http://schemas.microsoft.com/office/drawing/2014/main" id="{B850847E-2352-ED25-CEF5-E008171B0308}"/>
              </a:ext>
            </a:extLst>
          </p:cNvPr>
          <p:cNvCxnSpPr>
            <a:cxnSpLocks/>
          </p:cNvCxnSpPr>
          <p:nvPr/>
        </p:nvCxnSpPr>
        <p:spPr>
          <a:xfrm>
            <a:off x="5658192" y="45734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7">
            <a:extLst>
              <a:ext uri="{FF2B5EF4-FFF2-40B4-BE49-F238E27FC236}">
                <a16:creationId xmlns:a16="http://schemas.microsoft.com/office/drawing/2014/main" id="{E9EED1B9-99A0-3235-1886-0BE13D4F6E97}"/>
              </a:ext>
            </a:extLst>
          </p:cNvPr>
          <p:cNvCxnSpPr>
            <a:cxnSpLocks/>
          </p:cNvCxnSpPr>
          <p:nvPr/>
        </p:nvCxnSpPr>
        <p:spPr>
          <a:xfrm>
            <a:off x="5854096" y="4485079"/>
            <a:ext cx="172292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4">
            <a:extLst>
              <a:ext uri="{FF2B5EF4-FFF2-40B4-BE49-F238E27FC236}">
                <a16:creationId xmlns:a16="http://schemas.microsoft.com/office/drawing/2014/main" id="{9915ED4A-CC52-7C4B-1141-AD3D95C33587}"/>
              </a:ext>
            </a:extLst>
          </p:cNvPr>
          <p:cNvSpPr/>
          <p:nvPr/>
        </p:nvSpPr>
        <p:spPr>
          <a:xfrm>
            <a:off x="4710847" y="456698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7</a:t>
            </a:r>
            <a:endParaRPr dirty="0"/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4A0E2FBF-4A44-AF6D-0F4A-053806567E3E}"/>
              </a:ext>
            </a:extLst>
          </p:cNvPr>
          <p:cNvSpPr/>
          <p:nvPr/>
        </p:nvSpPr>
        <p:spPr>
          <a:xfrm>
            <a:off x="5370214" y="478308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2A1A4C7F-4B2B-04BC-1505-2CB189B016F8}"/>
              </a:ext>
            </a:extLst>
          </p:cNvPr>
          <p:cNvSpPr/>
          <p:nvPr/>
        </p:nvSpPr>
        <p:spPr>
          <a:xfrm>
            <a:off x="5906647" y="460018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25" name="Connector 7">
            <a:extLst>
              <a:ext uri="{FF2B5EF4-FFF2-40B4-BE49-F238E27FC236}">
                <a16:creationId xmlns:a16="http://schemas.microsoft.com/office/drawing/2014/main" id="{C13C708A-7322-7D88-6349-9CD3607F9162}"/>
              </a:ext>
            </a:extLst>
          </p:cNvPr>
          <p:cNvCxnSpPr>
            <a:cxnSpLocks/>
          </p:cNvCxnSpPr>
          <p:nvPr/>
        </p:nvCxnSpPr>
        <p:spPr>
          <a:xfrm>
            <a:off x="6237890" y="50509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4">
            <a:extLst>
              <a:ext uri="{FF2B5EF4-FFF2-40B4-BE49-F238E27FC236}">
                <a16:creationId xmlns:a16="http://schemas.microsoft.com/office/drawing/2014/main" id="{0150D67C-F98E-9238-1DFB-046DBD52E8C0}"/>
              </a:ext>
            </a:extLst>
          </p:cNvPr>
          <p:cNvSpPr/>
          <p:nvPr/>
        </p:nvSpPr>
        <p:spPr>
          <a:xfrm>
            <a:off x="6026388" y="527953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cxnSp>
        <p:nvCxnSpPr>
          <p:cNvPr id="30" name="Connector 7">
            <a:extLst>
              <a:ext uri="{FF2B5EF4-FFF2-40B4-BE49-F238E27FC236}">
                <a16:creationId xmlns:a16="http://schemas.microsoft.com/office/drawing/2014/main" id="{61609D7B-61AB-40CC-7429-F75B0304CFE6}"/>
              </a:ext>
            </a:extLst>
          </p:cNvPr>
          <p:cNvCxnSpPr>
            <a:cxnSpLocks/>
          </p:cNvCxnSpPr>
          <p:nvPr/>
        </p:nvCxnSpPr>
        <p:spPr>
          <a:xfrm flipH="1">
            <a:off x="7089820" y="4637479"/>
            <a:ext cx="132082" cy="279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7">
            <a:extLst>
              <a:ext uri="{FF2B5EF4-FFF2-40B4-BE49-F238E27FC236}">
                <a16:creationId xmlns:a16="http://schemas.microsoft.com/office/drawing/2014/main" id="{A5B5AA02-B887-B3E5-B344-9B39E2D8E794}"/>
              </a:ext>
            </a:extLst>
          </p:cNvPr>
          <p:cNvCxnSpPr>
            <a:cxnSpLocks/>
          </p:cNvCxnSpPr>
          <p:nvPr/>
        </p:nvCxnSpPr>
        <p:spPr>
          <a:xfrm>
            <a:off x="7426890" y="4725837"/>
            <a:ext cx="195904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7">
            <a:extLst>
              <a:ext uri="{FF2B5EF4-FFF2-40B4-BE49-F238E27FC236}">
                <a16:creationId xmlns:a16="http://schemas.microsoft.com/office/drawing/2014/main" id="{08E16647-9AB7-C4C8-F290-0FE03AD5836B}"/>
              </a:ext>
            </a:extLst>
          </p:cNvPr>
          <p:cNvCxnSpPr>
            <a:cxnSpLocks/>
          </p:cNvCxnSpPr>
          <p:nvPr/>
        </p:nvCxnSpPr>
        <p:spPr>
          <a:xfrm>
            <a:off x="7701565" y="4485079"/>
            <a:ext cx="299308" cy="161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">
            <a:extLst>
              <a:ext uri="{FF2B5EF4-FFF2-40B4-BE49-F238E27FC236}">
                <a16:creationId xmlns:a16="http://schemas.microsoft.com/office/drawing/2014/main" id="{4913BE1B-DA7D-FD62-AEDB-4B747B6AD37D}"/>
              </a:ext>
            </a:extLst>
          </p:cNvPr>
          <p:cNvSpPr/>
          <p:nvPr/>
        </p:nvSpPr>
        <p:spPr>
          <a:xfrm>
            <a:off x="6703026" y="4872358"/>
            <a:ext cx="640223" cy="51703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13</a:t>
            </a:r>
            <a:endParaRPr dirty="0"/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A6F0B713-70E9-903C-6D55-8DC2942697FA}"/>
              </a:ext>
            </a:extLst>
          </p:cNvPr>
          <p:cNvSpPr/>
          <p:nvPr/>
        </p:nvSpPr>
        <p:spPr>
          <a:xfrm>
            <a:off x="7477205" y="4910286"/>
            <a:ext cx="640223" cy="4791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12</a:t>
            </a:r>
            <a:endParaRPr dirty="0"/>
          </a:p>
        </p:txBody>
      </p:sp>
      <p:sp>
        <p:nvSpPr>
          <p:cNvPr id="44" name="Oval 4">
            <a:extLst>
              <a:ext uri="{FF2B5EF4-FFF2-40B4-BE49-F238E27FC236}">
                <a16:creationId xmlns:a16="http://schemas.microsoft.com/office/drawing/2014/main" id="{D0ED06B1-2CC4-4591-0B7E-26129851C677}"/>
              </a:ext>
            </a:extLst>
          </p:cNvPr>
          <p:cNvSpPr/>
          <p:nvPr/>
        </p:nvSpPr>
        <p:spPr>
          <a:xfrm>
            <a:off x="8017172" y="4340180"/>
            <a:ext cx="634434" cy="53217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11</a:t>
            </a:r>
            <a:endParaRPr dirty="0"/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C1501FEA-6FF2-354B-2475-D501E1F7840F}"/>
              </a:ext>
            </a:extLst>
          </p:cNvPr>
          <p:cNvSpPr txBox="1"/>
          <p:nvPr/>
        </p:nvSpPr>
        <p:spPr>
          <a:xfrm>
            <a:off x="2006809" y="5467081"/>
            <a:ext cx="3935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8, 7, 5, 3, 1, 2, 13, 12, 11, 10, 4</a:t>
            </a:r>
          </a:p>
        </p:txBody>
      </p:sp>
    </p:spTree>
    <p:extLst>
      <p:ext uri="{BB962C8B-B14F-4D97-AF65-F5344CB8AC3E}">
        <p14:creationId xmlns:p14="http://schemas.microsoft.com/office/powerpoint/2010/main" val="6151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5FA831-166B-B7AB-6EB8-FB3275D0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 - preorder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E4D801-B460-49F5-DD7B-F4804A4EA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 OUT THE ROOT NODE</a:t>
            </a:r>
          </a:p>
          <a:p>
            <a:r>
              <a:rPr lang="en-US" dirty="0"/>
              <a:t>PROCEED DOWN, FROM LEFT TO RIGHT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5A1ABE-2467-8DC8-40E6-AE149938FD85}"/>
              </a:ext>
            </a:extLst>
          </p:cNvPr>
          <p:cNvSpPr/>
          <p:nvPr/>
        </p:nvSpPr>
        <p:spPr>
          <a:xfrm>
            <a:off x="5765591" y="320362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460F41-ADA1-A9A0-E84D-04F3AA08AA5E}"/>
              </a:ext>
            </a:extLst>
          </p:cNvPr>
          <p:cNvSpPr/>
          <p:nvPr/>
        </p:nvSpPr>
        <p:spPr>
          <a:xfrm>
            <a:off x="5421007" y="411301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B156E2-BCC8-24CA-C67F-8B8BD04834F7}"/>
              </a:ext>
            </a:extLst>
          </p:cNvPr>
          <p:cNvSpPr/>
          <p:nvPr/>
        </p:nvSpPr>
        <p:spPr>
          <a:xfrm>
            <a:off x="7019596" y="4031087"/>
            <a:ext cx="681969" cy="65682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10</a:t>
            </a:r>
            <a:endParaRPr dirty="0"/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267DEA62-B61C-E046-36E0-F7F9BF9E88E8}"/>
              </a:ext>
            </a:extLst>
          </p:cNvPr>
          <p:cNvCxnSpPr>
            <a:cxnSpLocks/>
          </p:cNvCxnSpPr>
          <p:nvPr/>
        </p:nvCxnSpPr>
        <p:spPr>
          <a:xfrm flipH="1">
            <a:off x="5238407" y="3489044"/>
            <a:ext cx="527184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F6F46BEF-E060-118A-B653-9D2121C1763D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6210799" y="3588363"/>
            <a:ext cx="926392" cy="5864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4">
            <a:extLst>
              <a:ext uri="{FF2B5EF4-FFF2-40B4-BE49-F238E27FC236}">
                <a16:creationId xmlns:a16="http://schemas.microsoft.com/office/drawing/2014/main" id="{49489AF8-D5F6-C3B1-ED47-341714CA1035}"/>
              </a:ext>
            </a:extLst>
          </p:cNvPr>
          <p:cNvSpPr/>
          <p:nvPr/>
        </p:nvSpPr>
        <p:spPr>
          <a:xfrm>
            <a:off x="4754600" y="365437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cxnSp>
        <p:nvCxnSpPr>
          <p:cNvPr id="13" name="Connector 7">
            <a:extLst>
              <a:ext uri="{FF2B5EF4-FFF2-40B4-BE49-F238E27FC236}">
                <a16:creationId xmlns:a16="http://schemas.microsoft.com/office/drawing/2014/main" id="{3EF89357-EC3E-1199-CD52-0FE9B62E516C}"/>
              </a:ext>
            </a:extLst>
          </p:cNvPr>
          <p:cNvCxnSpPr>
            <a:cxnSpLocks/>
          </p:cNvCxnSpPr>
          <p:nvPr/>
        </p:nvCxnSpPr>
        <p:spPr>
          <a:xfrm flipH="1">
            <a:off x="5765591" y="3635249"/>
            <a:ext cx="17701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7">
            <a:extLst>
              <a:ext uri="{FF2B5EF4-FFF2-40B4-BE49-F238E27FC236}">
                <a16:creationId xmlns:a16="http://schemas.microsoft.com/office/drawing/2014/main" id="{BED8DBCC-21AC-5887-19EB-3DA66E979E93}"/>
              </a:ext>
            </a:extLst>
          </p:cNvPr>
          <p:cNvCxnSpPr>
            <a:cxnSpLocks/>
          </p:cNvCxnSpPr>
          <p:nvPr/>
        </p:nvCxnSpPr>
        <p:spPr>
          <a:xfrm flipH="1">
            <a:off x="5140817" y="4485079"/>
            <a:ext cx="312387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7">
            <a:extLst>
              <a:ext uri="{FF2B5EF4-FFF2-40B4-BE49-F238E27FC236}">
                <a16:creationId xmlns:a16="http://schemas.microsoft.com/office/drawing/2014/main" id="{B850847E-2352-ED25-CEF5-E008171B0308}"/>
              </a:ext>
            </a:extLst>
          </p:cNvPr>
          <p:cNvCxnSpPr>
            <a:cxnSpLocks/>
          </p:cNvCxnSpPr>
          <p:nvPr/>
        </p:nvCxnSpPr>
        <p:spPr>
          <a:xfrm>
            <a:off x="5658192" y="45734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7">
            <a:extLst>
              <a:ext uri="{FF2B5EF4-FFF2-40B4-BE49-F238E27FC236}">
                <a16:creationId xmlns:a16="http://schemas.microsoft.com/office/drawing/2014/main" id="{E9EED1B9-99A0-3235-1886-0BE13D4F6E97}"/>
              </a:ext>
            </a:extLst>
          </p:cNvPr>
          <p:cNvCxnSpPr>
            <a:cxnSpLocks/>
          </p:cNvCxnSpPr>
          <p:nvPr/>
        </p:nvCxnSpPr>
        <p:spPr>
          <a:xfrm>
            <a:off x="5854096" y="4485079"/>
            <a:ext cx="172292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4">
            <a:extLst>
              <a:ext uri="{FF2B5EF4-FFF2-40B4-BE49-F238E27FC236}">
                <a16:creationId xmlns:a16="http://schemas.microsoft.com/office/drawing/2014/main" id="{9915ED4A-CC52-7C4B-1141-AD3D95C33587}"/>
              </a:ext>
            </a:extLst>
          </p:cNvPr>
          <p:cNvSpPr/>
          <p:nvPr/>
        </p:nvSpPr>
        <p:spPr>
          <a:xfrm>
            <a:off x="4710847" y="456698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7</a:t>
            </a:r>
            <a:endParaRPr dirty="0"/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4A0E2FBF-4A44-AF6D-0F4A-053806567E3E}"/>
              </a:ext>
            </a:extLst>
          </p:cNvPr>
          <p:cNvSpPr/>
          <p:nvPr/>
        </p:nvSpPr>
        <p:spPr>
          <a:xfrm>
            <a:off x="5370214" y="478308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2A1A4C7F-4B2B-04BC-1505-2CB189B016F8}"/>
              </a:ext>
            </a:extLst>
          </p:cNvPr>
          <p:cNvSpPr/>
          <p:nvPr/>
        </p:nvSpPr>
        <p:spPr>
          <a:xfrm>
            <a:off x="5906647" y="460018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25" name="Connector 7">
            <a:extLst>
              <a:ext uri="{FF2B5EF4-FFF2-40B4-BE49-F238E27FC236}">
                <a16:creationId xmlns:a16="http://schemas.microsoft.com/office/drawing/2014/main" id="{C13C708A-7322-7D88-6349-9CD3607F9162}"/>
              </a:ext>
            </a:extLst>
          </p:cNvPr>
          <p:cNvCxnSpPr>
            <a:cxnSpLocks/>
          </p:cNvCxnSpPr>
          <p:nvPr/>
        </p:nvCxnSpPr>
        <p:spPr>
          <a:xfrm>
            <a:off x="6237890" y="50509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4">
            <a:extLst>
              <a:ext uri="{FF2B5EF4-FFF2-40B4-BE49-F238E27FC236}">
                <a16:creationId xmlns:a16="http://schemas.microsoft.com/office/drawing/2014/main" id="{0150D67C-F98E-9238-1DFB-046DBD52E8C0}"/>
              </a:ext>
            </a:extLst>
          </p:cNvPr>
          <p:cNvSpPr/>
          <p:nvPr/>
        </p:nvSpPr>
        <p:spPr>
          <a:xfrm>
            <a:off x="6026388" y="527953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cxnSp>
        <p:nvCxnSpPr>
          <p:cNvPr id="30" name="Connector 7">
            <a:extLst>
              <a:ext uri="{FF2B5EF4-FFF2-40B4-BE49-F238E27FC236}">
                <a16:creationId xmlns:a16="http://schemas.microsoft.com/office/drawing/2014/main" id="{61609D7B-61AB-40CC-7429-F75B0304CFE6}"/>
              </a:ext>
            </a:extLst>
          </p:cNvPr>
          <p:cNvCxnSpPr>
            <a:cxnSpLocks/>
          </p:cNvCxnSpPr>
          <p:nvPr/>
        </p:nvCxnSpPr>
        <p:spPr>
          <a:xfrm flipH="1">
            <a:off x="7089820" y="4637479"/>
            <a:ext cx="132082" cy="279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7">
            <a:extLst>
              <a:ext uri="{FF2B5EF4-FFF2-40B4-BE49-F238E27FC236}">
                <a16:creationId xmlns:a16="http://schemas.microsoft.com/office/drawing/2014/main" id="{A5B5AA02-B887-B3E5-B344-9B39E2D8E794}"/>
              </a:ext>
            </a:extLst>
          </p:cNvPr>
          <p:cNvCxnSpPr>
            <a:cxnSpLocks/>
          </p:cNvCxnSpPr>
          <p:nvPr/>
        </p:nvCxnSpPr>
        <p:spPr>
          <a:xfrm>
            <a:off x="7426890" y="4725837"/>
            <a:ext cx="195904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7">
            <a:extLst>
              <a:ext uri="{FF2B5EF4-FFF2-40B4-BE49-F238E27FC236}">
                <a16:creationId xmlns:a16="http://schemas.microsoft.com/office/drawing/2014/main" id="{08E16647-9AB7-C4C8-F290-0FE03AD5836B}"/>
              </a:ext>
            </a:extLst>
          </p:cNvPr>
          <p:cNvCxnSpPr>
            <a:cxnSpLocks/>
          </p:cNvCxnSpPr>
          <p:nvPr/>
        </p:nvCxnSpPr>
        <p:spPr>
          <a:xfrm>
            <a:off x="7701565" y="4485079"/>
            <a:ext cx="299308" cy="161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">
            <a:extLst>
              <a:ext uri="{FF2B5EF4-FFF2-40B4-BE49-F238E27FC236}">
                <a16:creationId xmlns:a16="http://schemas.microsoft.com/office/drawing/2014/main" id="{4913BE1B-DA7D-FD62-AEDB-4B747B6AD37D}"/>
              </a:ext>
            </a:extLst>
          </p:cNvPr>
          <p:cNvSpPr/>
          <p:nvPr/>
        </p:nvSpPr>
        <p:spPr>
          <a:xfrm>
            <a:off x="6703026" y="4872358"/>
            <a:ext cx="640223" cy="51703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13</a:t>
            </a:r>
            <a:endParaRPr dirty="0"/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A6F0B713-70E9-903C-6D55-8DC2942697FA}"/>
              </a:ext>
            </a:extLst>
          </p:cNvPr>
          <p:cNvSpPr/>
          <p:nvPr/>
        </p:nvSpPr>
        <p:spPr>
          <a:xfrm>
            <a:off x="7477205" y="4910286"/>
            <a:ext cx="640223" cy="4791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12</a:t>
            </a:r>
            <a:endParaRPr dirty="0"/>
          </a:p>
        </p:txBody>
      </p:sp>
      <p:sp>
        <p:nvSpPr>
          <p:cNvPr id="44" name="Oval 4">
            <a:extLst>
              <a:ext uri="{FF2B5EF4-FFF2-40B4-BE49-F238E27FC236}">
                <a16:creationId xmlns:a16="http://schemas.microsoft.com/office/drawing/2014/main" id="{D0ED06B1-2CC4-4591-0B7E-26129851C677}"/>
              </a:ext>
            </a:extLst>
          </p:cNvPr>
          <p:cNvSpPr/>
          <p:nvPr/>
        </p:nvSpPr>
        <p:spPr>
          <a:xfrm>
            <a:off x="8017172" y="4340180"/>
            <a:ext cx="634434" cy="53217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11</a:t>
            </a:r>
            <a:endParaRPr dirty="0"/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C1501FEA-6FF2-354B-2475-D501E1F7840F}"/>
              </a:ext>
            </a:extLst>
          </p:cNvPr>
          <p:cNvSpPr txBox="1"/>
          <p:nvPr/>
        </p:nvSpPr>
        <p:spPr>
          <a:xfrm>
            <a:off x="2006809" y="5467081"/>
            <a:ext cx="3935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4,8,2,7,5,1,3,10,13,12,11</a:t>
            </a:r>
          </a:p>
        </p:txBody>
      </p:sp>
    </p:spTree>
    <p:extLst>
      <p:ext uri="{BB962C8B-B14F-4D97-AF65-F5344CB8AC3E}">
        <p14:creationId xmlns:p14="http://schemas.microsoft.com/office/powerpoint/2010/main" val="30887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TM02892315[[fn=Szálak]]</Template>
  <TotalTime>153</TotalTime>
  <Words>812</Words>
  <Application>Microsoft Office PowerPoint</Application>
  <PresentationFormat>Diavetítés a képernyőre (4:3 oldalarány)</PresentationFormat>
  <Paragraphs>246</Paragraphs>
  <Slides>22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Szálak</vt:lpstr>
      <vt:lpstr>Trees, binary trees, search trees</vt:lpstr>
      <vt:lpstr>Trees (Data Structures)</vt:lpstr>
      <vt:lpstr>PowerPoint-bemutató</vt:lpstr>
      <vt:lpstr>Presentation of trees</vt:lpstr>
      <vt:lpstr>PowerPoint-bemutató</vt:lpstr>
      <vt:lpstr>Exercises</vt:lpstr>
      <vt:lpstr>Disadvantage of hierarchical list</vt:lpstr>
      <vt:lpstr>TRAVERSAL - postorder</vt:lpstr>
      <vt:lpstr>TRAVERSAL - preorder</vt:lpstr>
      <vt:lpstr>Binary Trees</vt:lpstr>
      <vt:lpstr>Four-columns representation</vt:lpstr>
      <vt:lpstr>PowerPoint-bemutató</vt:lpstr>
      <vt:lpstr>Exercise</vt:lpstr>
      <vt:lpstr>Expression trees</vt:lpstr>
      <vt:lpstr>INFIX Order</vt:lpstr>
      <vt:lpstr>PREFIX Order</vt:lpstr>
      <vt:lpstr>POSTFIX Order</vt:lpstr>
      <vt:lpstr>Example</vt:lpstr>
      <vt:lpstr>EVALUATION </vt:lpstr>
      <vt:lpstr>EVALUATION </vt:lpstr>
      <vt:lpstr>EVALUATION </vt:lpstr>
      <vt:lpstr>EXERCISE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Carolin</dc:creator>
  <cp:keywords/>
  <dc:description>generated using python-pptx</dc:description>
  <cp:lastModifiedBy>Hannusch Carolin</cp:lastModifiedBy>
  <cp:revision>21</cp:revision>
  <dcterms:created xsi:type="dcterms:W3CDTF">2013-01-27T09:14:16Z</dcterms:created>
  <dcterms:modified xsi:type="dcterms:W3CDTF">2026-03-30T09:32:04Z</dcterms:modified>
  <cp:category/>
</cp:coreProperties>
</file>