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70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1210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20375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842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239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564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52011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534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183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873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844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4184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38873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51493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47B4F5E-2513-7422-5BEA-39FAA6DF16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Structures and Algorithms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FF8D7B49-12C5-FEF4-9EDD-BE2EE19842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   Hash Tables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05108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Separate Chaining</a:t>
            </a:r>
            <a:r>
              <a:rPr lang="en-US" dirty="0"/>
              <a:t> with Linked List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All elements that hash to the same slot are stored</a:t>
            </a:r>
          </a:p>
          <a:p>
            <a:r>
              <a:rPr dirty="0"/>
              <a:t>in a linked list attached to that slot</a:t>
            </a:r>
            <a:endParaRPr lang="en-US" dirty="0"/>
          </a:p>
          <a:p>
            <a:pPr marL="0" indent="0">
              <a:buNone/>
            </a:pPr>
            <a:endParaRPr dirty="0"/>
          </a:p>
        </p:txBody>
      </p:sp>
      <p:pic>
        <p:nvPicPr>
          <p:cNvPr id="5" name="Kép 4" descr="A képen diagram, sor, Tervrajz, Műszaki rajz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ED77A670-0573-F74F-B58E-6F55D35702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050" y="3429000"/>
            <a:ext cx="8036417" cy="257237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880241"/>
          </a:xfrm>
        </p:spPr>
        <p:txBody>
          <a:bodyPr/>
          <a:lstStyle/>
          <a:p>
            <a:r>
              <a:rPr dirty="0"/>
              <a:t>Exercise</a:t>
            </a:r>
            <a:r>
              <a:rPr lang="en-US" dirty="0"/>
              <a:t> 1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is a hash table which is capable of storing 9 elements. Define the hash function with the division method. The following key-value pairs are given:</a:t>
            </a:r>
          </a:p>
          <a:p>
            <a:pPr marL="0" indent="0">
              <a:buNone/>
            </a:pPr>
            <a:endParaRPr dirty="0"/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C4E65991-F30F-92E4-6096-7DA86913AA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406207"/>
              </p:ext>
            </p:extLst>
          </p:nvPr>
        </p:nvGraphicFramePr>
        <p:xfrm>
          <a:off x="5525036" y="3154966"/>
          <a:ext cx="2079940" cy="23518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9970">
                  <a:extLst>
                    <a:ext uri="{9D8B030D-6E8A-4147-A177-3AD203B41FA5}">
                      <a16:colId xmlns:a16="http://schemas.microsoft.com/office/drawing/2014/main" val="1078640435"/>
                    </a:ext>
                  </a:extLst>
                </a:gridCol>
                <a:gridCol w="1039970">
                  <a:extLst>
                    <a:ext uri="{9D8B030D-6E8A-4147-A177-3AD203B41FA5}">
                      <a16:colId xmlns:a16="http://schemas.microsoft.com/office/drawing/2014/main" val="1002637433"/>
                    </a:ext>
                  </a:extLst>
                </a:gridCol>
              </a:tblGrid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683553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553770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557494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778924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37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118171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010386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085374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3BC0085A-1F96-3C6D-5DB6-766E4EF45BDF}"/>
              </a:ext>
            </a:extLst>
          </p:cNvPr>
          <p:cNvSpPr txBox="1"/>
          <p:nvPr/>
        </p:nvSpPr>
        <p:spPr>
          <a:xfrm>
            <a:off x="1094704" y="3618963"/>
            <a:ext cx="40504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Place the elements in the table using the following methods: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Open addressing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Open addressing with chaining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Separate chaining with linked list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733097"/>
          </a:xfrm>
        </p:spPr>
        <p:txBody>
          <a:bodyPr/>
          <a:lstStyle/>
          <a:p>
            <a:r>
              <a:rPr dirty="0"/>
              <a:t>S</a:t>
            </a:r>
            <a:r>
              <a:rPr lang="en-US" dirty="0"/>
              <a:t>olution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18898"/>
            <a:ext cx="7200900" cy="9879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 = 9 (size of the table)</a:t>
            </a:r>
          </a:p>
          <a:p>
            <a:pPr marL="0" indent="0">
              <a:buNone/>
            </a:pPr>
            <a:r>
              <a:rPr lang="en-US" dirty="0"/>
              <a:t>h(k) = k mod 9</a:t>
            </a:r>
            <a:endParaRPr dirty="0"/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891232"/>
              </p:ext>
            </p:extLst>
          </p:nvPr>
        </p:nvGraphicFramePr>
        <p:xfrm>
          <a:off x="2536953" y="2826551"/>
          <a:ext cx="3922986" cy="3708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2738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977462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2322786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2536953" y="2406869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Open addressing: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020248"/>
              </p:ext>
            </p:extLst>
          </p:nvPr>
        </p:nvGraphicFramePr>
        <p:xfrm>
          <a:off x="2097887" y="836765"/>
          <a:ext cx="3922985" cy="3708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143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613946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36767754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2433922" y="323049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Open addressing with chaining</a:t>
            </a:r>
          </a:p>
        </p:txBody>
      </p:sp>
    </p:spTree>
    <p:extLst>
      <p:ext uri="{BB962C8B-B14F-4D97-AF65-F5344CB8AC3E}">
        <p14:creationId xmlns:p14="http://schemas.microsoft.com/office/powerpoint/2010/main" val="1229036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7167312"/>
              </p:ext>
            </p:extLst>
          </p:nvPr>
        </p:nvGraphicFramePr>
        <p:xfrm>
          <a:off x="2097887" y="836765"/>
          <a:ext cx="3922985" cy="3708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143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613946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36767754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2097887" y="323049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Separate chaining with linked list:</a:t>
            </a:r>
          </a:p>
        </p:txBody>
      </p:sp>
      <p:sp>
        <p:nvSpPr>
          <p:cNvPr id="2" name="Nyíl: jobbra mutató 1">
            <a:extLst>
              <a:ext uri="{FF2B5EF4-FFF2-40B4-BE49-F238E27FC236}">
                <a16:creationId xmlns:a16="http://schemas.microsoft.com/office/drawing/2014/main" id="{C6E7AE03-3123-7DFA-8F54-C7296B962F08}"/>
              </a:ext>
            </a:extLst>
          </p:cNvPr>
          <p:cNvSpPr/>
          <p:nvPr/>
        </p:nvSpPr>
        <p:spPr>
          <a:xfrm>
            <a:off x="5329705" y="2781837"/>
            <a:ext cx="1184857" cy="1609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yíl: jobbra mutató 2">
            <a:extLst>
              <a:ext uri="{FF2B5EF4-FFF2-40B4-BE49-F238E27FC236}">
                <a16:creationId xmlns:a16="http://schemas.microsoft.com/office/drawing/2014/main" id="{A85B339D-B20E-9136-9000-834A1ED88F17}"/>
              </a:ext>
            </a:extLst>
          </p:cNvPr>
          <p:cNvSpPr/>
          <p:nvPr/>
        </p:nvSpPr>
        <p:spPr>
          <a:xfrm>
            <a:off x="5336146" y="1652789"/>
            <a:ext cx="1184857" cy="1609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áblázat 5">
            <a:extLst>
              <a:ext uri="{FF2B5EF4-FFF2-40B4-BE49-F238E27FC236}">
                <a16:creationId xmlns:a16="http://schemas.microsoft.com/office/drawing/2014/main" id="{B40AC294-B1D2-E463-2F6C-D572FCDDA4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7035"/>
              </p:ext>
            </p:extLst>
          </p:nvPr>
        </p:nvGraphicFramePr>
        <p:xfrm>
          <a:off x="6701306" y="1547862"/>
          <a:ext cx="21271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69">
                  <a:extLst>
                    <a:ext uri="{9D8B030D-6E8A-4147-A177-3AD203B41FA5}">
                      <a16:colId xmlns:a16="http://schemas.microsoft.com/office/drawing/2014/main" val="171836458"/>
                    </a:ext>
                  </a:extLst>
                </a:gridCol>
                <a:gridCol w="971638">
                  <a:extLst>
                    <a:ext uri="{9D8B030D-6E8A-4147-A177-3AD203B41FA5}">
                      <a16:colId xmlns:a16="http://schemas.microsoft.com/office/drawing/2014/main" val="555152217"/>
                    </a:ext>
                  </a:extLst>
                </a:gridCol>
                <a:gridCol w="709054">
                  <a:extLst>
                    <a:ext uri="{9D8B030D-6E8A-4147-A177-3AD203B41FA5}">
                      <a16:colId xmlns:a16="http://schemas.microsoft.com/office/drawing/2014/main" val="1374184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Brown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176254"/>
                  </a:ext>
                </a:extLst>
              </a:tr>
            </a:tbl>
          </a:graphicData>
        </a:graphic>
      </p:graphicFrame>
      <p:graphicFrame>
        <p:nvGraphicFramePr>
          <p:cNvPr id="7" name="Táblázat 6">
            <a:extLst>
              <a:ext uri="{FF2B5EF4-FFF2-40B4-BE49-F238E27FC236}">
                <a16:creationId xmlns:a16="http://schemas.microsoft.com/office/drawing/2014/main" id="{5FF8F6A7-014A-EDEB-9510-E6D7567E17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2520586"/>
              </p:ext>
            </p:extLst>
          </p:nvPr>
        </p:nvGraphicFramePr>
        <p:xfrm>
          <a:off x="6701305" y="2690965"/>
          <a:ext cx="21271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69">
                  <a:extLst>
                    <a:ext uri="{9D8B030D-6E8A-4147-A177-3AD203B41FA5}">
                      <a16:colId xmlns:a16="http://schemas.microsoft.com/office/drawing/2014/main" val="171836458"/>
                    </a:ext>
                  </a:extLst>
                </a:gridCol>
                <a:gridCol w="971638">
                  <a:extLst>
                    <a:ext uri="{9D8B030D-6E8A-4147-A177-3AD203B41FA5}">
                      <a16:colId xmlns:a16="http://schemas.microsoft.com/office/drawing/2014/main" val="555152217"/>
                    </a:ext>
                  </a:extLst>
                </a:gridCol>
                <a:gridCol w="709054">
                  <a:extLst>
                    <a:ext uri="{9D8B030D-6E8A-4147-A177-3AD203B41FA5}">
                      <a16:colId xmlns:a16="http://schemas.microsoft.com/office/drawing/2014/main" val="1374184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Pink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176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59823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880241"/>
          </a:xfrm>
        </p:spPr>
        <p:txBody>
          <a:bodyPr/>
          <a:lstStyle/>
          <a:p>
            <a:r>
              <a:rPr dirty="0"/>
              <a:t>Exercise</a:t>
            </a:r>
            <a:r>
              <a:rPr lang="en-US" dirty="0"/>
              <a:t> 2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is a hash table which is capable of storing 9 elements. Define the hash function with the division method. The following key-value pairs are given:</a:t>
            </a:r>
          </a:p>
          <a:p>
            <a:pPr marL="0" indent="0">
              <a:buNone/>
            </a:pPr>
            <a:endParaRPr dirty="0"/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C4E65991-F30F-92E4-6096-7DA86913AA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106036"/>
              </p:ext>
            </p:extLst>
          </p:nvPr>
        </p:nvGraphicFramePr>
        <p:xfrm>
          <a:off x="5525036" y="3154966"/>
          <a:ext cx="2079940" cy="2649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9970">
                  <a:extLst>
                    <a:ext uri="{9D8B030D-6E8A-4147-A177-3AD203B41FA5}">
                      <a16:colId xmlns:a16="http://schemas.microsoft.com/office/drawing/2014/main" val="1078640435"/>
                    </a:ext>
                  </a:extLst>
                </a:gridCol>
                <a:gridCol w="1039970">
                  <a:extLst>
                    <a:ext uri="{9D8B030D-6E8A-4147-A177-3AD203B41FA5}">
                      <a16:colId xmlns:a16="http://schemas.microsoft.com/office/drawing/2014/main" val="1002637433"/>
                    </a:ext>
                  </a:extLst>
                </a:gridCol>
              </a:tblGrid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Honda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683553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Suzuki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553770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Mercedes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557494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778924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118171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BMW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010386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Toyota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085374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Tesla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4489515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3BC0085A-1F96-3C6D-5DB6-766E4EF45BDF}"/>
              </a:ext>
            </a:extLst>
          </p:cNvPr>
          <p:cNvSpPr txBox="1"/>
          <p:nvPr/>
        </p:nvSpPr>
        <p:spPr>
          <a:xfrm>
            <a:off x="1094704" y="3618963"/>
            <a:ext cx="40504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Place the elements in the table using the following methods: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Open addressing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Open addressing with chaining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Separate chaining with linked list</a:t>
            </a:r>
          </a:p>
        </p:txBody>
      </p:sp>
    </p:spTree>
    <p:extLst>
      <p:ext uri="{BB962C8B-B14F-4D97-AF65-F5344CB8AC3E}">
        <p14:creationId xmlns:p14="http://schemas.microsoft.com/office/powerpoint/2010/main" val="1710327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733097"/>
          </a:xfrm>
        </p:spPr>
        <p:txBody>
          <a:bodyPr/>
          <a:lstStyle/>
          <a:p>
            <a:r>
              <a:rPr dirty="0"/>
              <a:t>S</a:t>
            </a:r>
            <a:r>
              <a:rPr lang="en-US" dirty="0"/>
              <a:t>olution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18898"/>
            <a:ext cx="7200900" cy="9879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 = 9 (size of the table)</a:t>
            </a:r>
          </a:p>
          <a:p>
            <a:pPr marL="0" indent="0">
              <a:buNone/>
            </a:pPr>
            <a:r>
              <a:rPr lang="en-US" dirty="0"/>
              <a:t>h(k) = k mod 9</a:t>
            </a:r>
            <a:endParaRPr dirty="0"/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2791679"/>
              </p:ext>
            </p:extLst>
          </p:nvPr>
        </p:nvGraphicFramePr>
        <p:xfrm>
          <a:off x="2536953" y="2826551"/>
          <a:ext cx="3922986" cy="3708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2738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977462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2322786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Mercedes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Honda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Toyota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Tesla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BMW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Suzuki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2536953" y="2406869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Open addressing:</a:t>
            </a:r>
          </a:p>
        </p:txBody>
      </p:sp>
    </p:spTree>
    <p:extLst>
      <p:ext uri="{BB962C8B-B14F-4D97-AF65-F5344CB8AC3E}">
        <p14:creationId xmlns:p14="http://schemas.microsoft.com/office/powerpoint/2010/main" val="130747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382836"/>
              </p:ext>
            </p:extLst>
          </p:nvPr>
        </p:nvGraphicFramePr>
        <p:xfrm>
          <a:off x="2097887" y="836765"/>
          <a:ext cx="3922985" cy="3708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143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613946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36767754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Mercedes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Toyota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Tesla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BMW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Suzuki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2433922" y="323049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Open addressing with chaining</a:t>
            </a:r>
          </a:p>
        </p:txBody>
      </p:sp>
    </p:spTree>
    <p:extLst>
      <p:ext uri="{BB962C8B-B14F-4D97-AF65-F5344CB8AC3E}">
        <p14:creationId xmlns:p14="http://schemas.microsoft.com/office/powerpoint/2010/main" val="27698072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065209"/>
              </p:ext>
            </p:extLst>
          </p:nvPr>
        </p:nvGraphicFramePr>
        <p:xfrm>
          <a:off x="2097887" y="836765"/>
          <a:ext cx="3922985" cy="3708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143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613946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36767754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Mercedes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Tesla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BMW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Suzuki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2097887" y="323049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Separate chaining with linked list:</a:t>
            </a:r>
          </a:p>
        </p:txBody>
      </p:sp>
      <p:sp>
        <p:nvSpPr>
          <p:cNvPr id="2" name="Nyíl: jobbra mutató 1">
            <a:extLst>
              <a:ext uri="{FF2B5EF4-FFF2-40B4-BE49-F238E27FC236}">
                <a16:creationId xmlns:a16="http://schemas.microsoft.com/office/drawing/2014/main" id="{C6E7AE03-3123-7DFA-8F54-C7296B962F08}"/>
              </a:ext>
            </a:extLst>
          </p:cNvPr>
          <p:cNvSpPr/>
          <p:nvPr/>
        </p:nvSpPr>
        <p:spPr>
          <a:xfrm>
            <a:off x="5329703" y="2010283"/>
            <a:ext cx="1184857" cy="1609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yíl: jobbra mutató 2">
            <a:extLst>
              <a:ext uri="{FF2B5EF4-FFF2-40B4-BE49-F238E27FC236}">
                <a16:creationId xmlns:a16="http://schemas.microsoft.com/office/drawing/2014/main" id="{A85B339D-B20E-9136-9000-834A1ED88F17}"/>
              </a:ext>
            </a:extLst>
          </p:cNvPr>
          <p:cNvSpPr/>
          <p:nvPr/>
        </p:nvSpPr>
        <p:spPr>
          <a:xfrm>
            <a:off x="5329704" y="1331762"/>
            <a:ext cx="1184857" cy="1609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áblázat 5">
            <a:extLst>
              <a:ext uri="{FF2B5EF4-FFF2-40B4-BE49-F238E27FC236}">
                <a16:creationId xmlns:a16="http://schemas.microsoft.com/office/drawing/2014/main" id="{B40AC294-B1D2-E463-2F6C-D572FCDDA4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014755"/>
              </p:ext>
            </p:extLst>
          </p:nvPr>
        </p:nvGraphicFramePr>
        <p:xfrm>
          <a:off x="6701304" y="1226835"/>
          <a:ext cx="21271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69">
                  <a:extLst>
                    <a:ext uri="{9D8B030D-6E8A-4147-A177-3AD203B41FA5}">
                      <a16:colId xmlns:a16="http://schemas.microsoft.com/office/drawing/2014/main" val="171836458"/>
                    </a:ext>
                  </a:extLst>
                </a:gridCol>
                <a:gridCol w="971638">
                  <a:extLst>
                    <a:ext uri="{9D8B030D-6E8A-4147-A177-3AD203B41FA5}">
                      <a16:colId xmlns:a16="http://schemas.microsoft.com/office/drawing/2014/main" val="555152217"/>
                    </a:ext>
                  </a:extLst>
                </a:gridCol>
                <a:gridCol w="709054">
                  <a:extLst>
                    <a:ext uri="{9D8B030D-6E8A-4147-A177-3AD203B41FA5}">
                      <a16:colId xmlns:a16="http://schemas.microsoft.com/office/drawing/2014/main" val="1374184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Ford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176254"/>
                  </a:ext>
                </a:extLst>
              </a:tr>
            </a:tbl>
          </a:graphicData>
        </a:graphic>
      </p:graphicFrame>
      <p:graphicFrame>
        <p:nvGraphicFramePr>
          <p:cNvPr id="7" name="Táblázat 6">
            <a:extLst>
              <a:ext uri="{FF2B5EF4-FFF2-40B4-BE49-F238E27FC236}">
                <a16:creationId xmlns:a16="http://schemas.microsoft.com/office/drawing/2014/main" id="{5FF8F6A7-014A-EDEB-9510-E6D7567E17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786035"/>
              </p:ext>
            </p:extLst>
          </p:nvPr>
        </p:nvGraphicFramePr>
        <p:xfrm>
          <a:off x="6701303" y="1905356"/>
          <a:ext cx="21271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69">
                  <a:extLst>
                    <a:ext uri="{9D8B030D-6E8A-4147-A177-3AD203B41FA5}">
                      <a16:colId xmlns:a16="http://schemas.microsoft.com/office/drawing/2014/main" val="171836458"/>
                    </a:ext>
                  </a:extLst>
                </a:gridCol>
                <a:gridCol w="971638">
                  <a:extLst>
                    <a:ext uri="{9D8B030D-6E8A-4147-A177-3AD203B41FA5}">
                      <a16:colId xmlns:a16="http://schemas.microsoft.com/office/drawing/2014/main" val="555152217"/>
                    </a:ext>
                  </a:extLst>
                </a:gridCol>
                <a:gridCol w="709054">
                  <a:extLst>
                    <a:ext uri="{9D8B030D-6E8A-4147-A177-3AD203B41FA5}">
                      <a16:colId xmlns:a16="http://schemas.microsoft.com/office/drawing/2014/main" val="1374184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Toyota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176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2107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880241"/>
          </a:xfrm>
        </p:spPr>
        <p:txBody>
          <a:bodyPr/>
          <a:lstStyle/>
          <a:p>
            <a:r>
              <a:rPr dirty="0"/>
              <a:t>Exercise</a:t>
            </a:r>
            <a:r>
              <a:rPr lang="en-US" dirty="0"/>
              <a:t> 3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is a hash table which is capable of storing 14 elements. Define the hash function with the division method. The following key-value pairs are given:</a:t>
            </a:r>
          </a:p>
          <a:p>
            <a:pPr marL="0" indent="0">
              <a:buNone/>
            </a:pPr>
            <a:endParaRPr dirty="0"/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C4E65991-F30F-92E4-6096-7DA86913AA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868712"/>
              </p:ext>
            </p:extLst>
          </p:nvPr>
        </p:nvGraphicFramePr>
        <p:xfrm>
          <a:off x="5525036" y="3022138"/>
          <a:ext cx="2079940" cy="3837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9970">
                  <a:extLst>
                    <a:ext uri="{9D8B030D-6E8A-4147-A177-3AD203B41FA5}">
                      <a16:colId xmlns:a16="http://schemas.microsoft.com/office/drawing/2014/main" val="1078640435"/>
                    </a:ext>
                  </a:extLst>
                </a:gridCol>
                <a:gridCol w="1039970">
                  <a:extLst>
                    <a:ext uri="{9D8B030D-6E8A-4147-A177-3AD203B41FA5}">
                      <a16:colId xmlns:a16="http://schemas.microsoft.com/office/drawing/2014/main" val="1002637433"/>
                    </a:ext>
                  </a:extLst>
                </a:gridCol>
              </a:tblGrid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683553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553770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557494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778924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118171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010386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085374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4489515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Black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3811144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Yellow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544435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Purple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2257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108567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3BC0085A-1F96-3C6D-5DB6-766E4EF45BDF}"/>
              </a:ext>
            </a:extLst>
          </p:cNvPr>
          <p:cNvSpPr txBox="1"/>
          <p:nvPr/>
        </p:nvSpPr>
        <p:spPr>
          <a:xfrm>
            <a:off x="1094704" y="3618963"/>
            <a:ext cx="40504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Place the elements in the table using the following methods: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Open addressing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Open addressing with chaining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Separate chaining with linked list</a:t>
            </a:r>
          </a:p>
        </p:txBody>
      </p:sp>
    </p:spTree>
    <p:extLst>
      <p:ext uri="{BB962C8B-B14F-4D97-AF65-F5344CB8AC3E}">
        <p14:creationId xmlns:p14="http://schemas.microsoft.com/office/powerpoint/2010/main" val="2408705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Hash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Concepts</a:t>
            </a:r>
            <a:endParaRPr lang="en-US" dirty="0"/>
          </a:p>
          <a:p>
            <a:r>
              <a:rPr lang="en-US" dirty="0"/>
              <a:t>C</a:t>
            </a:r>
            <a:r>
              <a:rPr dirty="0"/>
              <a:t>ollision handling methods</a:t>
            </a:r>
            <a:endParaRPr lang="en-US" dirty="0"/>
          </a:p>
          <a:p>
            <a:r>
              <a:rPr lang="en-US" dirty="0"/>
              <a:t>E</a:t>
            </a:r>
            <a:r>
              <a:rPr dirty="0"/>
              <a:t>xamples</a:t>
            </a:r>
            <a:endParaRPr lang="en-US" dirty="0"/>
          </a:p>
          <a:p>
            <a:r>
              <a:rPr lang="en-US" dirty="0"/>
              <a:t>Exercises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733097"/>
          </a:xfrm>
        </p:spPr>
        <p:txBody>
          <a:bodyPr/>
          <a:lstStyle/>
          <a:p>
            <a:r>
              <a:rPr dirty="0"/>
              <a:t>S</a:t>
            </a:r>
            <a:r>
              <a:rPr lang="en-US" dirty="0"/>
              <a:t>olution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18898"/>
            <a:ext cx="7200900" cy="9879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 = 14 (size of the table)</a:t>
            </a:r>
          </a:p>
          <a:p>
            <a:pPr marL="0" indent="0">
              <a:buNone/>
            </a:pPr>
            <a:r>
              <a:rPr lang="en-US" dirty="0"/>
              <a:t>h(k) = k mod 14</a:t>
            </a:r>
            <a:endParaRPr dirty="0"/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293270"/>
              </p:ext>
            </p:extLst>
          </p:nvPr>
        </p:nvGraphicFramePr>
        <p:xfrm>
          <a:off x="4498446" y="972351"/>
          <a:ext cx="3922986" cy="5562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2738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977462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2322786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Black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Yellow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Purple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995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3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175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0139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009509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4407795" y="460548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Open addressing:</a:t>
            </a:r>
          </a:p>
        </p:txBody>
      </p:sp>
    </p:spTree>
    <p:extLst>
      <p:ext uri="{BB962C8B-B14F-4D97-AF65-F5344CB8AC3E}">
        <p14:creationId xmlns:p14="http://schemas.microsoft.com/office/powerpoint/2010/main" val="30400336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727973"/>
              </p:ext>
            </p:extLst>
          </p:nvPr>
        </p:nvGraphicFramePr>
        <p:xfrm>
          <a:off x="2097887" y="836765"/>
          <a:ext cx="3922985" cy="5562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143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613946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36767754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Yellow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Purple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707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0536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538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621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222503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2433922" y="323049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Open addressing with chaining</a:t>
            </a:r>
          </a:p>
        </p:txBody>
      </p:sp>
    </p:spTree>
    <p:extLst>
      <p:ext uri="{BB962C8B-B14F-4D97-AF65-F5344CB8AC3E}">
        <p14:creationId xmlns:p14="http://schemas.microsoft.com/office/powerpoint/2010/main" val="33719791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258348"/>
              </p:ext>
            </p:extLst>
          </p:nvPr>
        </p:nvGraphicFramePr>
        <p:xfrm>
          <a:off x="2097887" y="836765"/>
          <a:ext cx="3922985" cy="5562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143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613946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36767754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Yellow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Purple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690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525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346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2581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7209147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2097887" y="323049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Separate chaining with linked list:</a:t>
            </a:r>
          </a:p>
        </p:txBody>
      </p:sp>
      <p:sp>
        <p:nvSpPr>
          <p:cNvPr id="2" name="Nyíl: jobbra mutató 1">
            <a:extLst>
              <a:ext uri="{FF2B5EF4-FFF2-40B4-BE49-F238E27FC236}">
                <a16:creationId xmlns:a16="http://schemas.microsoft.com/office/drawing/2014/main" id="{C6E7AE03-3123-7DFA-8F54-C7296B962F08}"/>
              </a:ext>
            </a:extLst>
          </p:cNvPr>
          <p:cNvSpPr/>
          <p:nvPr/>
        </p:nvSpPr>
        <p:spPr>
          <a:xfrm>
            <a:off x="5329703" y="2010283"/>
            <a:ext cx="1184857" cy="1609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yíl: jobbra mutató 2">
            <a:extLst>
              <a:ext uri="{FF2B5EF4-FFF2-40B4-BE49-F238E27FC236}">
                <a16:creationId xmlns:a16="http://schemas.microsoft.com/office/drawing/2014/main" id="{A85B339D-B20E-9136-9000-834A1ED88F17}"/>
              </a:ext>
            </a:extLst>
          </p:cNvPr>
          <p:cNvSpPr/>
          <p:nvPr/>
        </p:nvSpPr>
        <p:spPr>
          <a:xfrm>
            <a:off x="5329702" y="2452224"/>
            <a:ext cx="1184857" cy="1609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áblázat 5">
            <a:extLst>
              <a:ext uri="{FF2B5EF4-FFF2-40B4-BE49-F238E27FC236}">
                <a16:creationId xmlns:a16="http://schemas.microsoft.com/office/drawing/2014/main" id="{B40AC294-B1D2-E463-2F6C-D572FCDDA4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860898"/>
              </p:ext>
            </p:extLst>
          </p:nvPr>
        </p:nvGraphicFramePr>
        <p:xfrm>
          <a:off x="6701304" y="2427790"/>
          <a:ext cx="21271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69">
                  <a:extLst>
                    <a:ext uri="{9D8B030D-6E8A-4147-A177-3AD203B41FA5}">
                      <a16:colId xmlns:a16="http://schemas.microsoft.com/office/drawing/2014/main" val="171836458"/>
                    </a:ext>
                  </a:extLst>
                </a:gridCol>
                <a:gridCol w="971638">
                  <a:extLst>
                    <a:ext uri="{9D8B030D-6E8A-4147-A177-3AD203B41FA5}">
                      <a16:colId xmlns:a16="http://schemas.microsoft.com/office/drawing/2014/main" val="555152217"/>
                    </a:ext>
                  </a:extLst>
                </a:gridCol>
                <a:gridCol w="709054">
                  <a:extLst>
                    <a:ext uri="{9D8B030D-6E8A-4147-A177-3AD203B41FA5}">
                      <a16:colId xmlns:a16="http://schemas.microsoft.com/office/drawing/2014/main" val="1374184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Orange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176254"/>
                  </a:ext>
                </a:extLst>
              </a:tr>
            </a:tbl>
          </a:graphicData>
        </a:graphic>
      </p:graphicFrame>
      <p:graphicFrame>
        <p:nvGraphicFramePr>
          <p:cNvPr id="7" name="Táblázat 6">
            <a:extLst>
              <a:ext uri="{FF2B5EF4-FFF2-40B4-BE49-F238E27FC236}">
                <a16:creationId xmlns:a16="http://schemas.microsoft.com/office/drawing/2014/main" id="{5FF8F6A7-014A-EDEB-9510-E6D7567E17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961122"/>
              </p:ext>
            </p:extLst>
          </p:nvPr>
        </p:nvGraphicFramePr>
        <p:xfrm>
          <a:off x="6701303" y="1824863"/>
          <a:ext cx="21271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69">
                  <a:extLst>
                    <a:ext uri="{9D8B030D-6E8A-4147-A177-3AD203B41FA5}">
                      <a16:colId xmlns:a16="http://schemas.microsoft.com/office/drawing/2014/main" val="171836458"/>
                    </a:ext>
                  </a:extLst>
                </a:gridCol>
                <a:gridCol w="971638">
                  <a:extLst>
                    <a:ext uri="{9D8B030D-6E8A-4147-A177-3AD203B41FA5}">
                      <a16:colId xmlns:a16="http://schemas.microsoft.com/office/drawing/2014/main" val="555152217"/>
                    </a:ext>
                  </a:extLst>
                </a:gridCol>
                <a:gridCol w="709054">
                  <a:extLst>
                    <a:ext uri="{9D8B030D-6E8A-4147-A177-3AD203B41FA5}">
                      <a16:colId xmlns:a16="http://schemas.microsoft.com/office/drawing/2014/main" val="1374184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Gold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176254"/>
                  </a:ext>
                </a:extLst>
              </a:tr>
            </a:tbl>
          </a:graphicData>
        </a:graphic>
      </p:graphicFrame>
      <p:sp>
        <p:nvSpPr>
          <p:cNvPr id="9" name="Nyíl: jobbra mutató 8">
            <a:extLst>
              <a:ext uri="{FF2B5EF4-FFF2-40B4-BE49-F238E27FC236}">
                <a16:creationId xmlns:a16="http://schemas.microsoft.com/office/drawing/2014/main" id="{20825DBE-3A57-2944-89B2-2B34C1F28699}"/>
              </a:ext>
            </a:extLst>
          </p:cNvPr>
          <p:cNvSpPr/>
          <p:nvPr/>
        </p:nvSpPr>
        <p:spPr>
          <a:xfrm>
            <a:off x="5329701" y="4606239"/>
            <a:ext cx="1184857" cy="1609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áblázat 9">
            <a:extLst>
              <a:ext uri="{FF2B5EF4-FFF2-40B4-BE49-F238E27FC236}">
                <a16:creationId xmlns:a16="http://schemas.microsoft.com/office/drawing/2014/main" id="{4A5C3A9E-D15B-EF98-CD16-E21F1B352C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822992"/>
              </p:ext>
            </p:extLst>
          </p:nvPr>
        </p:nvGraphicFramePr>
        <p:xfrm>
          <a:off x="6654082" y="4476878"/>
          <a:ext cx="21271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69">
                  <a:extLst>
                    <a:ext uri="{9D8B030D-6E8A-4147-A177-3AD203B41FA5}">
                      <a16:colId xmlns:a16="http://schemas.microsoft.com/office/drawing/2014/main" val="171836458"/>
                    </a:ext>
                  </a:extLst>
                </a:gridCol>
                <a:gridCol w="971638">
                  <a:extLst>
                    <a:ext uri="{9D8B030D-6E8A-4147-A177-3AD203B41FA5}">
                      <a16:colId xmlns:a16="http://schemas.microsoft.com/office/drawing/2014/main" val="555152217"/>
                    </a:ext>
                  </a:extLst>
                </a:gridCol>
                <a:gridCol w="709054">
                  <a:extLst>
                    <a:ext uri="{9D8B030D-6E8A-4147-A177-3AD203B41FA5}">
                      <a16:colId xmlns:a16="http://schemas.microsoft.com/office/drawing/2014/main" val="1374184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Brown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176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10443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880241"/>
          </a:xfrm>
        </p:spPr>
        <p:txBody>
          <a:bodyPr/>
          <a:lstStyle/>
          <a:p>
            <a:r>
              <a:rPr dirty="0"/>
              <a:t>Exercise</a:t>
            </a:r>
            <a:r>
              <a:rPr lang="en-US" dirty="0"/>
              <a:t> 4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550" y="1638300"/>
            <a:ext cx="7200900" cy="3581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There is a hash table which is capable of storing 16 elements. Define the hash function with the division method. The following key-value pairs are given:</a:t>
            </a:r>
          </a:p>
          <a:p>
            <a:pPr marL="0" indent="0">
              <a:buNone/>
            </a:pPr>
            <a:endParaRPr dirty="0"/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C4E65991-F30F-92E4-6096-7DA86913AA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11301"/>
              </p:ext>
            </p:extLst>
          </p:nvPr>
        </p:nvGraphicFramePr>
        <p:xfrm>
          <a:off x="5525036" y="2549172"/>
          <a:ext cx="2079940" cy="41349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9970">
                  <a:extLst>
                    <a:ext uri="{9D8B030D-6E8A-4147-A177-3AD203B41FA5}">
                      <a16:colId xmlns:a16="http://schemas.microsoft.com/office/drawing/2014/main" val="1078640435"/>
                    </a:ext>
                  </a:extLst>
                </a:gridCol>
                <a:gridCol w="1039970">
                  <a:extLst>
                    <a:ext uri="{9D8B030D-6E8A-4147-A177-3AD203B41FA5}">
                      <a16:colId xmlns:a16="http://schemas.microsoft.com/office/drawing/2014/main" val="1002637433"/>
                    </a:ext>
                  </a:extLst>
                </a:gridCol>
              </a:tblGrid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Canada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683553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553770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Germany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557494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778924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Hungary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118171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Romania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010386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085374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Portugal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4489515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Brazil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3811144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544435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Turkey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2257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Argentina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108567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Denmark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7598979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3BC0085A-1F96-3C6D-5DB6-766E4EF45BDF}"/>
              </a:ext>
            </a:extLst>
          </p:cNvPr>
          <p:cNvSpPr txBox="1"/>
          <p:nvPr/>
        </p:nvSpPr>
        <p:spPr>
          <a:xfrm>
            <a:off x="1094704" y="3618963"/>
            <a:ext cx="40504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Place the elements in the table using the following methods: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Open addressing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Open addressing with chaining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Separate chaining with linked list</a:t>
            </a:r>
          </a:p>
        </p:txBody>
      </p:sp>
    </p:spTree>
    <p:extLst>
      <p:ext uri="{BB962C8B-B14F-4D97-AF65-F5344CB8AC3E}">
        <p14:creationId xmlns:p14="http://schemas.microsoft.com/office/powerpoint/2010/main" val="33408314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733097"/>
          </a:xfrm>
        </p:spPr>
        <p:txBody>
          <a:bodyPr/>
          <a:lstStyle/>
          <a:p>
            <a:r>
              <a:rPr dirty="0"/>
              <a:t>S</a:t>
            </a:r>
            <a:r>
              <a:rPr lang="en-US" dirty="0"/>
              <a:t>olution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18898"/>
            <a:ext cx="7200900" cy="9879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 = 16 (size of the table)</a:t>
            </a:r>
          </a:p>
          <a:p>
            <a:pPr marL="0" indent="0">
              <a:buNone/>
            </a:pPr>
            <a:r>
              <a:rPr lang="en-US" dirty="0"/>
              <a:t>h(k) = k mod 16</a:t>
            </a:r>
            <a:endParaRPr dirty="0"/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579746"/>
              </p:ext>
            </p:extLst>
          </p:nvPr>
        </p:nvGraphicFramePr>
        <p:xfrm>
          <a:off x="4498446" y="276860"/>
          <a:ext cx="3922986" cy="6304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2738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977462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2322786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Argentina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Canada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Germany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Romania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Brazil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Turkey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995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Hungary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3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Denmark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175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Portugal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0139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00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508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7737823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1042199" y="3060472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Open addressing:</a:t>
            </a:r>
          </a:p>
        </p:txBody>
      </p:sp>
    </p:spTree>
    <p:extLst>
      <p:ext uri="{BB962C8B-B14F-4D97-AF65-F5344CB8AC3E}">
        <p14:creationId xmlns:p14="http://schemas.microsoft.com/office/powerpoint/2010/main" val="13775290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850943"/>
              </p:ext>
            </p:extLst>
          </p:nvPr>
        </p:nvGraphicFramePr>
        <p:xfrm>
          <a:off x="4059379" y="237985"/>
          <a:ext cx="3922985" cy="6304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143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613946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36767754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Argentina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Germany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Romania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Turkey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707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Hungary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0536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Denmark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538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Portugal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621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222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656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8463190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472428" y="2835021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Open addressing with chaining</a:t>
            </a:r>
          </a:p>
        </p:txBody>
      </p:sp>
    </p:spTree>
    <p:extLst>
      <p:ext uri="{BB962C8B-B14F-4D97-AF65-F5344CB8AC3E}">
        <p14:creationId xmlns:p14="http://schemas.microsoft.com/office/powerpoint/2010/main" val="5686036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218869"/>
              </p:ext>
            </p:extLst>
          </p:nvPr>
        </p:nvGraphicFramePr>
        <p:xfrm>
          <a:off x="2097887" y="481300"/>
          <a:ext cx="3922985" cy="6278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143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613946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3676775432"/>
                    </a:ext>
                  </a:extLst>
                </a:gridCol>
              </a:tblGrid>
              <a:tr h="3447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Argentina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Germany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690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Hungary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525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346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Portugal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2581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7209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329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7301870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2097887" y="94878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Separate chaining with linked list:</a:t>
            </a:r>
          </a:p>
        </p:txBody>
      </p:sp>
      <p:sp>
        <p:nvSpPr>
          <p:cNvPr id="2" name="Nyíl: jobbra mutató 1">
            <a:extLst>
              <a:ext uri="{FF2B5EF4-FFF2-40B4-BE49-F238E27FC236}">
                <a16:creationId xmlns:a16="http://schemas.microsoft.com/office/drawing/2014/main" id="{C6E7AE03-3123-7DFA-8F54-C7296B962F08}"/>
              </a:ext>
            </a:extLst>
          </p:cNvPr>
          <p:cNvSpPr/>
          <p:nvPr/>
        </p:nvSpPr>
        <p:spPr>
          <a:xfrm>
            <a:off x="5329698" y="2757140"/>
            <a:ext cx="1184857" cy="1609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yíl: jobbra mutató 2">
            <a:extLst>
              <a:ext uri="{FF2B5EF4-FFF2-40B4-BE49-F238E27FC236}">
                <a16:creationId xmlns:a16="http://schemas.microsoft.com/office/drawing/2014/main" id="{A85B339D-B20E-9136-9000-834A1ED88F17}"/>
              </a:ext>
            </a:extLst>
          </p:cNvPr>
          <p:cNvSpPr/>
          <p:nvPr/>
        </p:nvSpPr>
        <p:spPr>
          <a:xfrm>
            <a:off x="5329699" y="3539887"/>
            <a:ext cx="1184857" cy="1609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áblázat 5">
            <a:extLst>
              <a:ext uri="{FF2B5EF4-FFF2-40B4-BE49-F238E27FC236}">
                <a16:creationId xmlns:a16="http://schemas.microsoft.com/office/drawing/2014/main" id="{B40AC294-B1D2-E463-2F6C-D572FCDDA4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291389"/>
              </p:ext>
            </p:extLst>
          </p:nvPr>
        </p:nvGraphicFramePr>
        <p:xfrm>
          <a:off x="6701304" y="3428900"/>
          <a:ext cx="21271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69">
                  <a:extLst>
                    <a:ext uri="{9D8B030D-6E8A-4147-A177-3AD203B41FA5}">
                      <a16:colId xmlns:a16="http://schemas.microsoft.com/office/drawing/2014/main" val="171836458"/>
                    </a:ext>
                  </a:extLst>
                </a:gridCol>
                <a:gridCol w="971638">
                  <a:extLst>
                    <a:ext uri="{9D8B030D-6E8A-4147-A177-3AD203B41FA5}">
                      <a16:colId xmlns:a16="http://schemas.microsoft.com/office/drawing/2014/main" val="555152217"/>
                    </a:ext>
                  </a:extLst>
                </a:gridCol>
                <a:gridCol w="709054">
                  <a:extLst>
                    <a:ext uri="{9D8B030D-6E8A-4147-A177-3AD203B41FA5}">
                      <a16:colId xmlns:a16="http://schemas.microsoft.com/office/drawing/2014/main" val="1374184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China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176254"/>
                  </a:ext>
                </a:extLst>
              </a:tr>
            </a:tbl>
          </a:graphicData>
        </a:graphic>
      </p:graphicFrame>
      <p:graphicFrame>
        <p:nvGraphicFramePr>
          <p:cNvPr id="7" name="Táblázat 6">
            <a:extLst>
              <a:ext uri="{FF2B5EF4-FFF2-40B4-BE49-F238E27FC236}">
                <a16:creationId xmlns:a16="http://schemas.microsoft.com/office/drawing/2014/main" id="{5FF8F6A7-014A-EDEB-9510-E6D7567E17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707189"/>
              </p:ext>
            </p:extLst>
          </p:nvPr>
        </p:nvGraphicFramePr>
        <p:xfrm>
          <a:off x="6701304" y="1523400"/>
          <a:ext cx="21271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69">
                  <a:extLst>
                    <a:ext uri="{9D8B030D-6E8A-4147-A177-3AD203B41FA5}">
                      <a16:colId xmlns:a16="http://schemas.microsoft.com/office/drawing/2014/main" val="171836458"/>
                    </a:ext>
                  </a:extLst>
                </a:gridCol>
                <a:gridCol w="971638">
                  <a:extLst>
                    <a:ext uri="{9D8B030D-6E8A-4147-A177-3AD203B41FA5}">
                      <a16:colId xmlns:a16="http://schemas.microsoft.com/office/drawing/2014/main" val="555152217"/>
                    </a:ext>
                  </a:extLst>
                </a:gridCol>
                <a:gridCol w="709054">
                  <a:extLst>
                    <a:ext uri="{9D8B030D-6E8A-4147-A177-3AD203B41FA5}">
                      <a16:colId xmlns:a16="http://schemas.microsoft.com/office/drawing/2014/main" val="1374184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Romania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176254"/>
                  </a:ext>
                </a:extLst>
              </a:tr>
            </a:tbl>
          </a:graphicData>
        </a:graphic>
      </p:graphicFrame>
      <p:sp>
        <p:nvSpPr>
          <p:cNvPr id="9" name="Nyíl: jobbra mutató 8">
            <a:extLst>
              <a:ext uri="{FF2B5EF4-FFF2-40B4-BE49-F238E27FC236}">
                <a16:creationId xmlns:a16="http://schemas.microsoft.com/office/drawing/2014/main" id="{20825DBE-3A57-2944-89B2-2B34C1F28699}"/>
              </a:ext>
            </a:extLst>
          </p:cNvPr>
          <p:cNvSpPr/>
          <p:nvPr/>
        </p:nvSpPr>
        <p:spPr>
          <a:xfrm>
            <a:off x="5329701" y="4606239"/>
            <a:ext cx="1184857" cy="1609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áblázat 9">
            <a:extLst>
              <a:ext uri="{FF2B5EF4-FFF2-40B4-BE49-F238E27FC236}">
                <a16:creationId xmlns:a16="http://schemas.microsoft.com/office/drawing/2014/main" id="{4A5C3A9E-D15B-EF98-CD16-E21F1B352C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621383"/>
              </p:ext>
            </p:extLst>
          </p:nvPr>
        </p:nvGraphicFramePr>
        <p:xfrm>
          <a:off x="6654082" y="2652213"/>
          <a:ext cx="21271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69">
                  <a:extLst>
                    <a:ext uri="{9D8B030D-6E8A-4147-A177-3AD203B41FA5}">
                      <a16:colId xmlns:a16="http://schemas.microsoft.com/office/drawing/2014/main" val="171836458"/>
                    </a:ext>
                  </a:extLst>
                </a:gridCol>
                <a:gridCol w="971638">
                  <a:extLst>
                    <a:ext uri="{9D8B030D-6E8A-4147-A177-3AD203B41FA5}">
                      <a16:colId xmlns:a16="http://schemas.microsoft.com/office/drawing/2014/main" val="555152217"/>
                    </a:ext>
                  </a:extLst>
                </a:gridCol>
                <a:gridCol w="709054">
                  <a:extLst>
                    <a:ext uri="{9D8B030D-6E8A-4147-A177-3AD203B41FA5}">
                      <a16:colId xmlns:a16="http://schemas.microsoft.com/office/drawing/2014/main" val="1374184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Turkey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176254"/>
                  </a:ext>
                </a:extLst>
              </a:tr>
            </a:tbl>
          </a:graphicData>
        </a:graphic>
      </p:graphicFrame>
      <p:sp>
        <p:nvSpPr>
          <p:cNvPr id="8" name="Nyíl: jobbra mutató 7">
            <a:extLst>
              <a:ext uri="{FF2B5EF4-FFF2-40B4-BE49-F238E27FC236}">
                <a16:creationId xmlns:a16="http://schemas.microsoft.com/office/drawing/2014/main" id="{BD732E1D-7631-67FF-BFB6-3915FD6C61B2}"/>
              </a:ext>
            </a:extLst>
          </p:cNvPr>
          <p:cNvSpPr/>
          <p:nvPr/>
        </p:nvSpPr>
        <p:spPr>
          <a:xfrm>
            <a:off x="5329700" y="1628327"/>
            <a:ext cx="1184857" cy="1609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áblázat 10">
            <a:extLst>
              <a:ext uri="{FF2B5EF4-FFF2-40B4-BE49-F238E27FC236}">
                <a16:creationId xmlns:a16="http://schemas.microsoft.com/office/drawing/2014/main" id="{DBA06905-BD5B-25FD-F309-9EAE981BE7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051067"/>
              </p:ext>
            </p:extLst>
          </p:nvPr>
        </p:nvGraphicFramePr>
        <p:xfrm>
          <a:off x="6654081" y="4501312"/>
          <a:ext cx="21271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69">
                  <a:extLst>
                    <a:ext uri="{9D8B030D-6E8A-4147-A177-3AD203B41FA5}">
                      <a16:colId xmlns:a16="http://schemas.microsoft.com/office/drawing/2014/main" val="171836458"/>
                    </a:ext>
                  </a:extLst>
                </a:gridCol>
                <a:gridCol w="971638">
                  <a:extLst>
                    <a:ext uri="{9D8B030D-6E8A-4147-A177-3AD203B41FA5}">
                      <a16:colId xmlns:a16="http://schemas.microsoft.com/office/drawing/2014/main" val="555152217"/>
                    </a:ext>
                  </a:extLst>
                </a:gridCol>
                <a:gridCol w="709054">
                  <a:extLst>
                    <a:ext uri="{9D8B030D-6E8A-4147-A177-3AD203B41FA5}">
                      <a16:colId xmlns:a16="http://schemas.microsoft.com/office/drawing/2014/main" val="1374184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74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Denmark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176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0558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Hash Table?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data structure that stores elements using a hash function.</a:t>
            </a:r>
          </a:p>
          <a:p>
            <a:r>
              <a:t>The hash function maps a key to a specific slot in a table.</a:t>
            </a:r>
          </a:p>
          <a:p>
            <a:r>
              <a:t>Notation: h(k) → slot index.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Hash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Maps keys from universe U to table slots.</a:t>
            </a:r>
          </a:p>
          <a:p>
            <a:r>
              <a:t>h: U → {0,1,...,m−1}</a:t>
            </a:r>
          </a:p>
          <a:p>
            <a:r>
              <a:t>Table size m is usually much smaller than the number of possible keys.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One of the most common hash functions.</a:t>
            </a:r>
          </a:p>
          <a:p>
            <a:r>
              <a:t>Formula: h(k) = k mod m</a:t>
            </a:r>
          </a:p>
          <a:p>
            <a:r>
              <a:t>Example: m = 12, k = 100 → h(k) = 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Collision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Collision occurs when two keys map to the same slot.</a:t>
            </a:r>
          </a:p>
          <a:p>
            <a:r>
              <a:t>Example: h(k1) = h(k2).</a:t>
            </a:r>
          </a:p>
          <a:p>
            <a:r>
              <a:t>Different techniques are used to resolve collisions.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5CE3D20C-2F84-B0CA-82AD-92A01DD91AFF}"/>
              </a:ext>
            </a:extLst>
          </p:cNvPr>
          <p:cNvSpPr txBox="1"/>
          <p:nvPr/>
        </p:nvSpPr>
        <p:spPr>
          <a:xfrm>
            <a:off x="1184856" y="4275786"/>
            <a:ext cx="6993229" cy="107721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dirty="0"/>
              <a:t>When handling collision, always pay attention to the order of the input data!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2001DFB2-A9AD-C2E6-0922-66E3CB54E955}"/>
              </a:ext>
            </a:extLst>
          </p:cNvPr>
          <p:cNvSpPr txBox="1"/>
          <p:nvPr/>
        </p:nvSpPr>
        <p:spPr>
          <a:xfrm>
            <a:off x="1184857" y="3818586"/>
            <a:ext cx="108182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REMARK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Collision Handling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Open Addressing</a:t>
            </a:r>
          </a:p>
          <a:p>
            <a:r>
              <a:t>Open Addressing with Chaining</a:t>
            </a:r>
          </a:p>
          <a:p>
            <a:r>
              <a:t>Separate Chaining with Linked Lists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Open Addressing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If a collision occurs, search for the next free slot.</a:t>
            </a:r>
          </a:p>
          <a:p>
            <a:r>
              <a:t>Linear probing formula:</a:t>
            </a:r>
          </a:p>
          <a:p>
            <a:r>
              <a:t>new_slot = (current_slot + 1) mod table_size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Open Addressing with Chaining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Uses an additional column called Pointer.</a:t>
            </a:r>
          </a:p>
          <a:p>
            <a:r>
              <a:rPr dirty="0"/>
              <a:t>The pointer stores the index of overflow elements.</a:t>
            </a:r>
            <a:endParaRPr lang="en-US" dirty="0"/>
          </a:p>
          <a:p>
            <a:r>
              <a:rPr lang="en-US" dirty="0"/>
              <a:t>The index of the overflow value is stored in the pointer column. </a:t>
            </a:r>
          </a:p>
          <a:p>
            <a:r>
              <a:rPr lang="en-US" dirty="0"/>
              <a:t>If there is no overflow, we place the NIL pointer. </a:t>
            </a:r>
            <a:endParaRPr dirty="0"/>
          </a:p>
        </p:txBody>
      </p:sp>
      <p:pic>
        <p:nvPicPr>
          <p:cNvPr id="5" name="Kép 4" descr="A képen szöveg, sor, diagram, szám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9338B430-56F3-0F02-03EF-352BC5EA9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969" y="4391694"/>
            <a:ext cx="4055524" cy="24341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örülvágás">
  <a:themeElements>
    <a:clrScheme name="Körülvágás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Körülvágás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örülvágás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TM10001105[[fn=Körülvágás]]</Template>
  <TotalTime>114</TotalTime>
  <Words>1193</Words>
  <Application>Microsoft Office PowerPoint</Application>
  <PresentationFormat>Diavetítés a képernyőre (4:3 oldalarány)</PresentationFormat>
  <Paragraphs>649</Paragraphs>
  <Slides>26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26</vt:i4>
      </vt:variant>
    </vt:vector>
  </HeadingPairs>
  <TitlesOfParts>
    <vt:vector size="29" baseType="lpstr">
      <vt:lpstr>Arial</vt:lpstr>
      <vt:lpstr>Franklin Gothic Book</vt:lpstr>
      <vt:lpstr>Körülvágás</vt:lpstr>
      <vt:lpstr>Data Structures and Algorithms</vt:lpstr>
      <vt:lpstr>Hash Tables</vt:lpstr>
      <vt:lpstr>What is a Hash Table?</vt:lpstr>
      <vt:lpstr>Hash Function</vt:lpstr>
      <vt:lpstr>Division Method</vt:lpstr>
      <vt:lpstr>Collision Problem</vt:lpstr>
      <vt:lpstr>Collision Handling Methods</vt:lpstr>
      <vt:lpstr>Open Addressing</vt:lpstr>
      <vt:lpstr>Open Addressing with Chaining</vt:lpstr>
      <vt:lpstr>Separate Chaining with Linked List</vt:lpstr>
      <vt:lpstr>Exercise 1</vt:lpstr>
      <vt:lpstr>Solution</vt:lpstr>
      <vt:lpstr>PowerPoint-bemutató</vt:lpstr>
      <vt:lpstr>PowerPoint-bemutató</vt:lpstr>
      <vt:lpstr>Exercise 2</vt:lpstr>
      <vt:lpstr>Solution</vt:lpstr>
      <vt:lpstr>PowerPoint-bemutató</vt:lpstr>
      <vt:lpstr>PowerPoint-bemutató</vt:lpstr>
      <vt:lpstr>Exercise 3</vt:lpstr>
      <vt:lpstr>Solution</vt:lpstr>
      <vt:lpstr>PowerPoint-bemutató</vt:lpstr>
      <vt:lpstr>PowerPoint-bemutató</vt:lpstr>
      <vt:lpstr>Exercise 4</vt:lpstr>
      <vt:lpstr>Solution</vt:lpstr>
      <vt:lpstr>PowerPoint-bemutató</vt:lpstr>
      <vt:lpstr>PowerPoint-bemutató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Carolin</dc:creator>
  <cp:keywords/>
  <dc:description>generated using python-pptx</dc:description>
  <cp:lastModifiedBy>Hannusch Carolin</cp:lastModifiedBy>
  <cp:revision>32</cp:revision>
  <dcterms:created xsi:type="dcterms:W3CDTF">2013-01-27T09:14:16Z</dcterms:created>
  <dcterms:modified xsi:type="dcterms:W3CDTF">2026-03-19T08:29:15Z</dcterms:modified>
  <cp:category/>
</cp:coreProperties>
</file>