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61" r:id="rId16"/>
    <p:sldId id="272" r:id="rId17"/>
    <p:sldId id="273" r:id="rId18"/>
    <p:sldId id="274" r:id="rId19"/>
    <p:sldId id="275" r:id="rId20"/>
    <p:sldId id="276" r:id="rId21"/>
    <p:sldId id="267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21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77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Introduce the topic and explain why efficiency matters in programming.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Emphasize dominant term rule.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Summarize the entire lecture and take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that complexity measures growth, not exact time. Emphasize input size 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Give real-life example: searching contacts vs searching millions of records.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worst-case meaning and ignoring constants.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difference between O and Θ clearly.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Runs n times. Linear growth.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n multiplied by n gives quadratic growth.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doubling pattern and relation to binary search.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triangular series sum formula n(n-1)/2.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18-Feb-26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18-Feb-26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18-Feb-26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18-Feb-26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18-Feb-26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18-Feb-26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18-Feb-26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18-Feb-26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18-Feb-26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18-Feb-26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18-Feb-26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18-Feb-26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Algorithm Complexity</a:t>
            </a:r>
          </a:p>
          <a:p>
            <a:r>
              <a:t>(Big-O and Theta)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Problem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f(n) = 4n³ + 2n + 10</a:t>
            </a:r>
          </a:p>
          <a:p>
            <a:r>
              <a:t>Find Θ notation</a:t>
            </a:r>
          </a:p>
          <a:p>
            <a:r>
              <a:t>Answer: Θ(n³)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Focus on dominant term</a:t>
            </a:r>
          </a:p>
          <a:p>
            <a:r>
              <a:t>• Ignore constants</a:t>
            </a:r>
          </a:p>
          <a:p>
            <a:r>
              <a:t>• Big-O → Worst case</a:t>
            </a:r>
          </a:p>
          <a:p>
            <a:r>
              <a:t>• Theta → Tight bound</a:t>
            </a:r>
          </a:p>
          <a:p>
            <a:r>
              <a:t>• Essential for efficient coding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Exercise 1: Simple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for i = 1 to n:</a:t>
            </a:r>
          </a:p>
          <a:p>
            <a:r>
              <a:t>    print(i)</a:t>
            </a:r>
          </a:p>
          <a:p>
            <a:endParaRPr/>
          </a:p>
          <a:p>
            <a:r>
              <a:t>Question: What is the running time?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Solution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The loop runs n times.</a:t>
            </a:r>
          </a:p>
          <a:p>
            <a:r>
              <a:t>Each iteration is constant time.</a:t>
            </a:r>
          </a:p>
          <a:p>
            <a:endParaRPr/>
          </a:p>
          <a:p>
            <a:r>
              <a:t>Θ(n)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Exercise 2: Nested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for i = 1 to n:</a:t>
            </a:r>
          </a:p>
          <a:p>
            <a:r>
              <a:t>  for j = 1 to n:</a:t>
            </a:r>
          </a:p>
          <a:p>
            <a:r>
              <a:t>    print(i, j)</a:t>
            </a:r>
          </a:p>
          <a:p>
            <a:endParaRPr/>
          </a:p>
          <a:p>
            <a:r>
              <a:t>Question: Running time?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Solution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Outer loop: n</a:t>
            </a:r>
          </a:p>
          <a:p>
            <a:r>
              <a:t>Inner loop: n</a:t>
            </a:r>
          </a:p>
          <a:p>
            <a:r>
              <a:t>Total operations: n × n = n²</a:t>
            </a:r>
          </a:p>
          <a:p>
            <a:endParaRPr/>
          </a:p>
          <a:p>
            <a:r>
              <a:t>Θ(n²)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Exercise 3: Triangular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for i = 1 to n:</a:t>
            </a:r>
          </a:p>
          <a:p>
            <a:r>
              <a:t>  for j = 1 to i:</a:t>
            </a:r>
          </a:p>
          <a:p>
            <a:r>
              <a:t>    print(i, j)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Solution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Total work:</a:t>
            </a:r>
          </a:p>
          <a:p>
            <a:r>
              <a:t>1 + 2 + ... + n = n(n+1)/2</a:t>
            </a:r>
          </a:p>
          <a:p>
            <a:endParaRPr/>
          </a:p>
          <a:p>
            <a:r>
              <a:t>Θ(n²)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Exercise 4: Logarithmic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 = n</a:t>
            </a:r>
          </a:p>
          <a:p>
            <a:r>
              <a:t>while i &gt; 1:</a:t>
            </a:r>
          </a:p>
          <a:p>
            <a:r>
              <a:t>  i = i / 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Solution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 halves each iteration</a:t>
            </a:r>
          </a:p>
          <a:p>
            <a:r>
              <a:t>Number of iterations: log₂ n</a:t>
            </a:r>
          </a:p>
          <a:p>
            <a:endParaRPr/>
          </a:p>
          <a:p>
            <a:r>
              <a:t>Θ(log n)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Algorithm Complexity?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 Measures efficiency of algorithms</a:t>
            </a:r>
          </a:p>
          <a:p>
            <a:r>
              <a:rPr dirty="0"/>
              <a:t> Based on input size (n)</a:t>
            </a:r>
          </a:p>
          <a:p>
            <a:r>
              <a:rPr dirty="0"/>
              <a:t> Focus on Time Complexity</a:t>
            </a:r>
          </a:p>
          <a:p>
            <a:r>
              <a:rPr dirty="0"/>
              <a:t> Predicts scalability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Exercise 5: Mixed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for i = 1 to n:</a:t>
            </a:r>
          </a:p>
          <a:p>
            <a:r>
              <a:t>  j = 1</a:t>
            </a:r>
          </a:p>
          <a:p>
            <a:r>
              <a:t>  while j ≤ n:</a:t>
            </a:r>
          </a:p>
          <a:p>
            <a:r>
              <a:t>    j = j × 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Solution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Outer loop: n</a:t>
            </a:r>
          </a:p>
          <a:p>
            <a:r>
              <a:rPr dirty="0"/>
              <a:t>Inner loop: log n</a:t>
            </a:r>
          </a:p>
          <a:p>
            <a:endParaRPr dirty="0"/>
          </a:p>
          <a:p>
            <a:r>
              <a:rPr dirty="0"/>
              <a:t>Θ(n log n)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3100" dirty="0"/>
              <a:t>Nested loops multiply</a:t>
            </a:r>
          </a:p>
          <a:p>
            <a:r>
              <a:rPr sz="3100" dirty="0"/>
              <a:t>Halving leads to log n</a:t>
            </a:r>
          </a:p>
          <a:p>
            <a:r>
              <a:rPr sz="3100" dirty="0"/>
              <a:t>Many divide-and-conquer algorithms are n log 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6A6B6E-6362-2A44-217A-3BE979E32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I</a:t>
            </a:r>
          </a:p>
        </p:txBody>
      </p:sp>
      <p:sp>
        <p:nvSpPr>
          <p:cNvPr id="13" name="Tartalom helye 12">
            <a:extLst>
              <a:ext uri="{FF2B5EF4-FFF2-40B4-BE49-F238E27FC236}">
                <a16:creationId xmlns:a16="http://schemas.microsoft.com/office/drawing/2014/main" id="{16763177-F4F5-3185-B38F-E324767AC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the time complexity of the following algorithm!</a:t>
            </a:r>
          </a:p>
          <a:p>
            <a:endParaRPr lang="en-US" dirty="0"/>
          </a:p>
        </p:txBody>
      </p:sp>
      <p:pic>
        <p:nvPicPr>
          <p:cNvPr id="15" name="Kép 14" descr="A képen szöveg, Betűtípus, kézírás, képernyőké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EAEF2EDC-2966-EA0F-2A64-9D13623A5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38" y="2961621"/>
            <a:ext cx="5061397" cy="29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57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D4C3CF-101C-F1AA-2357-4F3515EF3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II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EF61E5B-9698-E6AB-76C7-75D6DE2F1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the time complexity of the following algorithm!</a:t>
            </a:r>
          </a:p>
        </p:txBody>
      </p:sp>
      <p:pic>
        <p:nvPicPr>
          <p:cNvPr id="5" name="Kép 4" descr="A képen szöveg, Betűtípus, kézírás, kalligráfi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33B03C2E-0BA7-57DF-0075-0C74F936E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527" y="3403502"/>
            <a:ext cx="5460642" cy="185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20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6F1D17-8928-71E0-D96B-D66CAB90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III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479D51F-BFA9-3A2E-498A-69A682925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Which of the following claims are correct?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(</a:t>
            </a:r>
            <a:r>
              <a:rPr lang="en-US" dirty="0" err="1"/>
              <a:t>n+k</a:t>
            </a:r>
            <a:r>
              <a:rPr lang="en-US" dirty="0"/>
              <a:t>)^m = </a:t>
            </a:r>
            <a:r>
              <a:rPr lang="el-GR" dirty="0"/>
              <a:t>Θ</a:t>
            </a:r>
            <a:r>
              <a:rPr lang="en-US" dirty="0"/>
              <a:t>(</a:t>
            </a:r>
            <a:r>
              <a:rPr lang="en-US" dirty="0" err="1"/>
              <a:t>n^m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2^(n+1) = O(2^n)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2^(2n+1) = O(2^n)</a:t>
            </a:r>
          </a:p>
          <a:p>
            <a:r>
              <a:rPr lang="en-US" dirty="0"/>
              <a:t>1. and 2.</a:t>
            </a:r>
          </a:p>
          <a:p>
            <a:r>
              <a:rPr lang="en-US" dirty="0"/>
              <a:t>1. and 3.</a:t>
            </a:r>
          </a:p>
          <a:p>
            <a:r>
              <a:rPr lang="en-US" dirty="0"/>
              <a:t>2. and 3.</a:t>
            </a:r>
          </a:p>
          <a:p>
            <a:r>
              <a:rPr lang="en-US" dirty="0"/>
              <a:t>1.,2. and 3.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68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3BDB02-A2DF-7331-9D38-A718A5F80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IV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5965A7-1C4D-C4CD-A689-47DEFDFA9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Rank the following functions by order of growth:</a:t>
            </a:r>
          </a:p>
          <a:p>
            <a:r>
              <a:rPr lang="en-US"/>
              <a:t>(n+1)!, n!, 4^n, n*3^n, 3^n+n^2+20n, (3/2)n, n^2+200, 20n+500, 2^(lg n), n^(2/3), 1</a:t>
            </a:r>
          </a:p>
        </p:txBody>
      </p:sp>
    </p:spTree>
    <p:extLst>
      <p:ext uri="{BB962C8B-B14F-4D97-AF65-F5344CB8AC3E}">
        <p14:creationId xmlns:p14="http://schemas.microsoft.com/office/powerpoint/2010/main" val="873473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Study Complexity?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 Compare multiple algorithms</a:t>
            </a:r>
          </a:p>
          <a:p>
            <a:r>
              <a:rPr dirty="0"/>
              <a:t> Choose best solution</a:t>
            </a:r>
          </a:p>
          <a:p>
            <a:r>
              <a:rPr dirty="0"/>
              <a:t> Important for large datasets</a:t>
            </a:r>
          </a:p>
          <a:p>
            <a:r>
              <a:rPr dirty="0"/>
              <a:t> Used in real-world systems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Big-O Notation (Definition)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f(n) = O(g(n))</a:t>
            </a:r>
          </a:p>
          <a:p>
            <a:r>
              <a:rPr dirty="0"/>
              <a:t>If ∃ c &gt; 0 and </a:t>
            </a:r>
            <a:r>
              <a:rPr lang="en-US" dirty="0"/>
              <a:t>m</a:t>
            </a:r>
            <a:r>
              <a:rPr dirty="0"/>
              <a:t> such that:</a:t>
            </a:r>
          </a:p>
          <a:p>
            <a:r>
              <a:rPr dirty="0"/>
              <a:t>f(n) ≤ c g(n) for all n ≥ </a:t>
            </a:r>
            <a:r>
              <a:rPr lang="en-US" dirty="0"/>
              <a:t>m</a:t>
            </a:r>
            <a:endParaRPr dirty="0"/>
          </a:p>
          <a:p>
            <a:r>
              <a:rPr dirty="0"/>
              <a:t>Represents worst-case growth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Theta (Θ)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f(n) = Θ(g(n))</a:t>
            </a:r>
          </a:p>
          <a:p>
            <a:r>
              <a:t>If c1 g(n) ≤ f(n) ≤ c2 g(n)</a:t>
            </a:r>
          </a:p>
          <a:p>
            <a:r>
              <a:t>Represents tight (exact) bound</a:t>
            </a:r>
          </a:p>
          <a:p>
            <a:r>
              <a:t>Used for precise growth rate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Example 1: Simple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for i in range(n):</a:t>
            </a:r>
          </a:p>
          <a:p>
            <a:r>
              <a:t>    print(i)</a:t>
            </a:r>
          </a:p>
          <a:p>
            <a:r>
              <a:t>Time Complexity: O(n)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Example 2: Nested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for i in range(n):</a:t>
            </a:r>
          </a:p>
          <a:p>
            <a:r>
              <a:t>    for j in range(n):</a:t>
            </a:r>
          </a:p>
          <a:p>
            <a:r>
              <a:t>        print(i, j)</a:t>
            </a:r>
          </a:p>
          <a:p>
            <a:r>
              <a:t>Time Complexity: O(n²)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Example 3: Logarithmic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 = 1</a:t>
            </a:r>
          </a:p>
          <a:p>
            <a:r>
              <a:t>while i &lt; n:</a:t>
            </a:r>
          </a:p>
          <a:p>
            <a:r>
              <a:t>    i = i * 2</a:t>
            </a:r>
          </a:p>
          <a:p>
            <a:r>
              <a:t>Time Complexity: O(log n)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Problem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for </a:t>
            </a:r>
            <a:r>
              <a:rPr dirty="0" err="1"/>
              <a:t>i</a:t>
            </a:r>
            <a:r>
              <a:rPr dirty="0"/>
              <a:t> in range(n):</a:t>
            </a:r>
          </a:p>
          <a:p>
            <a:r>
              <a:rPr dirty="0"/>
              <a:t>    for j in range(</a:t>
            </a:r>
            <a:r>
              <a:rPr dirty="0" err="1"/>
              <a:t>i</a:t>
            </a:r>
            <a:r>
              <a:rPr dirty="0"/>
              <a:t>):</a:t>
            </a:r>
          </a:p>
          <a:p>
            <a:r>
              <a:rPr dirty="0"/>
              <a:t>        print(</a:t>
            </a:r>
            <a:r>
              <a:rPr dirty="0" err="1"/>
              <a:t>i</a:t>
            </a:r>
            <a:r>
              <a:rPr dirty="0"/>
              <a:t>, j)</a:t>
            </a:r>
          </a:p>
          <a:p>
            <a:r>
              <a:rPr dirty="0"/>
              <a:t>Answer: O(n²)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805</Words>
  <Application>Microsoft Office PowerPoint</Application>
  <PresentationFormat>Diavetítés a képernyőre (4:3 oldalarány)</PresentationFormat>
  <Paragraphs>132</Paragraphs>
  <Slides>26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Algorithm Complexity (Big-O and Theta)</vt:lpstr>
      <vt:lpstr>What is Algorithm Complexity?</vt:lpstr>
      <vt:lpstr>Why Study Complexity?</vt:lpstr>
      <vt:lpstr>Big-O Notation (Definition)</vt:lpstr>
      <vt:lpstr>Theta (Θ) Notation</vt:lpstr>
      <vt:lpstr>Example 1: Simple Loop</vt:lpstr>
      <vt:lpstr>Example 2: Nested Loop</vt:lpstr>
      <vt:lpstr>Example 3: Logarithmic Loop</vt:lpstr>
      <vt:lpstr>Practice Problem 1</vt:lpstr>
      <vt:lpstr>Practice Problem 2</vt:lpstr>
      <vt:lpstr>Key Takeaways</vt:lpstr>
      <vt:lpstr>Exercise 1: Simple Loop</vt:lpstr>
      <vt:lpstr>Solution 1</vt:lpstr>
      <vt:lpstr>Exercise 2: Nested Loops</vt:lpstr>
      <vt:lpstr>Solution 2</vt:lpstr>
      <vt:lpstr>Exercise 3: Triangular Loop</vt:lpstr>
      <vt:lpstr>Solution 3</vt:lpstr>
      <vt:lpstr>Exercise 4: Logarithmic Loop</vt:lpstr>
      <vt:lpstr>Solution 4</vt:lpstr>
      <vt:lpstr>Exercise 5: Mixed Loops</vt:lpstr>
      <vt:lpstr>Solution 5</vt:lpstr>
      <vt:lpstr>Summary</vt:lpstr>
      <vt:lpstr>Exercise I</vt:lpstr>
      <vt:lpstr>Exercise II</vt:lpstr>
      <vt:lpstr>Exercise III</vt:lpstr>
      <vt:lpstr>Exercise IV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Carolin</dc:creator>
  <cp:keywords/>
  <dc:description>generated using python-pptx</dc:description>
  <cp:lastModifiedBy>Hannusch Carolin</cp:lastModifiedBy>
  <cp:revision>5</cp:revision>
  <dcterms:created xsi:type="dcterms:W3CDTF">2013-01-27T09:14:16Z</dcterms:created>
  <dcterms:modified xsi:type="dcterms:W3CDTF">2026-02-18T14:02:12Z</dcterms:modified>
  <cp:category/>
</cp:coreProperties>
</file>