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31158E-93B2-29F0-12C2-8D3A82E07A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51D275B-DAED-A160-6278-36DDFAA3F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6A18D13-08F7-DC28-7135-63143B1CB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21FB970-73F5-5703-2FEB-E9DD6626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0C2E54D-B3D8-F8A5-A6FF-E1B57344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48FE34-693D-952E-E922-0A68888BA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B6B3B17-747A-E836-A276-D4BD50B40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CA58578-9C8E-ADD6-B990-E93513E5A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E64EBA7-2174-22DE-6633-9C4B40F5B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080BF75-21E8-9629-5A69-C4C7CB9BB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9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63D6B31-2E73-579F-C731-46693D059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D78158A-93B7-7AC3-DB89-CABEDA18D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1A6D534-4525-4865-69A3-6388C42C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1E6FD8E-2F95-34FC-4346-759EFC50C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A7FB16C-574B-D64F-228C-003989910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6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6A7BE3-56EB-1442-AF30-AE758A45A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6B19619-8DF8-CD60-DC4F-FE4327B52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8EBBD6-3EAD-417F-8D8F-557C1F51B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562D722-20DB-ABBC-9D44-A0A53552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74D0FF2-0990-3A16-D54D-1D91B3BE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A3FA01-D5B1-DBF9-7DB5-C6108A06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DC36E8F-4E32-8CEB-F3D4-EB2D22567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D0EE9C7-0C71-F2B5-F9DB-9C37BC9E9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58EA3D5-BC48-66ED-0A27-1F71A087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E72776E-628E-59E8-A70E-CE4CEF785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0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A2ABD7-4682-BDA7-B5C9-948551599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498B16-8821-BEAC-3385-616594EF9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9AFB7F6-607B-543E-C235-71D0C3D20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DD9414A-2D31-7FE1-DDDC-5F643B2D4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4D297D1-3B2E-2BEC-6D89-44D007D1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95D44E7-8641-1D12-FB6E-9464E176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7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63E85F-188D-D091-B716-EC69087D3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D71F03D-49ED-7353-5122-42FAE0CC7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0B136D2-F0DA-7956-3D9B-6D7B58273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001099F-148F-2A38-996A-C577D5A917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7B663A5-13B8-DBDF-1275-D84CAE9D9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1C9FC736-4689-083E-9379-A9B62CBA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7C00048-BE4F-B97E-574E-471A0B60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61DBA43-AFE7-DE37-206A-CC6E989D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8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FDD59A-6914-9F43-DE0D-5BF324CEF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80B05D5-3831-BDB9-8D5F-304388B8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3D18182-EE44-DD1A-7C0C-B9A5585A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D1949F1-DE2D-848B-7782-9D674194E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6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E22AE7D-B8B6-2B32-100A-6B783336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1FBDBC1-B5A3-A511-B644-D64DA067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4BE4BE7-783C-E81F-4EA5-FAF94686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5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A4A544-6D69-8D47-E025-C2A06BC49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2AD2F1-757A-5EE0-1750-112AFC11E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74BF5D4-7FC4-CFA7-34C6-B38DD0049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9D4FECF-97D8-C003-CE3C-5280BDAD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8830B6F-1D36-125E-4C73-651C726BE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3A3E4E4-7B7B-B0ED-0177-FC180A51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9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6F0C49-CE44-DBCE-692B-4D784BAE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ED682BF-45A3-B5FE-CF31-7C036309A5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6A3C3AF-7963-8488-43AC-759CFE3A2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7BD470A-DAEF-F445-27C8-6972E48C5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942423A-D96E-648E-DDF5-01C566F2E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2B649E8-39FA-820E-7AB5-D9FC12FA3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4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AE7A54C-7821-A18A-EC82-F1EE21BCB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F92086D-2777-E445-3940-E04FEEBA7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90B5885-474E-469F-906F-69E0F2CCC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0F76E-D011-4F47-919A-056DDA3DD7FD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4D12449-6EDA-B212-D3B3-D53109274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1B6396-F8A6-100A-D71F-89F7FFFD1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FFC0BE-B800-429F-A818-6257D1C8E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0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7C96D1-54C8-75EE-8D3B-151DE0DEFA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Red-Black Trees</a:t>
            </a:r>
          </a:p>
        </p:txBody>
      </p:sp>
    </p:spTree>
    <p:extLst>
      <p:ext uri="{BB962C8B-B14F-4D97-AF65-F5344CB8AC3E}">
        <p14:creationId xmlns:p14="http://schemas.microsoft.com/office/powerpoint/2010/main" val="4078527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85DB29-E757-87DB-360B-7107478AE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F4BA60F5-470E-3795-4E31-A6A4453AD8AC}"/>
              </a:ext>
            </a:extLst>
          </p:cNvPr>
          <p:cNvSpPr/>
          <p:nvPr/>
        </p:nvSpPr>
        <p:spPr>
          <a:xfrm>
            <a:off x="7685605" y="2720996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8E98CDDC-7982-F1C4-1760-96C5B6E29304}"/>
              </a:ext>
            </a:extLst>
          </p:cNvPr>
          <p:cNvSpPr/>
          <p:nvPr/>
        </p:nvSpPr>
        <p:spPr>
          <a:xfrm>
            <a:off x="7049763" y="3569794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6293D744-6D55-5112-5503-16AA3E9CBFCB}"/>
              </a:ext>
            </a:extLst>
          </p:cNvPr>
          <p:cNvSpPr/>
          <p:nvPr/>
        </p:nvSpPr>
        <p:spPr>
          <a:xfrm>
            <a:off x="8249788" y="3569793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7A784C25-2A97-0921-D0B7-9FFB222DD302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7364656" y="3248215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D7BE0A5-EA5F-40C6-CDCE-9457F9C6CB73}"/>
              </a:ext>
            </a:extLst>
          </p:cNvPr>
          <p:cNvCxnSpPr>
            <a:cxnSpLocks/>
          </p:cNvCxnSpPr>
          <p:nvPr/>
        </p:nvCxnSpPr>
        <p:spPr>
          <a:xfrm>
            <a:off x="8154915" y="3298679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2CFCA6B0-EE9A-98CC-20A4-47FAA882EAF2}"/>
              </a:ext>
            </a:extLst>
          </p:cNvPr>
          <p:cNvSpPr/>
          <p:nvPr/>
        </p:nvSpPr>
        <p:spPr>
          <a:xfrm>
            <a:off x="1879265" y="342900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4EEEF88-936B-9ED1-F2C2-595ADCFEED3B}"/>
              </a:ext>
            </a:extLst>
          </p:cNvPr>
          <p:cNvSpPr/>
          <p:nvPr/>
        </p:nvSpPr>
        <p:spPr>
          <a:xfrm>
            <a:off x="1243423" y="4277798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llipszis 10">
            <a:extLst>
              <a:ext uri="{FF2B5EF4-FFF2-40B4-BE49-F238E27FC236}">
                <a16:creationId xmlns:a16="http://schemas.microsoft.com/office/drawing/2014/main" id="{6D4CC9C8-9C0C-0F2F-B78F-D23941F314AE}"/>
              </a:ext>
            </a:extLst>
          </p:cNvPr>
          <p:cNvSpPr/>
          <p:nvPr/>
        </p:nvSpPr>
        <p:spPr>
          <a:xfrm>
            <a:off x="2709896" y="2675405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BE21516E-841E-22C2-287F-5051C0B79C17}"/>
              </a:ext>
            </a:extLst>
          </p:cNvPr>
          <p:cNvCxnSpPr>
            <a:stCxn id="9" idx="3"/>
            <a:endCxn id="10" idx="0"/>
          </p:cNvCxnSpPr>
          <p:nvPr/>
        </p:nvCxnSpPr>
        <p:spPr>
          <a:xfrm flipH="1">
            <a:off x="1558316" y="3956219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39A8A580-96DC-02AF-73EF-4A2878AEAD69}"/>
              </a:ext>
            </a:extLst>
          </p:cNvPr>
          <p:cNvCxnSpPr>
            <a:cxnSpLocks/>
            <a:endCxn id="11" idx="3"/>
          </p:cNvCxnSpPr>
          <p:nvPr/>
        </p:nvCxnSpPr>
        <p:spPr>
          <a:xfrm flipV="1">
            <a:off x="2364103" y="3202624"/>
            <a:ext cx="438023" cy="2568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E71C44D-B3A6-3D35-95C3-A0F268A4E596}"/>
              </a:ext>
            </a:extLst>
          </p:cNvPr>
          <p:cNvSpPr txBox="1"/>
          <p:nvPr/>
        </p:nvSpPr>
        <p:spPr>
          <a:xfrm>
            <a:off x="2802126" y="2754349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D57A212-B988-EB70-B695-1369BABC6AAD}"/>
              </a:ext>
            </a:extLst>
          </p:cNvPr>
          <p:cNvSpPr txBox="1"/>
          <p:nvPr/>
        </p:nvSpPr>
        <p:spPr>
          <a:xfrm>
            <a:off x="1964549" y="3591729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5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675B6719-38B1-D31C-414B-1AD0B25060CE}"/>
              </a:ext>
            </a:extLst>
          </p:cNvPr>
          <p:cNvSpPr txBox="1"/>
          <p:nvPr/>
        </p:nvSpPr>
        <p:spPr>
          <a:xfrm>
            <a:off x="1303978" y="4435685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1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B35DB2AA-322C-6889-AA68-2E26CB13E5F7}"/>
              </a:ext>
            </a:extLst>
          </p:cNvPr>
          <p:cNvSpPr txBox="1"/>
          <p:nvPr/>
        </p:nvSpPr>
        <p:spPr>
          <a:xfrm>
            <a:off x="8315390" y="3703600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96C2A331-0EF6-3145-22C4-157E01B58240}"/>
              </a:ext>
            </a:extLst>
          </p:cNvPr>
          <p:cNvSpPr txBox="1"/>
          <p:nvPr/>
        </p:nvSpPr>
        <p:spPr>
          <a:xfrm>
            <a:off x="7741115" y="2839969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42D4E0F3-F886-48FE-ECB0-A0BAF2F6F52D}"/>
              </a:ext>
            </a:extLst>
          </p:cNvPr>
          <p:cNvSpPr txBox="1"/>
          <p:nvPr/>
        </p:nvSpPr>
        <p:spPr>
          <a:xfrm>
            <a:off x="7166837" y="3677343"/>
            <a:ext cx="508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1</a:t>
            </a:r>
          </a:p>
        </p:txBody>
      </p:sp>
      <p:sp>
        <p:nvSpPr>
          <p:cNvPr id="21" name="Nyíl: jobbra mutató 20">
            <a:extLst>
              <a:ext uri="{FF2B5EF4-FFF2-40B4-BE49-F238E27FC236}">
                <a16:creationId xmlns:a16="http://schemas.microsoft.com/office/drawing/2014/main" id="{6556F315-8CD1-B150-02F2-E3C0EF5A9EA6}"/>
              </a:ext>
            </a:extLst>
          </p:cNvPr>
          <p:cNvSpPr/>
          <p:nvPr/>
        </p:nvSpPr>
        <p:spPr>
          <a:xfrm>
            <a:off x="4144961" y="3202624"/>
            <a:ext cx="2189227" cy="70931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0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Structure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3600" dirty="0"/>
              <a:t>Binary search tree (BST)</a:t>
            </a:r>
          </a:p>
          <a:p>
            <a:pPr>
              <a:lnSpc>
                <a:spcPct val="200000"/>
              </a:lnSpc>
            </a:pPr>
            <a:r>
              <a:rPr lang="en-US" sz="3600" dirty="0"/>
              <a:t>Self-balancing</a:t>
            </a:r>
          </a:p>
          <a:p>
            <a:pPr>
              <a:lnSpc>
                <a:spcPct val="200000"/>
              </a:lnSpc>
            </a:pPr>
            <a:r>
              <a:rPr lang="en-US" sz="3600" dirty="0"/>
              <a:t>Nodes have red or black color</a:t>
            </a:r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4074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Applications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3600" dirty="0"/>
              <a:t>Storage of ordered information</a:t>
            </a:r>
          </a:p>
          <a:p>
            <a:pPr>
              <a:lnSpc>
                <a:spcPct val="200000"/>
              </a:lnSpc>
            </a:pPr>
            <a:r>
              <a:rPr lang="en-US" sz="3600" dirty="0"/>
              <a:t>Fast retrieval of stored information</a:t>
            </a:r>
          </a:p>
          <a:p>
            <a:pPr>
              <a:lnSpc>
                <a:spcPct val="200000"/>
              </a:lnSpc>
            </a:pPr>
            <a:endParaRPr lang="en-US" sz="3600" dirty="0"/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619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Properties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Every node is either red or black.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Every </a:t>
            </a:r>
            <a:r>
              <a:rPr lang="en-US" sz="3600" dirty="0" err="1"/>
              <a:t>leafnode</a:t>
            </a:r>
            <a:r>
              <a:rPr lang="en-US" sz="3600" dirty="0"/>
              <a:t> is black.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If a node is red, then both of its children are black.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Every simple path from a node to a descendant leaf contains the same number of black nodes.</a:t>
            </a:r>
          </a:p>
          <a:p>
            <a:pPr>
              <a:lnSpc>
                <a:spcPct val="200000"/>
              </a:lnSpc>
            </a:pPr>
            <a:endParaRPr lang="en-US" sz="3600" dirty="0"/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852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73ED49EB-3C90-F872-68E1-1A21299FBC03}"/>
              </a:ext>
            </a:extLst>
          </p:cNvPr>
          <p:cNvSpPr txBox="1"/>
          <p:nvPr/>
        </p:nvSpPr>
        <p:spPr>
          <a:xfrm>
            <a:off x="2361695" y="702453"/>
            <a:ext cx="8556604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Property 3 implies that there are no adjacent red nodes.</a:t>
            </a:r>
          </a:p>
        </p:txBody>
      </p:sp>
      <p:sp>
        <p:nvSpPr>
          <p:cNvPr id="3" name="Ellipszis 2">
            <a:extLst>
              <a:ext uri="{FF2B5EF4-FFF2-40B4-BE49-F238E27FC236}">
                <a16:creationId xmlns:a16="http://schemas.microsoft.com/office/drawing/2014/main" id="{4CE46E1D-7686-259A-8A3B-D0458BE62E74}"/>
              </a:ext>
            </a:extLst>
          </p:cNvPr>
          <p:cNvSpPr/>
          <p:nvPr/>
        </p:nvSpPr>
        <p:spPr>
          <a:xfrm>
            <a:off x="2682644" y="2670532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61026C48-1BF5-3EE1-175D-6FE01EBE4C6E}"/>
              </a:ext>
            </a:extLst>
          </p:cNvPr>
          <p:cNvSpPr/>
          <p:nvPr/>
        </p:nvSpPr>
        <p:spPr>
          <a:xfrm>
            <a:off x="2046802" y="351933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E929CF25-0E15-B088-E9EB-0F1BAFD0B1A3}"/>
              </a:ext>
            </a:extLst>
          </p:cNvPr>
          <p:cNvSpPr/>
          <p:nvPr/>
        </p:nvSpPr>
        <p:spPr>
          <a:xfrm>
            <a:off x="3246827" y="3519329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829B2CE9-2F3C-F1F0-C9A4-9A44A1E577CB}"/>
              </a:ext>
            </a:extLst>
          </p:cNvPr>
          <p:cNvCxnSpPr>
            <a:stCxn id="3" idx="3"/>
            <a:endCxn id="4" idx="0"/>
          </p:cNvCxnSpPr>
          <p:nvPr/>
        </p:nvCxnSpPr>
        <p:spPr>
          <a:xfrm flipH="1">
            <a:off x="2361695" y="3197751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46F7B806-71E6-7311-2B50-0C45647B64E5}"/>
              </a:ext>
            </a:extLst>
          </p:cNvPr>
          <p:cNvCxnSpPr>
            <a:cxnSpLocks/>
          </p:cNvCxnSpPr>
          <p:nvPr/>
        </p:nvCxnSpPr>
        <p:spPr>
          <a:xfrm>
            <a:off x="3151954" y="3248215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zis 10">
            <a:extLst>
              <a:ext uri="{FF2B5EF4-FFF2-40B4-BE49-F238E27FC236}">
                <a16:creationId xmlns:a16="http://schemas.microsoft.com/office/drawing/2014/main" id="{38F7AF14-8528-D3E0-B076-27876AFE12FC}"/>
              </a:ext>
            </a:extLst>
          </p:cNvPr>
          <p:cNvSpPr/>
          <p:nvPr/>
        </p:nvSpPr>
        <p:spPr>
          <a:xfrm>
            <a:off x="7685605" y="2720996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6F3CC531-B662-48A2-33E3-3E3D8231E923}"/>
              </a:ext>
            </a:extLst>
          </p:cNvPr>
          <p:cNvSpPr/>
          <p:nvPr/>
        </p:nvSpPr>
        <p:spPr>
          <a:xfrm>
            <a:off x="7049763" y="3569794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99837160-B1C9-1A7E-C7C6-92E2F26B64DC}"/>
              </a:ext>
            </a:extLst>
          </p:cNvPr>
          <p:cNvSpPr/>
          <p:nvPr/>
        </p:nvSpPr>
        <p:spPr>
          <a:xfrm>
            <a:off x="8249788" y="3569793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9FDC0724-CEC4-28B8-2516-9EAC0F76BBAC}"/>
              </a:ext>
            </a:extLst>
          </p:cNvPr>
          <p:cNvCxnSpPr>
            <a:stCxn id="11" idx="3"/>
            <a:endCxn id="12" idx="0"/>
          </p:cNvCxnSpPr>
          <p:nvPr/>
        </p:nvCxnSpPr>
        <p:spPr>
          <a:xfrm flipH="1">
            <a:off x="7364656" y="3248215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36AAFF76-5250-6BB5-8AE0-C267E2776D4F}"/>
              </a:ext>
            </a:extLst>
          </p:cNvPr>
          <p:cNvCxnSpPr>
            <a:cxnSpLocks/>
          </p:cNvCxnSpPr>
          <p:nvPr/>
        </p:nvCxnSpPr>
        <p:spPr>
          <a:xfrm>
            <a:off x="8154915" y="3298679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1" name="Ábra 20" descr="Pipa egyszínű kitöltéssel">
            <a:extLst>
              <a:ext uri="{FF2B5EF4-FFF2-40B4-BE49-F238E27FC236}">
                <a16:creationId xmlns:a16="http://schemas.microsoft.com/office/drawing/2014/main" id="{44B74856-EB1A-8110-ED37-459D9ABD3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31253" y="4648149"/>
            <a:ext cx="914400" cy="914400"/>
          </a:xfrm>
          <a:prstGeom prst="rect">
            <a:avLst/>
          </a:prstGeom>
        </p:spPr>
      </p:pic>
      <p:pic>
        <p:nvPicPr>
          <p:cNvPr id="23" name="Ábra 22" descr="Bezárás egyszínű kitöltéssel">
            <a:extLst>
              <a:ext uri="{FF2B5EF4-FFF2-40B4-BE49-F238E27FC236}">
                <a16:creationId xmlns:a16="http://schemas.microsoft.com/office/drawing/2014/main" id="{77EAB578-0AAE-14B5-F3DD-A1B4B872C5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90809" y="46733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76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DE22C-64CE-4BFC-9966-0573F6FD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red-black tree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E97F6F8F-6ACA-1564-36C0-555A46116ED1}"/>
              </a:ext>
            </a:extLst>
          </p:cNvPr>
          <p:cNvSpPr/>
          <p:nvPr/>
        </p:nvSpPr>
        <p:spPr>
          <a:xfrm>
            <a:off x="5383455" y="1489685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0A136FB1-2B5A-BFE2-A65C-1F97FC18DB20}"/>
              </a:ext>
            </a:extLst>
          </p:cNvPr>
          <p:cNvSpPr/>
          <p:nvPr/>
        </p:nvSpPr>
        <p:spPr>
          <a:xfrm>
            <a:off x="4747613" y="2338483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AF1A0127-A34C-1642-FB5B-D049C740DBC2}"/>
              </a:ext>
            </a:extLst>
          </p:cNvPr>
          <p:cNvSpPr/>
          <p:nvPr/>
        </p:nvSpPr>
        <p:spPr>
          <a:xfrm>
            <a:off x="5947638" y="2338482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4950274F-1375-8732-B4EF-A21BB4FDB1A1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5062506" y="2016904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4E9769E-B852-211A-6D82-C1ECDF2A5317}"/>
              </a:ext>
            </a:extLst>
          </p:cNvPr>
          <p:cNvCxnSpPr>
            <a:cxnSpLocks/>
          </p:cNvCxnSpPr>
          <p:nvPr/>
        </p:nvCxnSpPr>
        <p:spPr>
          <a:xfrm>
            <a:off x="5852765" y="2067368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B44CAA91-5FED-7481-EDB9-FBC04AC6003C}"/>
              </a:ext>
            </a:extLst>
          </p:cNvPr>
          <p:cNvSpPr/>
          <p:nvPr/>
        </p:nvSpPr>
        <p:spPr>
          <a:xfrm>
            <a:off x="3767610" y="3187281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8AA3D797-23E4-0287-35BB-7D31C9196905}"/>
              </a:ext>
            </a:extLst>
          </p:cNvPr>
          <p:cNvSpPr/>
          <p:nvPr/>
        </p:nvSpPr>
        <p:spPr>
          <a:xfrm>
            <a:off x="4948224" y="3187281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09E08A12-BD0D-C9A5-0D4A-040C497D2350}"/>
              </a:ext>
            </a:extLst>
          </p:cNvPr>
          <p:cNvCxnSpPr>
            <a:cxnSpLocks/>
          </p:cNvCxnSpPr>
          <p:nvPr/>
        </p:nvCxnSpPr>
        <p:spPr>
          <a:xfrm flipH="1">
            <a:off x="4256409" y="2761367"/>
            <a:ext cx="523889" cy="4711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8572A64C-D8C3-03AB-573A-6BA57D7C987C}"/>
              </a:ext>
            </a:extLst>
          </p:cNvPr>
          <p:cNvCxnSpPr>
            <a:cxnSpLocks/>
          </p:cNvCxnSpPr>
          <p:nvPr/>
        </p:nvCxnSpPr>
        <p:spPr>
          <a:xfrm>
            <a:off x="5111102" y="2956157"/>
            <a:ext cx="298981" cy="366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zis 16">
            <a:extLst>
              <a:ext uri="{FF2B5EF4-FFF2-40B4-BE49-F238E27FC236}">
                <a16:creationId xmlns:a16="http://schemas.microsoft.com/office/drawing/2014/main" id="{07D8FD21-30A5-95FC-28A4-3B349EAE5E5B}"/>
              </a:ext>
            </a:extLst>
          </p:cNvPr>
          <p:cNvSpPr/>
          <p:nvPr/>
        </p:nvSpPr>
        <p:spPr>
          <a:xfrm>
            <a:off x="6708866" y="3187281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1149FB90-7F2F-6BA7-796A-FE2EDAED5924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6485193" y="2865701"/>
            <a:ext cx="422499" cy="3720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Ellipszis 19">
            <a:extLst>
              <a:ext uri="{FF2B5EF4-FFF2-40B4-BE49-F238E27FC236}">
                <a16:creationId xmlns:a16="http://schemas.microsoft.com/office/drawing/2014/main" id="{1E2E75A9-4702-CD5B-8C9B-C0E170B79087}"/>
              </a:ext>
            </a:extLst>
          </p:cNvPr>
          <p:cNvSpPr/>
          <p:nvPr/>
        </p:nvSpPr>
        <p:spPr>
          <a:xfrm>
            <a:off x="3078277" y="395130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527D8576-9D0A-66F7-8ADF-1D6BECB3B0C0}"/>
              </a:ext>
            </a:extLst>
          </p:cNvPr>
          <p:cNvSpPr/>
          <p:nvPr/>
        </p:nvSpPr>
        <p:spPr>
          <a:xfrm>
            <a:off x="4203460" y="3951299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0CCC716D-1411-E404-5C8B-33C8936EA18C}"/>
              </a:ext>
            </a:extLst>
          </p:cNvPr>
          <p:cNvCxnSpPr>
            <a:cxnSpLocks/>
            <a:endCxn id="20" idx="7"/>
          </p:cNvCxnSpPr>
          <p:nvPr/>
        </p:nvCxnSpPr>
        <p:spPr>
          <a:xfrm flipH="1">
            <a:off x="3615832" y="3715728"/>
            <a:ext cx="257666" cy="3260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43A04642-F729-E6A9-7687-459B94965DD4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4282327" y="3736546"/>
            <a:ext cx="236026" cy="2147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E99DF01F-D5B0-429E-0CAE-1A3473D79399}"/>
              </a:ext>
            </a:extLst>
          </p:cNvPr>
          <p:cNvSpPr txBox="1"/>
          <p:nvPr/>
        </p:nvSpPr>
        <p:spPr>
          <a:xfrm>
            <a:off x="5475685" y="1645253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704EBB50-1CC4-4433-8DE8-3C9AD3ECAC94}"/>
              </a:ext>
            </a:extLst>
          </p:cNvPr>
          <p:cNvSpPr txBox="1"/>
          <p:nvPr/>
        </p:nvSpPr>
        <p:spPr>
          <a:xfrm>
            <a:off x="6021701" y="2484040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DD9A84D3-3F20-1606-21E2-2D3F73537A34}"/>
              </a:ext>
            </a:extLst>
          </p:cNvPr>
          <p:cNvSpPr txBox="1"/>
          <p:nvPr/>
        </p:nvSpPr>
        <p:spPr>
          <a:xfrm>
            <a:off x="6770196" y="33114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F7B72EAA-C496-E47D-DA0C-EB7632AA1C74}"/>
              </a:ext>
            </a:extLst>
          </p:cNvPr>
          <p:cNvSpPr txBox="1"/>
          <p:nvPr/>
        </p:nvSpPr>
        <p:spPr>
          <a:xfrm>
            <a:off x="4854361" y="2458554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86BD2390-C2C7-4A13-A764-E47A25E571CB}"/>
              </a:ext>
            </a:extLst>
          </p:cNvPr>
          <p:cNvSpPr txBox="1"/>
          <p:nvPr/>
        </p:nvSpPr>
        <p:spPr>
          <a:xfrm>
            <a:off x="5009554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235DF142-513C-66F5-98A3-5230A922B5A9}"/>
              </a:ext>
            </a:extLst>
          </p:cNvPr>
          <p:cNvSpPr txBox="1"/>
          <p:nvPr/>
        </p:nvSpPr>
        <p:spPr>
          <a:xfrm>
            <a:off x="3863408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D0A4E7DC-DAE6-EDEB-6966-869F49323C9D}"/>
              </a:ext>
            </a:extLst>
          </p:cNvPr>
          <p:cNvSpPr txBox="1"/>
          <p:nvPr/>
        </p:nvSpPr>
        <p:spPr>
          <a:xfrm>
            <a:off x="3140229" y="412006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2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EC69F713-156B-FDF1-1EDA-C32B69478166}"/>
              </a:ext>
            </a:extLst>
          </p:cNvPr>
          <p:cNvSpPr txBox="1"/>
          <p:nvPr/>
        </p:nvSpPr>
        <p:spPr>
          <a:xfrm>
            <a:off x="4295999" y="408341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4260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DE22C-64CE-4BFC-9966-0573F6FD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red-black tree with sentinel nodes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E97F6F8F-6ACA-1564-36C0-555A46116ED1}"/>
              </a:ext>
            </a:extLst>
          </p:cNvPr>
          <p:cNvSpPr/>
          <p:nvPr/>
        </p:nvSpPr>
        <p:spPr>
          <a:xfrm>
            <a:off x="5383455" y="1489685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0A136FB1-2B5A-BFE2-A65C-1F97FC18DB20}"/>
              </a:ext>
            </a:extLst>
          </p:cNvPr>
          <p:cNvSpPr/>
          <p:nvPr/>
        </p:nvSpPr>
        <p:spPr>
          <a:xfrm>
            <a:off x="4747613" y="2338483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AF1A0127-A34C-1642-FB5B-D049C740DBC2}"/>
              </a:ext>
            </a:extLst>
          </p:cNvPr>
          <p:cNvSpPr/>
          <p:nvPr/>
        </p:nvSpPr>
        <p:spPr>
          <a:xfrm>
            <a:off x="5947638" y="2338482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4950274F-1375-8732-B4EF-A21BB4FDB1A1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5062506" y="2016904"/>
            <a:ext cx="41317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4E9769E-B852-211A-6D82-C1ECDF2A5317}"/>
              </a:ext>
            </a:extLst>
          </p:cNvPr>
          <p:cNvCxnSpPr>
            <a:cxnSpLocks/>
          </p:cNvCxnSpPr>
          <p:nvPr/>
        </p:nvCxnSpPr>
        <p:spPr>
          <a:xfrm>
            <a:off x="5852765" y="2067368"/>
            <a:ext cx="293699" cy="32157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B44CAA91-5FED-7481-EDB9-FBC04AC6003C}"/>
              </a:ext>
            </a:extLst>
          </p:cNvPr>
          <p:cNvSpPr/>
          <p:nvPr/>
        </p:nvSpPr>
        <p:spPr>
          <a:xfrm>
            <a:off x="3767610" y="3187281"/>
            <a:ext cx="629785" cy="61767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8AA3D797-23E4-0287-35BB-7D31C9196905}"/>
              </a:ext>
            </a:extLst>
          </p:cNvPr>
          <p:cNvSpPr/>
          <p:nvPr/>
        </p:nvSpPr>
        <p:spPr>
          <a:xfrm>
            <a:off x="4948224" y="3187281"/>
            <a:ext cx="629785" cy="61767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09E08A12-BD0D-C9A5-0D4A-040C497D2350}"/>
              </a:ext>
            </a:extLst>
          </p:cNvPr>
          <p:cNvCxnSpPr>
            <a:cxnSpLocks/>
          </p:cNvCxnSpPr>
          <p:nvPr/>
        </p:nvCxnSpPr>
        <p:spPr>
          <a:xfrm flipH="1">
            <a:off x="4256409" y="2761367"/>
            <a:ext cx="523889" cy="4711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8572A64C-D8C3-03AB-573A-6BA57D7C987C}"/>
              </a:ext>
            </a:extLst>
          </p:cNvPr>
          <p:cNvCxnSpPr>
            <a:cxnSpLocks/>
          </p:cNvCxnSpPr>
          <p:nvPr/>
        </p:nvCxnSpPr>
        <p:spPr>
          <a:xfrm>
            <a:off x="5111102" y="2956157"/>
            <a:ext cx="298981" cy="3668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zis 16">
            <a:extLst>
              <a:ext uri="{FF2B5EF4-FFF2-40B4-BE49-F238E27FC236}">
                <a16:creationId xmlns:a16="http://schemas.microsoft.com/office/drawing/2014/main" id="{07D8FD21-30A5-95FC-28A4-3B349EAE5E5B}"/>
              </a:ext>
            </a:extLst>
          </p:cNvPr>
          <p:cNvSpPr/>
          <p:nvPr/>
        </p:nvSpPr>
        <p:spPr>
          <a:xfrm>
            <a:off x="6708866" y="3187281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1149FB90-7F2F-6BA7-796A-FE2EDAED5924}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6485193" y="2865701"/>
            <a:ext cx="422499" cy="3720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Ellipszis 19">
            <a:extLst>
              <a:ext uri="{FF2B5EF4-FFF2-40B4-BE49-F238E27FC236}">
                <a16:creationId xmlns:a16="http://schemas.microsoft.com/office/drawing/2014/main" id="{1E2E75A9-4702-CD5B-8C9B-C0E170B79087}"/>
              </a:ext>
            </a:extLst>
          </p:cNvPr>
          <p:cNvSpPr/>
          <p:nvPr/>
        </p:nvSpPr>
        <p:spPr>
          <a:xfrm>
            <a:off x="3078277" y="3951300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527D8576-9D0A-66F7-8ADF-1D6BECB3B0C0}"/>
              </a:ext>
            </a:extLst>
          </p:cNvPr>
          <p:cNvSpPr/>
          <p:nvPr/>
        </p:nvSpPr>
        <p:spPr>
          <a:xfrm>
            <a:off x="4203460" y="3951299"/>
            <a:ext cx="629785" cy="6176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0CCC716D-1411-E404-5C8B-33C8936EA18C}"/>
              </a:ext>
            </a:extLst>
          </p:cNvPr>
          <p:cNvCxnSpPr>
            <a:cxnSpLocks/>
            <a:endCxn id="20" idx="7"/>
          </p:cNvCxnSpPr>
          <p:nvPr/>
        </p:nvCxnSpPr>
        <p:spPr>
          <a:xfrm flipH="1">
            <a:off x="3615832" y="3715728"/>
            <a:ext cx="257666" cy="3260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43A04642-F729-E6A9-7687-459B94965DD4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4282327" y="3736546"/>
            <a:ext cx="236026" cy="2147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E99DF01F-D5B0-429E-0CAE-1A3473D79399}"/>
              </a:ext>
            </a:extLst>
          </p:cNvPr>
          <p:cNvSpPr txBox="1"/>
          <p:nvPr/>
        </p:nvSpPr>
        <p:spPr>
          <a:xfrm>
            <a:off x="5475685" y="1645253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704EBB50-1CC4-4433-8DE8-3C9AD3ECAC94}"/>
              </a:ext>
            </a:extLst>
          </p:cNvPr>
          <p:cNvSpPr txBox="1"/>
          <p:nvPr/>
        </p:nvSpPr>
        <p:spPr>
          <a:xfrm>
            <a:off x="6021701" y="2484040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DD9A84D3-3F20-1606-21E2-2D3F73537A34}"/>
              </a:ext>
            </a:extLst>
          </p:cNvPr>
          <p:cNvSpPr txBox="1"/>
          <p:nvPr/>
        </p:nvSpPr>
        <p:spPr>
          <a:xfrm>
            <a:off x="6770196" y="33114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F7B72EAA-C496-E47D-DA0C-EB7632AA1C74}"/>
              </a:ext>
            </a:extLst>
          </p:cNvPr>
          <p:cNvSpPr txBox="1"/>
          <p:nvPr/>
        </p:nvSpPr>
        <p:spPr>
          <a:xfrm>
            <a:off x="4854361" y="2458554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86BD2390-C2C7-4A13-A764-E47A25E571CB}"/>
              </a:ext>
            </a:extLst>
          </p:cNvPr>
          <p:cNvSpPr txBox="1"/>
          <p:nvPr/>
        </p:nvSpPr>
        <p:spPr>
          <a:xfrm>
            <a:off x="5009554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235DF142-513C-66F5-98A3-5230A922B5A9}"/>
              </a:ext>
            </a:extLst>
          </p:cNvPr>
          <p:cNvSpPr txBox="1"/>
          <p:nvPr/>
        </p:nvSpPr>
        <p:spPr>
          <a:xfrm>
            <a:off x="3863408" y="3307352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D0A4E7DC-DAE6-EDEB-6966-869F49323C9D}"/>
              </a:ext>
            </a:extLst>
          </p:cNvPr>
          <p:cNvSpPr txBox="1"/>
          <p:nvPr/>
        </p:nvSpPr>
        <p:spPr>
          <a:xfrm>
            <a:off x="3140229" y="412006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2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EC69F713-156B-FDF1-1EDA-C32B69478166}"/>
              </a:ext>
            </a:extLst>
          </p:cNvPr>
          <p:cNvSpPr txBox="1"/>
          <p:nvPr/>
        </p:nvSpPr>
        <p:spPr>
          <a:xfrm>
            <a:off x="4295999" y="4083419"/>
            <a:ext cx="5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3" name="Ellipszis 2">
            <a:extLst>
              <a:ext uri="{FF2B5EF4-FFF2-40B4-BE49-F238E27FC236}">
                <a16:creationId xmlns:a16="http://schemas.microsoft.com/office/drawing/2014/main" id="{9A942B73-7A51-6162-B490-0BF37B76F285}"/>
              </a:ext>
            </a:extLst>
          </p:cNvPr>
          <p:cNvSpPr/>
          <p:nvPr/>
        </p:nvSpPr>
        <p:spPr>
          <a:xfrm>
            <a:off x="2749256" y="482633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BCDE0DF2-E8CB-A4E5-4459-B872E2377394}"/>
              </a:ext>
            </a:extLst>
          </p:cNvPr>
          <p:cNvSpPr/>
          <p:nvPr/>
        </p:nvSpPr>
        <p:spPr>
          <a:xfrm>
            <a:off x="3424456" y="48394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zis 13">
            <a:extLst>
              <a:ext uri="{FF2B5EF4-FFF2-40B4-BE49-F238E27FC236}">
                <a16:creationId xmlns:a16="http://schemas.microsoft.com/office/drawing/2014/main" id="{5CB89F10-8E3D-2FD3-8E16-D6A47AD21513}"/>
              </a:ext>
            </a:extLst>
          </p:cNvPr>
          <p:cNvSpPr/>
          <p:nvPr/>
        </p:nvSpPr>
        <p:spPr>
          <a:xfrm>
            <a:off x="4064180" y="48394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06BDFC44-5DA5-5311-2C7E-C061D9DEDAC6}"/>
              </a:ext>
            </a:extLst>
          </p:cNvPr>
          <p:cNvSpPr/>
          <p:nvPr/>
        </p:nvSpPr>
        <p:spPr>
          <a:xfrm>
            <a:off x="4769891" y="48394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75F83BD4-31C7-24D9-3AC3-E90B5E1FA2B3}"/>
              </a:ext>
            </a:extLst>
          </p:cNvPr>
          <p:cNvSpPr/>
          <p:nvPr/>
        </p:nvSpPr>
        <p:spPr>
          <a:xfrm>
            <a:off x="4990536" y="3990658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lipszis 18">
            <a:extLst>
              <a:ext uri="{FF2B5EF4-FFF2-40B4-BE49-F238E27FC236}">
                <a16:creationId xmlns:a16="http://schemas.microsoft.com/office/drawing/2014/main" id="{EEA10043-BE14-493C-B213-5EED90D8CA74}"/>
              </a:ext>
            </a:extLst>
          </p:cNvPr>
          <p:cNvSpPr/>
          <p:nvPr/>
        </p:nvSpPr>
        <p:spPr>
          <a:xfrm>
            <a:off x="5481353" y="3980789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zis 22">
            <a:extLst>
              <a:ext uri="{FF2B5EF4-FFF2-40B4-BE49-F238E27FC236}">
                <a16:creationId xmlns:a16="http://schemas.microsoft.com/office/drawing/2014/main" id="{72DDFBBF-AD90-0702-FA81-6077FA0F013F}"/>
              </a:ext>
            </a:extLst>
          </p:cNvPr>
          <p:cNvSpPr/>
          <p:nvPr/>
        </p:nvSpPr>
        <p:spPr>
          <a:xfrm>
            <a:off x="5882421" y="3202356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zis 24">
            <a:extLst>
              <a:ext uri="{FF2B5EF4-FFF2-40B4-BE49-F238E27FC236}">
                <a16:creationId xmlns:a16="http://schemas.microsoft.com/office/drawing/2014/main" id="{8B244DE8-D7BC-91EC-68D6-1C22FE417B62}"/>
              </a:ext>
            </a:extLst>
          </p:cNvPr>
          <p:cNvSpPr/>
          <p:nvPr/>
        </p:nvSpPr>
        <p:spPr>
          <a:xfrm>
            <a:off x="7355961" y="3951299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zis 33">
            <a:extLst>
              <a:ext uri="{FF2B5EF4-FFF2-40B4-BE49-F238E27FC236}">
                <a16:creationId xmlns:a16="http://schemas.microsoft.com/office/drawing/2014/main" id="{2C8A01CE-55F6-7862-019F-8395B6B348D9}"/>
              </a:ext>
            </a:extLst>
          </p:cNvPr>
          <p:cNvSpPr/>
          <p:nvPr/>
        </p:nvSpPr>
        <p:spPr>
          <a:xfrm>
            <a:off x="6630916" y="3952307"/>
            <a:ext cx="278559" cy="27855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Egyenes összekötő 35">
            <a:extLst>
              <a:ext uri="{FF2B5EF4-FFF2-40B4-BE49-F238E27FC236}">
                <a16:creationId xmlns:a16="http://schemas.microsoft.com/office/drawing/2014/main" id="{28D056D8-305A-9C6C-8935-BA34BEE579CB}"/>
              </a:ext>
            </a:extLst>
          </p:cNvPr>
          <p:cNvCxnSpPr>
            <a:stCxn id="20" idx="3"/>
            <a:endCxn id="3" idx="0"/>
          </p:cNvCxnSpPr>
          <p:nvPr/>
        </p:nvCxnSpPr>
        <p:spPr>
          <a:xfrm flipH="1">
            <a:off x="2888536" y="4478519"/>
            <a:ext cx="281971" cy="3478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Egyenes összekötő 37">
            <a:extLst>
              <a:ext uri="{FF2B5EF4-FFF2-40B4-BE49-F238E27FC236}">
                <a16:creationId xmlns:a16="http://schemas.microsoft.com/office/drawing/2014/main" id="{865B90E6-2722-0978-335D-1311906DC39C}"/>
              </a:ext>
            </a:extLst>
          </p:cNvPr>
          <p:cNvCxnSpPr>
            <a:stCxn id="20" idx="4"/>
            <a:endCxn id="13" idx="0"/>
          </p:cNvCxnSpPr>
          <p:nvPr/>
        </p:nvCxnSpPr>
        <p:spPr>
          <a:xfrm>
            <a:off x="3393170" y="4568975"/>
            <a:ext cx="170566" cy="2704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B970D745-EF60-1E07-2F80-180B912DBCF9}"/>
              </a:ext>
            </a:extLst>
          </p:cNvPr>
          <p:cNvCxnSpPr>
            <a:cxnSpLocks/>
            <a:stCxn id="21" idx="3"/>
          </p:cNvCxnSpPr>
          <p:nvPr/>
        </p:nvCxnSpPr>
        <p:spPr>
          <a:xfrm flipH="1">
            <a:off x="4189254" y="4478518"/>
            <a:ext cx="106436" cy="3730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Egyenes összekötő 39">
            <a:extLst>
              <a:ext uri="{FF2B5EF4-FFF2-40B4-BE49-F238E27FC236}">
                <a16:creationId xmlns:a16="http://schemas.microsoft.com/office/drawing/2014/main" id="{9D8AAFAB-119B-FE3C-F232-F2AC92EBEF83}"/>
              </a:ext>
            </a:extLst>
          </p:cNvPr>
          <p:cNvCxnSpPr>
            <a:cxnSpLocks/>
            <a:stCxn id="21" idx="5"/>
          </p:cNvCxnSpPr>
          <p:nvPr/>
        </p:nvCxnSpPr>
        <p:spPr>
          <a:xfrm>
            <a:off x="4741015" y="4478518"/>
            <a:ext cx="123439" cy="3861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44">
            <a:extLst>
              <a:ext uri="{FF2B5EF4-FFF2-40B4-BE49-F238E27FC236}">
                <a16:creationId xmlns:a16="http://schemas.microsoft.com/office/drawing/2014/main" id="{9A52967B-10E6-72B2-074E-EA3A1E90D891}"/>
              </a:ext>
            </a:extLst>
          </p:cNvPr>
          <p:cNvCxnSpPr>
            <a:stCxn id="10" idx="4"/>
            <a:endCxn id="16" idx="0"/>
          </p:cNvCxnSpPr>
          <p:nvPr/>
        </p:nvCxnSpPr>
        <p:spPr>
          <a:xfrm flipH="1">
            <a:off x="5129816" y="3804956"/>
            <a:ext cx="133301" cy="185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Egyenes összekötő 45">
            <a:extLst>
              <a:ext uri="{FF2B5EF4-FFF2-40B4-BE49-F238E27FC236}">
                <a16:creationId xmlns:a16="http://schemas.microsoft.com/office/drawing/2014/main" id="{E687CABA-4F74-CF87-5FD5-5CBB0EBA744C}"/>
              </a:ext>
            </a:extLst>
          </p:cNvPr>
          <p:cNvCxnSpPr>
            <a:cxnSpLocks/>
            <a:endCxn id="19" idx="7"/>
          </p:cNvCxnSpPr>
          <p:nvPr/>
        </p:nvCxnSpPr>
        <p:spPr>
          <a:xfrm>
            <a:off x="5494314" y="3698181"/>
            <a:ext cx="224804" cy="3234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Egyenes összekötő 47">
            <a:extLst>
              <a:ext uri="{FF2B5EF4-FFF2-40B4-BE49-F238E27FC236}">
                <a16:creationId xmlns:a16="http://schemas.microsoft.com/office/drawing/2014/main" id="{1767FA23-AB52-A467-9B4B-A78F519827B7}"/>
              </a:ext>
            </a:extLst>
          </p:cNvPr>
          <p:cNvCxnSpPr>
            <a:cxnSpLocks/>
            <a:stCxn id="6" idx="3"/>
          </p:cNvCxnSpPr>
          <p:nvPr/>
        </p:nvCxnSpPr>
        <p:spPr>
          <a:xfrm flipH="1">
            <a:off x="6007880" y="2865701"/>
            <a:ext cx="31988" cy="3712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Egyenes összekötő 49">
            <a:extLst>
              <a:ext uri="{FF2B5EF4-FFF2-40B4-BE49-F238E27FC236}">
                <a16:creationId xmlns:a16="http://schemas.microsoft.com/office/drawing/2014/main" id="{89893AD3-2703-DDD3-C940-B0A879DE1D0A}"/>
              </a:ext>
            </a:extLst>
          </p:cNvPr>
          <p:cNvCxnSpPr/>
          <p:nvPr/>
        </p:nvCxnSpPr>
        <p:spPr>
          <a:xfrm flipH="1">
            <a:off x="6783324" y="3768627"/>
            <a:ext cx="133301" cy="18570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49A761C2-F388-43A7-9F07-EEF93EB9F004}"/>
              </a:ext>
            </a:extLst>
          </p:cNvPr>
          <p:cNvCxnSpPr>
            <a:cxnSpLocks/>
            <a:endCxn id="25" idx="1"/>
          </p:cNvCxnSpPr>
          <p:nvPr/>
        </p:nvCxnSpPr>
        <p:spPr>
          <a:xfrm>
            <a:off x="7202334" y="3751071"/>
            <a:ext cx="194421" cy="2410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371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8EBC0D-2AE0-3B0C-FB11-8C64A78B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More properties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F264B2-D06A-40E0-14FD-1B12BDD8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The root node is black.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The shortest path: all nodes are black 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The longest path: red-black switching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If a node has one child, this </a:t>
            </a:r>
            <a:r>
              <a:rPr lang="en-US" sz="3600" dirty="0" err="1"/>
              <a:t>childnode</a:t>
            </a:r>
            <a:r>
              <a:rPr lang="en-US" sz="3600" dirty="0"/>
              <a:t> must be red.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47117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A0BB61-D48E-9617-D0DF-381A21EF2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– DELETE ALGORITHMS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0F7854-F4EB-FF58-2753-CAA53BC9C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inserting a node, it is red first. </a:t>
            </a:r>
          </a:p>
          <a:p>
            <a:r>
              <a:rPr lang="en-US" dirty="0"/>
              <a:t>Rebalancing: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Rotations as in BST’s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dirty="0"/>
              <a:t>Color changes</a:t>
            </a:r>
          </a:p>
        </p:txBody>
      </p:sp>
    </p:spTree>
    <p:extLst>
      <p:ext uri="{BB962C8B-B14F-4D97-AF65-F5344CB8AC3E}">
        <p14:creationId xmlns:p14="http://schemas.microsoft.com/office/powerpoint/2010/main" val="156904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178</Words>
  <Application>Microsoft Office PowerPoint</Application>
  <PresentationFormat>Szélesvásznú</PresentationFormat>
  <Paragraphs>49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Office-téma</vt:lpstr>
      <vt:lpstr>Red-Black Trees</vt:lpstr>
      <vt:lpstr>Structure</vt:lpstr>
      <vt:lpstr>Applications</vt:lpstr>
      <vt:lpstr>Properties</vt:lpstr>
      <vt:lpstr>PowerPoint-bemutató</vt:lpstr>
      <vt:lpstr>Basic red-black tree</vt:lpstr>
      <vt:lpstr>Basic red-black tree with sentinel nodes</vt:lpstr>
      <vt:lpstr>More properties</vt:lpstr>
      <vt:lpstr>INSERT – DELETE ALGORITHMS</vt:lpstr>
      <vt:lpstr>Example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Hannusch Carolin</dc:creator>
  <cp:lastModifiedBy>Hannusch Carolin</cp:lastModifiedBy>
  <cp:revision>9</cp:revision>
  <dcterms:created xsi:type="dcterms:W3CDTF">2026-05-07T06:39:13Z</dcterms:created>
  <dcterms:modified xsi:type="dcterms:W3CDTF">2026-05-07T07:43:25Z</dcterms:modified>
</cp:coreProperties>
</file>