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6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2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32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2601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05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5992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89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522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97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6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06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8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1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83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9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1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3F40B20-6673-46F6-8267-50E7F32C25A6}" type="datetimeFigureOut">
              <a:rPr lang="en-US" smtClean="0"/>
              <a:t>07-May-26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723A0A2-3194-480C-9594-5063FDFF7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179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6AC126E-36B1-7EB2-5EA2-274DDC1511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B-</a:t>
            </a:r>
            <a:r>
              <a:rPr lang="en-US" dirty="0" err="1"/>
              <a:t>fák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945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95A040-A1D9-022F-3CB4-F08C12EA0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E78A1BA-B3AF-80E0-2A92-619F5A457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en-US" dirty="0"/>
              <a:t>Ha m = 2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adott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B-fa, </a:t>
            </a:r>
            <a:r>
              <a:rPr lang="en-US" dirty="0" err="1"/>
              <a:t>melybe</a:t>
            </a:r>
            <a:r>
              <a:rPr lang="en-US" dirty="0"/>
              <a:t> x=5 </a:t>
            </a:r>
            <a:r>
              <a:rPr lang="en-US" dirty="0" err="1"/>
              <a:t>értéket</a:t>
            </a:r>
            <a:r>
              <a:rPr lang="en-US" dirty="0"/>
              <a:t> </a:t>
            </a:r>
            <a:r>
              <a:rPr lang="en-US" dirty="0" err="1"/>
              <a:t>szeretnénk</a:t>
            </a:r>
            <a:r>
              <a:rPr lang="en-US" dirty="0"/>
              <a:t> </a:t>
            </a:r>
            <a:r>
              <a:rPr lang="en-US" dirty="0" err="1"/>
              <a:t>beszúrni</a:t>
            </a:r>
            <a:r>
              <a:rPr lang="en-US" dirty="0"/>
              <a:t>, </a:t>
            </a:r>
            <a:r>
              <a:rPr lang="en-US" dirty="0" err="1"/>
              <a:t>akkor</a:t>
            </a:r>
            <a:r>
              <a:rPr lang="en-US" dirty="0"/>
              <a:t> </a:t>
            </a:r>
            <a:r>
              <a:rPr lang="en-US" dirty="0" err="1"/>
              <a:t>elvágjuk</a:t>
            </a:r>
            <a:r>
              <a:rPr lang="en-US" dirty="0"/>
              <a:t> </a:t>
            </a:r>
            <a:r>
              <a:rPr lang="en-US" dirty="0" err="1"/>
              <a:t>középen</a:t>
            </a:r>
            <a:r>
              <a:rPr lang="en-US" dirty="0"/>
              <a:t> a </a:t>
            </a:r>
            <a:r>
              <a:rPr lang="en-US" dirty="0" err="1"/>
              <a:t>fát</a:t>
            </a:r>
            <a:r>
              <a:rPr lang="en-US" dirty="0"/>
              <a:t>,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alakítunk</a:t>
            </a:r>
            <a:r>
              <a:rPr lang="en-US" dirty="0"/>
              <a:t> ki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új</a:t>
            </a:r>
            <a:r>
              <a:rPr lang="en-US" dirty="0"/>
              <a:t> </a:t>
            </a:r>
            <a:r>
              <a:rPr lang="en-US" dirty="0" err="1"/>
              <a:t>szintet</a:t>
            </a:r>
            <a:r>
              <a:rPr lang="en-US" dirty="0"/>
              <a:t>.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896E7ABC-13AA-AEAE-D6EB-9CFE87004956}"/>
              </a:ext>
            </a:extLst>
          </p:cNvPr>
          <p:cNvSpPr/>
          <p:nvPr/>
        </p:nvSpPr>
        <p:spPr>
          <a:xfrm>
            <a:off x="841732" y="3052710"/>
            <a:ext cx="1810634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1     3      7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6EAD03C2-4511-944F-A5D9-7CBDD38268A9}"/>
              </a:ext>
            </a:extLst>
          </p:cNvPr>
          <p:cNvCxnSpPr/>
          <p:nvPr/>
        </p:nvCxnSpPr>
        <p:spPr>
          <a:xfrm>
            <a:off x="1447296" y="3052710"/>
            <a:ext cx="0" cy="4662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5419F63E-5FAB-DF4A-7BFA-04BBDED05269}"/>
              </a:ext>
            </a:extLst>
          </p:cNvPr>
          <p:cNvCxnSpPr/>
          <p:nvPr/>
        </p:nvCxnSpPr>
        <p:spPr>
          <a:xfrm>
            <a:off x="1987256" y="3052710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B793EDFE-5F08-65CA-FBC9-C3A65C23A5BA}"/>
              </a:ext>
            </a:extLst>
          </p:cNvPr>
          <p:cNvCxnSpPr/>
          <p:nvPr/>
        </p:nvCxnSpPr>
        <p:spPr>
          <a:xfrm>
            <a:off x="1695576" y="2664477"/>
            <a:ext cx="0" cy="1259571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Nyíl: jobbra mutató 9">
            <a:extLst>
              <a:ext uri="{FF2B5EF4-FFF2-40B4-BE49-F238E27FC236}">
                <a16:creationId xmlns:a16="http://schemas.microsoft.com/office/drawing/2014/main" id="{129A701A-EFC6-9F16-9700-EC17F7C4C252}"/>
              </a:ext>
            </a:extLst>
          </p:cNvPr>
          <p:cNvSpPr/>
          <p:nvPr/>
        </p:nvSpPr>
        <p:spPr>
          <a:xfrm>
            <a:off x="3039926" y="3112593"/>
            <a:ext cx="1132402" cy="316407"/>
          </a:xfrm>
          <a:prstGeom prst="righ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id="{81845C24-B32B-8432-687C-20F18D52BE8E}"/>
              </a:ext>
            </a:extLst>
          </p:cNvPr>
          <p:cNvSpPr/>
          <p:nvPr/>
        </p:nvSpPr>
        <p:spPr>
          <a:xfrm>
            <a:off x="6673303" y="2337473"/>
            <a:ext cx="484449" cy="4662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F00E8932-6670-30A0-4E27-3AC6493EDFA5}"/>
              </a:ext>
            </a:extLst>
          </p:cNvPr>
          <p:cNvSpPr/>
          <p:nvPr/>
        </p:nvSpPr>
        <p:spPr>
          <a:xfrm>
            <a:off x="5734681" y="3112593"/>
            <a:ext cx="442058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300C8A9A-EB5E-96DE-30C9-332A65EDE9CE}"/>
              </a:ext>
            </a:extLst>
          </p:cNvPr>
          <p:cNvSpPr/>
          <p:nvPr/>
        </p:nvSpPr>
        <p:spPr>
          <a:xfrm>
            <a:off x="7496869" y="3112593"/>
            <a:ext cx="968901" cy="5147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5    7</a:t>
            </a:r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9BB85628-085B-5633-E5D3-6B951A604768}"/>
              </a:ext>
            </a:extLst>
          </p:cNvPr>
          <p:cNvCxnSpPr>
            <a:stCxn id="13" idx="0"/>
            <a:endCxn id="13" idx="2"/>
          </p:cNvCxnSpPr>
          <p:nvPr/>
        </p:nvCxnSpPr>
        <p:spPr>
          <a:xfrm>
            <a:off x="7981320" y="3112593"/>
            <a:ext cx="0" cy="514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992AA1DA-A199-95E1-9DE6-A0445F48D7F1}"/>
              </a:ext>
            </a:extLst>
          </p:cNvPr>
          <p:cNvCxnSpPr/>
          <p:nvPr/>
        </p:nvCxnSpPr>
        <p:spPr>
          <a:xfrm flipH="1">
            <a:off x="6176739" y="2803756"/>
            <a:ext cx="496564" cy="3088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4D0A372D-155A-F1B6-FACA-C8DFBDC510C1}"/>
              </a:ext>
            </a:extLst>
          </p:cNvPr>
          <p:cNvCxnSpPr>
            <a:cxnSpLocks/>
          </p:cNvCxnSpPr>
          <p:nvPr/>
        </p:nvCxnSpPr>
        <p:spPr>
          <a:xfrm>
            <a:off x="7161286" y="2803756"/>
            <a:ext cx="680754" cy="2975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676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8C697BE-D548-22AB-FDFC-24B99ABCE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Feladat</a:t>
            </a:r>
            <a:r>
              <a:rPr lang="en-US" dirty="0"/>
              <a:t> 1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E51D15A-80E9-747A-80CB-F1D4C5136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Építse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csúcsokat</a:t>
            </a:r>
            <a:r>
              <a:rPr lang="en-US" dirty="0"/>
              <a:t> </a:t>
            </a:r>
            <a:r>
              <a:rPr lang="en-US" dirty="0" err="1"/>
              <a:t>tartalmazó</a:t>
            </a:r>
            <a:r>
              <a:rPr lang="en-US" dirty="0"/>
              <a:t> B-</a:t>
            </a:r>
            <a:r>
              <a:rPr lang="en-US" dirty="0" err="1"/>
              <a:t>fát</a:t>
            </a:r>
            <a:r>
              <a:rPr lang="en-US" dirty="0"/>
              <a:t>, ha m = 2!</a:t>
            </a:r>
          </a:p>
          <a:p>
            <a:pPr marL="0" indent="0" algn="ctr">
              <a:buNone/>
            </a:pPr>
            <a:r>
              <a:rPr lang="en-US" dirty="0"/>
              <a:t>1, 7, 5, 8, 10, 14, 12, 15, 16, 17</a:t>
            </a:r>
          </a:p>
        </p:txBody>
      </p:sp>
    </p:spTree>
    <p:extLst>
      <p:ext uri="{BB962C8B-B14F-4D97-AF65-F5344CB8AC3E}">
        <p14:creationId xmlns:p14="http://schemas.microsoft.com/office/powerpoint/2010/main" val="705407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0EE9DBD-956F-F812-39BD-F41A1E793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Megoldás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BDB52B3-AF00-8AC1-869D-5410F21F3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1"/>
            <a:ext cx="8534400" cy="3618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Min: 1, max: 3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3E40E768-224D-A213-E81A-EE69BE94776E}"/>
              </a:ext>
            </a:extLst>
          </p:cNvPr>
          <p:cNvSpPr/>
          <p:nvPr/>
        </p:nvSpPr>
        <p:spPr>
          <a:xfrm>
            <a:off x="5056450" y="1174792"/>
            <a:ext cx="635841" cy="4420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E94757A5-1842-73C4-AF6B-5811EF0A0B04}"/>
              </a:ext>
            </a:extLst>
          </p:cNvPr>
          <p:cNvSpPr/>
          <p:nvPr/>
        </p:nvSpPr>
        <p:spPr>
          <a:xfrm>
            <a:off x="3839269" y="2264805"/>
            <a:ext cx="635841" cy="4844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96D4F050-3AF4-F44E-2597-88D4A4069A19}"/>
              </a:ext>
            </a:extLst>
          </p:cNvPr>
          <p:cNvSpPr/>
          <p:nvPr/>
        </p:nvSpPr>
        <p:spPr>
          <a:xfrm>
            <a:off x="6225187" y="2264805"/>
            <a:ext cx="1398850" cy="52089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12    15</a:t>
            </a:r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17CF9D4D-14F1-4A19-311B-1C8FC502FC28}"/>
              </a:ext>
            </a:extLst>
          </p:cNvPr>
          <p:cNvSpPr/>
          <p:nvPr/>
        </p:nvSpPr>
        <p:spPr>
          <a:xfrm>
            <a:off x="2967258" y="3429000"/>
            <a:ext cx="569229" cy="44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1E25F4DC-3B8B-F09C-BB1A-04739E9B7055}"/>
              </a:ext>
            </a:extLst>
          </p:cNvPr>
          <p:cNvSpPr/>
          <p:nvPr/>
        </p:nvSpPr>
        <p:spPr>
          <a:xfrm>
            <a:off x="4975634" y="3461913"/>
            <a:ext cx="569229" cy="44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</a:t>
            </a:r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331F78ED-9ED7-0B12-08FF-B6A554471A5D}"/>
              </a:ext>
            </a:extLst>
          </p:cNvPr>
          <p:cNvSpPr/>
          <p:nvPr/>
        </p:nvSpPr>
        <p:spPr>
          <a:xfrm>
            <a:off x="6225187" y="3461912"/>
            <a:ext cx="569229" cy="44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14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F5EF4D96-876B-0C31-BDB7-341790369A02}"/>
              </a:ext>
            </a:extLst>
          </p:cNvPr>
          <p:cNvSpPr/>
          <p:nvPr/>
        </p:nvSpPr>
        <p:spPr>
          <a:xfrm>
            <a:off x="7564490" y="3471501"/>
            <a:ext cx="1091025" cy="44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16   17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E1694AC-9CDC-AF39-A625-D9EC09DDDC27}"/>
              </a:ext>
            </a:extLst>
          </p:cNvPr>
          <p:cNvCxnSpPr>
            <a:stCxn id="6" idx="0"/>
            <a:endCxn id="6" idx="2"/>
          </p:cNvCxnSpPr>
          <p:nvPr/>
        </p:nvCxnSpPr>
        <p:spPr>
          <a:xfrm>
            <a:off x="6924612" y="2264805"/>
            <a:ext cx="0" cy="520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7CAB990D-964F-5FBE-9102-B006747E10EF}"/>
              </a:ext>
            </a:extLst>
          </p:cNvPr>
          <p:cNvCxnSpPr>
            <a:stCxn id="10" idx="0"/>
            <a:endCxn id="10" idx="2"/>
          </p:cNvCxnSpPr>
          <p:nvPr/>
        </p:nvCxnSpPr>
        <p:spPr>
          <a:xfrm>
            <a:off x="8110003" y="3471501"/>
            <a:ext cx="0" cy="446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B8F1A2B7-704A-70BD-AB01-D231C8F2FE72}"/>
              </a:ext>
            </a:extLst>
          </p:cNvPr>
          <p:cNvCxnSpPr/>
          <p:nvPr/>
        </p:nvCxnSpPr>
        <p:spPr>
          <a:xfrm flipH="1">
            <a:off x="4475110" y="1616853"/>
            <a:ext cx="581340" cy="6479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14151BDF-04E1-07B3-6331-8A2F1C1B4682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3251873" y="2713033"/>
            <a:ext cx="617674" cy="71596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D286EAB6-FEB7-CFE2-102C-CE87ACFC8D37}"/>
              </a:ext>
            </a:extLst>
          </p:cNvPr>
          <p:cNvCxnSpPr>
            <a:cxnSpLocks/>
          </p:cNvCxnSpPr>
          <p:nvPr/>
        </p:nvCxnSpPr>
        <p:spPr>
          <a:xfrm>
            <a:off x="5699861" y="1616853"/>
            <a:ext cx="1094555" cy="6702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53563186-220C-C601-D879-C63098897A7B}"/>
              </a:ext>
            </a:extLst>
          </p:cNvPr>
          <p:cNvCxnSpPr>
            <a:cxnSpLocks/>
          </p:cNvCxnSpPr>
          <p:nvPr/>
        </p:nvCxnSpPr>
        <p:spPr>
          <a:xfrm flipH="1">
            <a:off x="5544863" y="2781048"/>
            <a:ext cx="680324" cy="7232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22">
            <a:extLst>
              <a:ext uri="{FF2B5EF4-FFF2-40B4-BE49-F238E27FC236}">
                <a16:creationId xmlns:a16="http://schemas.microsoft.com/office/drawing/2014/main" id="{872FC089-2C91-8CA7-D292-DFB225D57CBD}"/>
              </a:ext>
            </a:extLst>
          </p:cNvPr>
          <p:cNvCxnSpPr>
            <a:cxnSpLocks/>
          </p:cNvCxnSpPr>
          <p:nvPr/>
        </p:nvCxnSpPr>
        <p:spPr>
          <a:xfrm flipH="1">
            <a:off x="6750513" y="2781048"/>
            <a:ext cx="174099" cy="6808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Egyenes összekötő 24">
            <a:extLst>
              <a:ext uri="{FF2B5EF4-FFF2-40B4-BE49-F238E27FC236}">
                <a16:creationId xmlns:a16="http://schemas.microsoft.com/office/drawing/2014/main" id="{EC49C519-BA96-ED38-23AA-93207D0243F1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7625551" y="2799830"/>
            <a:ext cx="484452" cy="6716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églalap 10">
            <a:extLst>
              <a:ext uri="{FF2B5EF4-FFF2-40B4-BE49-F238E27FC236}">
                <a16:creationId xmlns:a16="http://schemas.microsoft.com/office/drawing/2014/main" id="{C2942E05-8669-4A99-C70A-3A7CCBE859EA}"/>
              </a:ext>
            </a:extLst>
          </p:cNvPr>
          <p:cNvSpPr/>
          <p:nvPr/>
        </p:nvSpPr>
        <p:spPr>
          <a:xfrm>
            <a:off x="4190495" y="3413215"/>
            <a:ext cx="569229" cy="4466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7</a:t>
            </a:r>
          </a:p>
        </p:txBody>
      </p: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9F00E2FA-6B84-F1ED-256F-B9AF6548DC56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4475110" y="2738210"/>
            <a:ext cx="0" cy="6750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60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33CE6F3-F988-2E2B-9919-D158BDBBF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B-</a:t>
            </a:r>
            <a:r>
              <a:rPr lang="en-US" dirty="0" err="1"/>
              <a:t>fák</a:t>
            </a:r>
            <a:r>
              <a:rPr lang="en-US" dirty="0"/>
              <a:t> </a:t>
            </a:r>
            <a:r>
              <a:rPr lang="en-US" dirty="0" err="1"/>
              <a:t>struktúrája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789A76-0C23-C71D-6342-584C71B18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Keresőfák</a:t>
            </a:r>
            <a:r>
              <a:rPr lang="en-US" sz="2800" dirty="0"/>
              <a:t>, de </a:t>
            </a:r>
            <a:r>
              <a:rPr lang="en-US" sz="2800" dirty="0" err="1"/>
              <a:t>nem</a:t>
            </a:r>
            <a:r>
              <a:rPr lang="en-US" sz="2800" dirty="0"/>
              <a:t> </a:t>
            </a:r>
            <a:r>
              <a:rPr lang="en-US" sz="2800" dirty="0" err="1"/>
              <a:t>bináris</a:t>
            </a:r>
            <a:r>
              <a:rPr lang="en-US" sz="2800" dirty="0"/>
              <a:t> </a:t>
            </a:r>
            <a:r>
              <a:rPr lang="en-US" sz="2800" dirty="0" err="1"/>
              <a:t>fák</a:t>
            </a:r>
            <a:endParaRPr lang="en-US" sz="2800" dirty="0"/>
          </a:p>
          <a:p>
            <a:r>
              <a:rPr lang="en-US" sz="2800" dirty="0"/>
              <a:t>Minden </a:t>
            </a:r>
            <a:r>
              <a:rPr lang="en-US" sz="2800" dirty="0" err="1"/>
              <a:t>levélelem</a:t>
            </a:r>
            <a:r>
              <a:rPr lang="en-US" sz="2800" dirty="0"/>
              <a:t> </a:t>
            </a:r>
            <a:r>
              <a:rPr lang="en-US" sz="2800" dirty="0" err="1"/>
              <a:t>ugyanazon</a:t>
            </a:r>
            <a:r>
              <a:rPr lang="en-US" sz="2800" dirty="0"/>
              <a:t> a </a:t>
            </a:r>
            <a:r>
              <a:rPr lang="en-US" sz="2800" dirty="0" err="1"/>
              <a:t>szinten</a:t>
            </a:r>
            <a:r>
              <a:rPr lang="en-US" sz="2800" dirty="0"/>
              <a:t> van</a:t>
            </a:r>
          </a:p>
          <a:p>
            <a:r>
              <a:rPr lang="en-US" sz="2800" dirty="0" err="1"/>
              <a:t>Ismert</a:t>
            </a:r>
            <a:r>
              <a:rPr lang="en-US" sz="2800" dirty="0"/>
              <a:t> parameter: m (</a:t>
            </a:r>
            <a:r>
              <a:rPr lang="en-US" sz="2800" dirty="0" err="1"/>
              <a:t>foka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8585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D97B69B-1185-818F-8089-323FD272B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Kulcsok</a:t>
            </a:r>
            <a:r>
              <a:rPr lang="en-US" dirty="0"/>
              <a:t> </a:t>
            </a:r>
            <a:r>
              <a:rPr lang="en-US" dirty="0" err="1"/>
              <a:t>száma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B688F21-5B9C-8E84-AD61-AB3A1EE01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Minimum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 </a:t>
            </a:r>
            <a:r>
              <a:rPr lang="en-US" sz="2400" dirty="0" err="1"/>
              <a:t>gyökércsúcs</a:t>
            </a:r>
            <a:r>
              <a:rPr lang="en-US" sz="2400" dirty="0"/>
              <a:t>: 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Minden </a:t>
            </a:r>
            <a:r>
              <a:rPr lang="en-US" sz="2400" dirty="0" err="1"/>
              <a:t>másik</a:t>
            </a:r>
            <a:r>
              <a:rPr lang="en-US" sz="2400" dirty="0"/>
              <a:t> </a:t>
            </a:r>
            <a:r>
              <a:rPr lang="en-US" sz="2400" dirty="0" err="1"/>
              <a:t>csúcs</a:t>
            </a:r>
            <a:r>
              <a:rPr lang="en-US" sz="2400" dirty="0"/>
              <a:t>: m-1</a:t>
            </a:r>
          </a:p>
          <a:p>
            <a:r>
              <a:rPr lang="en-US" sz="2400" dirty="0"/>
              <a:t>Maximum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Minden </a:t>
            </a:r>
            <a:r>
              <a:rPr lang="en-US" sz="2400" dirty="0" err="1"/>
              <a:t>csúcs</a:t>
            </a:r>
            <a:r>
              <a:rPr lang="en-US" sz="2400" dirty="0"/>
              <a:t>: 2m-1</a:t>
            </a:r>
          </a:p>
        </p:txBody>
      </p:sp>
    </p:spTree>
    <p:extLst>
      <p:ext uri="{BB962C8B-B14F-4D97-AF65-F5344CB8AC3E}">
        <p14:creationId xmlns:p14="http://schemas.microsoft.com/office/powerpoint/2010/main" val="460941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569815-130E-6161-C68D-F1F29C42F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Gyerekek</a:t>
            </a:r>
            <a:r>
              <a:rPr lang="en-US" dirty="0"/>
              <a:t> </a:t>
            </a:r>
            <a:r>
              <a:rPr lang="en-US" dirty="0" err="1"/>
              <a:t>száma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CC4A132-1A28-22E2-99D2-63B164C83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Minden </a:t>
            </a:r>
            <a:r>
              <a:rPr lang="en-US" sz="2400" dirty="0" err="1"/>
              <a:t>csúcsnál</a:t>
            </a:r>
            <a:r>
              <a:rPr lang="en-US" sz="2400" dirty="0"/>
              <a:t> meg van </a:t>
            </a:r>
            <a:r>
              <a:rPr lang="en-US" sz="2400" dirty="0" err="1"/>
              <a:t>határozva</a:t>
            </a:r>
            <a:r>
              <a:rPr lang="en-US" sz="2400" dirty="0"/>
              <a:t> a </a:t>
            </a:r>
            <a:r>
              <a:rPr lang="en-US" sz="2400" dirty="0" err="1"/>
              <a:t>gyerekcsúcsainak</a:t>
            </a:r>
            <a:r>
              <a:rPr lang="en-US" sz="2400" dirty="0"/>
              <a:t> a </a:t>
            </a:r>
            <a:r>
              <a:rPr lang="en-US" sz="2400" dirty="0" err="1"/>
              <a:t>száma</a:t>
            </a:r>
            <a:r>
              <a:rPr lang="en-US" sz="2400" dirty="0"/>
              <a:t>: 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25441DD0-9741-0916-5937-2398FA50C8BF}"/>
              </a:ext>
            </a:extLst>
          </p:cNvPr>
          <p:cNvSpPr txBox="1"/>
          <p:nvPr/>
        </p:nvSpPr>
        <p:spPr>
          <a:xfrm>
            <a:off x="3039926" y="3179205"/>
            <a:ext cx="2815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KULCS + 1</a:t>
            </a:r>
          </a:p>
        </p:txBody>
      </p:sp>
    </p:spTree>
    <p:extLst>
      <p:ext uri="{BB962C8B-B14F-4D97-AF65-F5344CB8AC3E}">
        <p14:creationId xmlns:p14="http://schemas.microsoft.com/office/powerpoint/2010/main" val="373698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4336438-5DF9-6E75-79C7-7F530F60A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158" y="4712064"/>
            <a:ext cx="8534400" cy="1507067"/>
          </a:xfrm>
        </p:spPr>
        <p:txBody>
          <a:bodyPr/>
          <a:lstStyle/>
          <a:p>
            <a:r>
              <a:rPr lang="en-US" dirty="0" err="1"/>
              <a:t>Példa</a:t>
            </a:r>
            <a:r>
              <a:rPr lang="en-US" dirty="0"/>
              <a:t>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47EAF39-B1CE-83B5-7AFE-CEDB1A7F7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2790131"/>
          </a:xfrm>
        </p:spPr>
        <p:txBody>
          <a:bodyPr>
            <a:normAutofit/>
          </a:bodyPr>
          <a:lstStyle/>
          <a:p>
            <a:r>
              <a:rPr lang="en-US" sz="2400" dirty="0"/>
              <a:t>A B-fa </a:t>
            </a:r>
            <a:r>
              <a:rPr lang="en-US" sz="2400" dirty="0" err="1"/>
              <a:t>foka</a:t>
            </a:r>
            <a:r>
              <a:rPr lang="en-US" sz="2400" dirty="0"/>
              <a:t> m = 5</a:t>
            </a:r>
          </a:p>
          <a:p>
            <a:r>
              <a:rPr lang="en-US" sz="2400" dirty="0" err="1"/>
              <a:t>Ekkor</a:t>
            </a:r>
            <a:r>
              <a:rPr lang="en-US" sz="2400" dirty="0"/>
              <a:t> a </a:t>
            </a:r>
            <a:r>
              <a:rPr lang="en-US" sz="2400" dirty="0" err="1"/>
              <a:t>gyökércsúcsban</a:t>
            </a:r>
            <a:r>
              <a:rPr lang="en-US" sz="2400" dirty="0"/>
              <a:t> </a:t>
            </a:r>
            <a:r>
              <a:rPr lang="en-US" sz="2400" dirty="0" err="1"/>
              <a:t>legalább</a:t>
            </a:r>
            <a:r>
              <a:rPr lang="en-US" sz="2400" dirty="0"/>
              <a:t> 1 </a:t>
            </a:r>
            <a:r>
              <a:rPr lang="en-US" sz="2400" dirty="0" err="1"/>
              <a:t>érték</a:t>
            </a:r>
            <a:r>
              <a:rPr lang="en-US" sz="2400" dirty="0"/>
              <a:t> van.</a:t>
            </a:r>
          </a:p>
          <a:p>
            <a:r>
              <a:rPr lang="en-US" sz="2400" dirty="0"/>
              <a:t>Minden </a:t>
            </a:r>
            <a:r>
              <a:rPr lang="en-US" sz="2400" dirty="0" err="1"/>
              <a:t>másik</a:t>
            </a:r>
            <a:r>
              <a:rPr lang="en-US" sz="2400" dirty="0"/>
              <a:t> </a:t>
            </a:r>
            <a:r>
              <a:rPr lang="en-US" sz="2400" dirty="0" err="1"/>
              <a:t>csúcsban</a:t>
            </a:r>
            <a:r>
              <a:rPr lang="en-US" sz="2400" dirty="0"/>
              <a:t> </a:t>
            </a:r>
            <a:r>
              <a:rPr lang="en-US" sz="2400" dirty="0" err="1"/>
              <a:t>legalább</a:t>
            </a:r>
            <a:r>
              <a:rPr lang="en-US" sz="2400" dirty="0"/>
              <a:t> 4 </a:t>
            </a:r>
            <a:r>
              <a:rPr lang="en-US" sz="2400" dirty="0" err="1"/>
              <a:t>érték</a:t>
            </a:r>
            <a:r>
              <a:rPr lang="en-US" sz="2400" dirty="0"/>
              <a:t> van.</a:t>
            </a:r>
          </a:p>
          <a:p>
            <a:r>
              <a:rPr lang="en-US" sz="2400" dirty="0"/>
              <a:t>Minden </a:t>
            </a:r>
            <a:r>
              <a:rPr lang="en-US" sz="2400" dirty="0" err="1"/>
              <a:t>csúcsban</a:t>
            </a:r>
            <a:r>
              <a:rPr lang="en-US" sz="2400" dirty="0"/>
              <a:t> </a:t>
            </a:r>
            <a:r>
              <a:rPr lang="en-US" sz="2400" dirty="0" err="1"/>
              <a:t>legfeljebb</a:t>
            </a:r>
            <a:r>
              <a:rPr lang="en-US" sz="2400" dirty="0"/>
              <a:t> 9 </a:t>
            </a:r>
            <a:r>
              <a:rPr lang="en-US" sz="2400" dirty="0" err="1"/>
              <a:t>érték</a:t>
            </a:r>
            <a:r>
              <a:rPr lang="en-US" sz="2400" dirty="0"/>
              <a:t> van.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62D9853F-AF2E-1451-0AF4-5A3458A3CAE9}"/>
              </a:ext>
            </a:extLst>
          </p:cNvPr>
          <p:cNvSpPr/>
          <p:nvPr/>
        </p:nvSpPr>
        <p:spPr>
          <a:xfrm>
            <a:off x="6019295" y="3429000"/>
            <a:ext cx="405728" cy="3315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983344EC-FD27-B896-02C8-051E964BCB53}"/>
              </a:ext>
            </a:extLst>
          </p:cNvPr>
          <p:cNvSpPr/>
          <p:nvPr/>
        </p:nvSpPr>
        <p:spPr>
          <a:xfrm>
            <a:off x="4874781" y="4075438"/>
            <a:ext cx="1221219" cy="3996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61E25DE2-F688-66CE-C820-190ACD9BF026}"/>
              </a:ext>
            </a:extLst>
          </p:cNvPr>
          <p:cNvSpPr/>
          <p:nvPr/>
        </p:nvSpPr>
        <p:spPr>
          <a:xfrm>
            <a:off x="6425023" y="4075438"/>
            <a:ext cx="1221219" cy="3996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26B91F4-C7B9-A988-FD76-28071E8B8CD7}"/>
              </a:ext>
            </a:extLst>
          </p:cNvPr>
          <p:cNvCxnSpPr/>
          <p:nvPr/>
        </p:nvCxnSpPr>
        <p:spPr>
          <a:xfrm flipH="1">
            <a:off x="5710458" y="3751854"/>
            <a:ext cx="308837" cy="3235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C31EB1E4-B1EB-A7F9-C01A-F9DB01C596FF}"/>
              </a:ext>
            </a:extLst>
          </p:cNvPr>
          <p:cNvCxnSpPr>
            <a:cxnSpLocks/>
          </p:cNvCxnSpPr>
          <p:nvPr/>
        </p:nvCxnSpPr>
        <p:spPr>
          <a:xfrm>
            <a:off x="6404837" y="3712885"/>
            <a:ext cx="295716" cy="3633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7DAA7553-878A-255D-A68B-9ADC794124BA}"/>
              </a:ext>
            </a:extLst>
          </p:cNvPr>
          <p:cNvCxnSpPr/>
          <p:nvPr/>
        </p:nvCxnSpPr>
        <p:spPr>
          <a:xfrm>
            <a:off x="5144762" y="4075438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BAA3F3AD-B9A0-562B-4132-513668E88E2B}"/>
              </a:ext>
            </a:extLst>
          </p:cNvPr>
          <p:cNvCxnSpPr/>
          <p:nvPr/>
        </p:nvCxnSpPr>
        <p:spPr>
          <a:xfrm>
            <a:off x="5454610" y="4070388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D7A8D2B8-8B15-1787-7D79-439AA7E5C129}"/>
              </a:ext>
            </a:extLst>
          </p:cNvPr>
          <p:cNvCxnSpPr/>
          <p:nvPr/>
        </p:nvCxnSpPr>
        <p:spPr>
          <a:xfrm>
            <a:off x="5733167" y="4064332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2F577508-3576-8D35-AFEF-809B7541797E}"/>
              </a:ext>
            </a:extLst>
          </p:cNvPr>
          <p:cNvCxnSpPr/>
          <p:nvPr/>
        </p:nvCxnSpPr>
        <p:spPr>
          <a:xfrm>
            <a:off x="6720238" y="4064332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F198EC3D-676F-71E6-8948-D9C051476F0E}"/>
              </a:ext>
            </a:extLst>
          </p:cNvPr>
          <p:cNvCxnSpPr/>
          <p:nvPr/>
        </p:nvCxnSpPr>
        <p:spPr>
          <a:xfrm>
            <a:off x="6962455" y="4064334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>
            <a:extLst>
              <a:ext uri="{FF2B5EF4-FFF2-40B4-BE49-F238E27FC236}">
                <a16:creationId xmlns:a16="http://schemas.microsoft.com/office/drawing/2014/main" id="{0DEC78C3-8867-7883-A384-E75B2D172DF4}"/>
              </a:ext>
            </a:extLst>
          </p:cNvPr>
          <p:cNvCxnSpPr/>
          <p:nvPr/>
        </p:nvCxnSpPr>
        <p:spPr>
          <a:xfrm>
            <a:off x="7247077" y="4052225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574B701B-493B-C7E3-B59D-4E2E7CA8CA0C}"/>
              </a:ext>
            </a:extLst>
          </p:cNvPr>
          <p:cNvCxnSpPr/>
          <p:nvPr/>
        </p:nvCxnSpPr>
        <p:spPr>
          <a:xfrm>
            <a:off x="7434799" y="4076443"/>
            <a:ext cx="0" cy="3996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6282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05CF02-4251-0C38-4EE8-58E1C8F67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Értékek</a:t>
            </a:r>
            <a:r>
              <a:rPr lang="en-US" dirty="0"/>
              <a:t> a </a:t>
            </a:r>
            <a:r>
              <a:rPr lang="en-US" dirty="0" err="1"/>
              <a:t>csúcsokban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A4C4A1D-8859-C7AE-B74C-A65434CFA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3698475"/>
          </a:xfrm>
        </p:spPr>
        <p:txBody>
          <a:bodyPr/>
          <a:lstStyle/>
          <a:p>
            <a:r>
              <a:rPr lang="en-US" dirty="0" err="1"/>
              <a:t>Növekvő</a:t>
            </a:r>
            <a:r>
              <a:rPr lang="en-US" dirty="0"/>
              <a:t> </a:t>
            </a:r>
            <a:r>
              <a:rPr lang="en-US" dirty="0" err="1"/>
              <a:t>sorrendben</a:t>
            </a:r>
            <a:r>
              <a:rPr lang="en-US" dirty="0"/>
              <a:t>, </a:t>
            </a:r>
            <a:r>
              <a:rPr lang="en-US" dirty="0" err="1"/>
              <a:t>balról</a:t>
            </a:r>
            <a:r>
              <a:rPr lang="en-US" dirty="0"/>
              <a:t> </a:t>
            </a:r>
            <a:r>
              <a:rPr lang="en-US" dirty="0" err="1"/>
              <a:t>jobbra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73164F75-8F12-3114-4FD1-F41CE5745555}"/>
              </a:ext>
            </a:extLst>
          </p:cNvPr>
          <p:cNvSpPr/>
          <p:nvPr/>
        </p:nvSpPr>
        <p:spPr>
          <a:xfrm>
            <a:off x="4045160" y="1774299"/>
            <a:ext cx="1138459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1      5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BB6E997B-1495-D6F8-5876-6E780FA37705}"/>
              </a:ext>
            </a:extLst>
          </p:cNvPr>
          <p:cNvCxnSpPr>
            <a:stCxn id="4" idx="0"/>
            <a:endCxn id="4" idx="2"/>
          </p:cNvCxnSpPr>
          <p:nvPr/>
        </p:nvCxnSpPr>
        <p:spPr>
          <a:xfrm>
            <a:off x="4614390" y="1774299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églalap 6">
            <a:extLst>
              <a:ext uri="{FF2B5EF4-FFF2-40B4-BE49-F238E27FC236}">
                <a16:creationId xmlns:a16="http://schemas.microsoft.com/office/drawing/2014/main" id="{4F390208-E35B-2675-D6D3-FD2959D87277}"/>
              </a:ext>
            </a:extLst>
          </p:cNvPr>
          <p:cNvSpPr/>
          <p:nvPr/>
        </p:nvSpPr>
        <p:spPr>
          <a:xfrm>
            <a:off x="2355714" y="2622088"/>
            <a:ext cx="1235348" cy="5147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 &lt; 1</a:t>
            </a:r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312774DC-529C-5CB4-41C2-ED516FC1E7C9}"/>
              </a:ext>
            </a:extLst>
          </p:cNvPr>
          <p:cNvSpPr/>
          <p:nvPr/>
        </p:nvSpPr>
        <p:spPr>
          <a:xfrm>
            <a:off x="3996715" y="2622088"/>
            <a:ext cx="1235348" cy="5147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1&lt; k &lt; 5</a:t>
            </a:r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D8F889AF-28E9-670D-D1D3-3D7F2966F6DA}"/>
              </a:ext>
            </a:extLst>
          </p:cNvPr>
          <p:cNvSpPr/>
          <p:nvPr/>
        </p:nvSpPr>
        <p:spPr>
          <a:xfrm>
            <a:off x="5681263" y="2622088"/>
            <a:ext cx="1235348" cy="5147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 &lt; k</a:t>
            </a:r>
          </a:p>
        </p:txBody>
      </p:sp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96DA4272-E87C-29FE-AE63-0C607D9A5F19}"/>
              </a:ext>
            </a:extLst>
          </p:cNvPr>
          <p:cNvCxnSpPr/>
          <p:nvPr/>
        </p:nvCxnSpPr>
        <p:spPr>
          <a:xfrm flipH="1">
            <a:off x="3481987" y="2240583"/>
            <a:ext cx="563173" cy="3815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FBC1E67F-4D04-DE4C-01AE-25E5DA65D632}"/>
              </a:ext>
            </a:extLst>
          </p:cNvPr>
          <p:cNvCxnSpPr/>
          <p:nvPr/>
        </p:nvCxnSpPr>
        <p:spPr>
          <a:xfrm>
            <a:off x="4614389" y="2240583"/>
            <a:ext cx="0" cy="3815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197F20C1-114E-C29A-0040-8A86243939F9}"/>
              </a:ext>
            </a:extLst>
          </p:cNvPr>
          <p:cNvCxnSpPr>
            <a:cxnSpLocks/>
          </p:cNvCxnSpPr>
          <p:nvPr/>
        </p:nvCxnSpPr>
        <p:spPr>
          <a:xfrm>
            <a:off x="5178572" y="2240583"/>
            <a:ext cx="917428" cy="3815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Ellipszis 15">
            <a:extLst>
              <a:ext uri="{FF2B5EF4-FFF2-40B4-BE49-F238E27FC236}">
                <a16:creationId xmlns:a16="http://schemas.microsoft.com/office/drawing/2014/main" id="{E12526C7-BB04-859F-83CB-4A382DC33E68}"/>
              </a:ext>
            </a:extLst>
          </p:cNvPr>
          <p:cNvSpPr/>
          <p:nvPr/>
        </p:nvSpPr>
        <p:spPr>
          <a:xfrm>
            <a:off x="3996715" y="2192138"/>
            <a:ext cx="102945" cy="1029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zis 16">
            <a:extLst>
              <a:ext uri="{FF2B5EF4-FFF2-40B4-BE49-F238E27FC236}">
                <a16:creationId xmlns:a16="http://schemas.microsoft.com/office/drawing/2014/main" id="{A4129F65-3147-F708-4B74-58A3877EE94E}"/>
              </a:ext>
            </a:extLst>
          </p:cNvPr>
          <p:cNvSpPr/>
          <p:nvPr/>
        </p:nvSpPr>
        <p:spPr>
          <a:xfrm>
            <a:off x="4573008" y="2217362"/>
            <a:ext cx="102945" cy="1029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llipszis 17">
            <a:extLst>
              <a:ext uri="{FF2B5EF4-FFF2-40B4-BE49-F238E27FC236}">
                <a16:creationId xmlns:a16="http://schemas.microsoft.com/office/drawing/2014/main" id="{7F5205A0-E998-7A3C-1035-999A03EC9E8E}"/>
              </a:ext>
            </a:extLst>
          </p:cNvPr>
          <p:cNvSpPr/>
          <p:nvPr/>
        </p:nvSpPr>
        <p:spPr>
          <a:xfrm>
            <a:off x="5118014" y="2205256"/>
            <a:ext cx="102945" cy="1029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62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ACB83E-7E24-5E9E-4A00-0E667D5F7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KERESÉS </a:t>
            </a:r>
            <a:r>
              <a:rPr lang="en-US" dirty="0" err="1"/>
              <a:t>algoritmus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9542AE-0A10-B71B-188C-7CED28478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 </a:t>
            </a:r>
            <a:r>
              <a:rPr lang="en-US" dirty="0" err="1"/>
              <a:t>keresünk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x </a:t>
            </a:r>
            <a:r>
              <a:rPr lang="en-US" dirty="0" err="1"/>
              <a:t>értéket</a:t>
            </a:r>
            <a:r>
              <a:rPr lang="en-US" dirty="0"/>
              <a:t>, </a:t>
            </a:r>
            <a:r>
              <a:rPr lang="en-US" dirty="0" err="1"/>
              <a:t>akkor</a:t>
            </a:r>
            <a:r>
              <a:rPr lang="en-US" dirty="0"/>
              <a:t> </a:t>
            </a:r>
            <a:r>
              <a:rPr lang="en-US" dirty="0" err="1"/>
              <a:t>balról</a:t>
            </a:r>
            <a:r>
              <a:rPr lang="en-US" dirty="0"/>
              <a:t> a </a:t>
            </a:r>
            <a:r>
              <a:rPr lang="en-US" dirty="0" err="1"/>
              <a:t>gyökércsúcsban</a:t>
            </a:r>
            <a:r>
              <a:rPr lang="en-US" dirty="0"/>
              <a:t> </a:t>
            </a:r>
            <a:r>
              <a:rPr lang="en-US" dirty="0" err="1"/>
              <a:t>indulva</a:t>
            </a:r>
            <a:r>
              <a:rPr lang="en-US" dirty="0"/>
              <a:t> </a:t>
            </a:r>
            <a:r>
              <a:rPr lang="en-US" dirty="0" err="1"/>
              <a:t>megyünk</a:t>
            </a:r>
            <a:r>
              <a:rPr lang="en-US" dirty="0"/>
              <a:t> </a:t>
            </a:r>
            <a:r>
              <a:rPr lang="en-US" dirty="0" err="1"/>
              <a:t>jobbra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csúcsban</a:t>
            </a:r>
            <a:r>
              <a:rPr lang="en-US" dirty="0"/>
              <a:t> </a:t>
            </a:r>
            <a:r>
              <a:rPr lang="en-US" dirty="0" err="1"/>
              <a:t>addig</a:t>
            </a:r>
            <a:r>
              <a:rPr lang="en-US" dirty="0"/>
              <a:t>, </a:t>
            </a:r>
            <a:r>
              <a:rPr lang="en-US" dirty="0" err="1"/>
              <a:t>amíg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x &lt; k</a:t>
            </a:r>
            <a:r>
              <a:rPr lang="en-US" baseline="-25000" dirty="0"/>
              <a:t>1  </a:t>
            </a:r>
            <a:r>
              <a:rPr lang="en-US" dirty="0"/>
              <a:t>VAGY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</a:t>
            </a:r>
            <a:r>
              <a:rPr lang="en-US" baseline="-25000" dirty="0"/>
              <a:t>i </a:t>
            </a:r>
            <a:r>
              <a:rPr lang="en-US" dirty="0"/>
              <a:t>&lt; x &lt; k</a:t>
            </a:r>
            <a:r>
              <a:rPr lang="en-US" baseline="-25000" dirty="0"/>
              <a:t>i+1 </a:t>
            </a:r>
            <a:r>
              <a:rPr lang="en-US" dirty="0"/>
              <a:t>VAGY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k</a:t>
            </a:r>
            <a:r>
              <a:rPr lang="en-US" baseline="-25000" dirty="0" err="1"/>
              <a:t>utolsó</a:t>
            </a:r>
            <a:r>
              <a:rPr lang="en-US" dirty="0"/>
              <a:t> &lt; 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utána</a:t>
            </a:r>
            <a:r>
              <a:rPr lang="en-US" dirty="0"/>
              <a:t> le.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51275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CBBB05-6E59-BBC0-FE51-3D29B133D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példa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DFDADA2-6CD3-1B53-B64D-96CA28644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774299"/>
            <a:ext cx="8534400" cy="2526768"/>
          </a:xfrm>
        </p:spPr>
        <p:txBody>
          <a:bodyPr/>
          <a:lstStyle/>
          <a:p>
            <a:pPr marL="457200" indent="-457200">
              <a:lnSpc>
                <a:spcPct val="250000"/>
              </a:lnSpc>
              <a:buFont typeface="+mj-lt"/>
              <a:buAutoNum type="arabicPeriod"/>
            </a:pPr>
            <a:r>
              <a:rPr lang="en-US" dirty="0"/>
              <a:t>X = 0</a:t>
            </a:r>
          </a:p>
          <a:p>
            <a:pPr marL="457200" indent="-457200">
              <a:lnSpc>
                <a:spcPct val="250000"/>
              </a:lnSpc>
              <a:buFont typeface="+mj-lt"/>
              <a:buAutoNum type="arabicPeriod"/>
            </a:pPr>
            <a:r>
              <a:rPr lang="en-US" dirty="0"/>
              <a:t>X = 2</a:t>
            </a:r>
          </a:p>
          <a:p>
            <a:pPr marL="457200" indent="-457200">
              <a:lnSpc>
                <a:spcPct val="250000"/>
              </a:lnSpc>
              <a:buFont typeface="+mj-lt"/>
              <a:buAutoNum type="arabicPeriod"/>
            </a:pPr>
            <a:r>
              <a:rPr lang="en-US" dirty="0"/>
              <a:t>X = 7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F76B281D-280D-019B-7B67-9DE7B9777F20}"/>
              </a:ext>
            </a:extLst>
          </p:cNvPr>
          <p:cNvSpPr/>
          <p:nvPr/>
        </p:nvSpPr>
        <p:spPr>
          <a:xfrm>
            <a:off x="3887713" y="630459"/>
            <a:ext cx="1810634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1     3      5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AB2DD0C5-6EE8-2508-9333-BA5AE6C75C8B}"/>
              </a:ext>
            </a:extLst>
          </p:cNvPr>
          <p:cNvCxnSpPr/>
          <p:nvPr/>
        </p:nvCxnSpPr>
        <p:spPr>
          <a:xfrm>
            <a:off x="4493277" y="630459"/>
            <a:ext cx="0" cy="4662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E0F63F01-4E5C-2CDB-9BF1-C6869E22C5BB}"/>
              </a:ext>
            </a:extLst>
          </p:cNvPr>
          <p:cNvCxnSpPr/>
          <p:nvPr/>
        </p:nvCxnSpPr>
        <p:spPr>
          <a:xfrm>
            <a:off x="5033237" y="630459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églalap 7">
            <a:extLst>
              <a:ext uri="{FF2B5EF4-FFF2-40B4-BE49-F238E27FC236}">
                <a16:creationId xmlns:a16="http://schemas.microsoft.com/office/drawing/2014/main" id="{84111CC4-6B45-15D9-F735-1DEF6BA01D38}"/>
              </a:ext>
            </a:extLst>
          </p:cNvPr>
          <p:cNvSpPr/>
          <p:nvPr/>
        </p:nvSpPr>
        <p:spPr>
          <a:xfrm>
            <a:off x="5529797" y="1969764"/>
            <a:ext cx="1810634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1     3      5</a:t>
            </a:r>
          </a:p>
        </p:txBody>
      </p:sp>
      <p:cxnSp>
        <p:nvCxnSpPr>
          <p:cNvPr id="9" name="Egyenes összekötő 8">
            <a:extLst>
              <a:ext uri="{FF2B5EF4-FFF2-40B4-BE49-F238E27FC236}">
                <a16:creationId xmlns:a16="http://schemas.microsoft.com/office/drawing/2014/main" id="{D33B6AC1-3FB2-62EE-E843-3382361D9FD3}"/>
              </a:ext>
            </a:extLst>
          </p:cNvPr>
          <p:cNvCxnSpPr/>
          <p:nvPr/>
        </p:nvCxnSpPr>
        <p:spPr>
          <a:xfrm>
            <a:off x="6170688" y="1968760"/>
            <a:ext cx="0" cy="4662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A4D8CDD1-452F-8743-5AA8-27B432CDC393}"/>
              </a:ext>
            </a:extLst>
          </p:cNvPr>
          <p:cNvCxnSpPr/>
          <p:nvPr/>
        </p:nvCxnSpPr>
        <p:spPr>
          <a:xfrm>
            <a:off x="6710648" y="1968760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églalap 10">
            <a:extLst>
              <a:ext uri="{FF2B5EF4-FFF2-40B4-BE49-F238E27FC236}">
                <a16:creationId xmlns:a16="http://schemas.microsoft.com/office/drawing/2014/main" id="{145B5567-C3F2-B017-94D2-BAE91A75EA94}"/>
              </a:ext>
            </a:extLst>
          </p:cNvPr>
          <p:cNvSpPr/>
          <p:nvPr/>
        </p:nvSpPr>
        <p:spPr>
          <a:xfrm>
            <a:off x="5512637" y="2945732"/>
            <a:ext cx="1810634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1     3      5</a:t>
            </a:r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D67E4799-99BD-559D-F872-B4602AD5A70F}"/>
              </a:ext>
            </a:extLst>
          </p:cNvPr>
          <p:cNvCxnSpPr/>
          <p:nvPr/>
        </p:nvCxnSpPr>
        <p:spPr>
          <a:xfrm>
            <a:off x="6153528" y="2944728"/>
            <a:ext cx="0" cy="4662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" name="Egyenes összekötő 12">
            <a:extLst>
              <a:ext uri="{FF2B5EF4-FFF2-40B4-BE49-F238E27FC236}">
                <a16:creationId xmlns:a16="http://schemas.microsoft.com/office/drawing/2014/main" id="{8B8DEE6B-9814-D5DD-DE50-2D16067A318A}"/>
              </a:ext>
            </a:extLst>
          </p:cNvPr>
          <p:cNvCxnSpPr/>
          <p:nvPr/>
        </p:nvCxnSpPr>
        <p:spPr>
          <a:xfrm>
            <a:off x="6693488" y="2944728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églalap 13">
            <a:extLst>
              <a:ext uri="{FF2B5EF4-FFF2-40B4-BE49-F238E27FC236}">
                <a16:creationId xmlns:a16="http://schemas.microsoft.com/office/drawing/2014/main" id="{DAA3284C-D113-EF4E-31C7-148198D96701}"/>
              </a:ext>
            </a:extLst>
          </p:cNvPr>
          <p:cNvSpPr/>
          <p:nvPr/>
        </p:nvSpPr>
        <p:spPr>
          <a:xfrm>
            <a:off x="5494470" y="3926740"/>
            <a:ext cx="1810634" cy="46628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1     3      5</a:t>
            </a:r>
          </a:p>
        </p:txBody>
      </p: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83E7785E-0BFE-EF6D-4030-EDF7B41DEAEB}"/>
              </a:ext>
            </a:extLst>
          </p:cNvPr>
          <p:cNvCxnSpPr/>
          <p:nvPr/>
        </p:nvCxnSpPr>
        <p:spPr>
          <a:xfrm>
            <a:off x="6135361" y="3925736"/>
            <a:ext cx="0" cy="46628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Egyenes összekötő 15">
            <a:extLst>
              <a:ext uri="{FF2B5EF4-FFF2-40B4-BE49-F238E27FC236}">
                <a16:creationId xmlns:a16="http://schemas.microsoft.com/office/drawing/2014/main" id="{D4E4BAE0-69E8-313E-0609-B09F1B438B90}"/>
              </a:ext>
            </a:extLst>
          </p:cNvPr>
          <p:cNvCxnSpPr/>
          <p:nvPr/>
        </p:nvCxnSpPr>
        <p:spPr>
          <a:xfrm>
            <a:off x="6675321" y="3925736"/>
            <a:ext cx="0" cy="466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17">
            <a:extLst>
              <a:ext uri="{FF2B5EF4-FFF2-40B4-BE49-F238E27FC236}">
                <a16:creationId xmlns:a16="http://schemas.microsoft.com/office/drawing/2014/main" id="{340896DE-FFE3-38C2-7361-1456D4BFFFAC}"/>
              </a:ext>
            </a:extLst>
          </p:cNvPr>
          <p:cNvCxnSpPr/>
          <p:nvPr/>
        </p:nvCxnSpPr>
        <p:spPr>
          <a:xfrm flipH="1">
            <a:off x="5092784" y="2435044"/>
            <a:ext cx="437013" cy="223377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BD1215F6-D8DD-CD2E-7E29-FC08E04B3670}"/>
              </a:ext>
            </a:extLst>
          </p:cNvPr>
          <p:cNvCxnSpPr>
            <a:cxnSpLocks/>
          </p:cNvCxnSpPr>
          <p:nvPr/>
        </p:nvCxnSpPr>
        <p:spPr>
          <a:xfrm>
            <a:off x="6135361" y="3411012"/>
            <a:ext cx="0" cy="328459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FC96F665-C792-E669-A112-DC89CE4F42CA}"/>
              </a:ext>
            </a:extLst>
          </p:cNvPr>
          <p:cNvCxnSpPr>
            <a:cxnSpLocks/>
          </p:cNvCxnSpPr>
          <p:nvPr/>
        </p:nvCxnSpPr>
        <p:spPr>
          <a:xfrm>
            <a:off x="7305104" y="4392020"/>
            <a:ext cx="343156" cy="288981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" name="Ellipszis 22">
            <a:extLst>
              <a:ext uri="{FF2B5EF4-FFF2-40B4-BE49-F238E27FC236}">
                <a16:creationId xmlns:a16="http://schemas.microsoft.com/office/drawing/2014/main" id="{7B5BACA4-E98D-BEF2-9D84-2BE76EE60DE7}"/>
              </a:ext>
            </a:extLst>
          </p:cNvPr>
          <p:cNvSpPr/>
          <p:nvPr/>
        </p:nvSpPr>
        <p:spPr>
          <a:xfrm>
            <a:off x="5481353" y="2365062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Ellipszis 24">
            <a:extLst>
              <a:ext uri="{FF2B5EF4-FFF2-40B4-BE49-F238E27FC236}">
                <a16:creationId xmlns:a16="http://schemas.microsoft.com/office/drawing/2014/main" id="{AF069C36-D3D3-9900-ED7A-FD36D751765C}"/>
              </a:ext>
            </a:extLst>
          </p:cNvPr>
          <p:cNvSpPr/>
          <p:nvPr/>
        </p:nvSpPr>
        <p:spPr>
          <a:xfrm>
            <a:off x="6106094" y="2372121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llipszis 25">
            <a:extLst>
              <a:ext uri="{FF2B5EF4-FFF2-40B4-BE49-F238E27FC236}">
                <a16:creationId xmlns:a16="http://schemas.microsoft.com/office/drawing/2014/main" id="{CF80482E-4E64-5E32-67ED-1F53B30A66EC}"/>
              </a:ext>
            </a:extLst>
          </p:cNvPr>
          <p:cNvSpPr/>
          <p:nvPr/>
        </p:nvSpPr>
        <p:spPr>
          <a:xfrm>
            <a:off x="6663209" y="2384235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zis 26">
            <a:extLst>
              <a:ext uri="{FF2B5EF4-FFF2-40B4-BE49-F238E27FC236}">
                <a16:creationId xmlns:a16="http://schemas.microsoft.com/office/drawing/2014/main" id="{7BF09978-FD26-0EF9-7AA5-CEF1353DB98C}"/>
              </a:ext>
            </a:extLst>
          </p:cNvPr>
          <p:cNvSpPr/>
          <p:nvPr/>
        </p:nvSpPr>
        <p:spPr>
          <a:xfrm>
            <a:off x="7299053" y="2384230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zis 28">
            <a:extLst>
              <a:ext uri="{FF2B5EF4-FFF2-40B4-BE49-F238E27FC236}">
                <a16:creationId xmlns:a16="http://schemas.microsoft.com/office/drawing/2014/main" id="{0D1C66B1-09C2-58BD-8E86-2522165B2C84}"/>
              </a:ext>
            </a:extLst>
          </p:cNvPr>
          <p:cNvSpPr/>
          <p:nvPr/>
        </p:nvSpPr>
        <p:spPr>
          <a:xfrm>
            <a:off x="5458134" y="3341030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zis 29">
            <a:extLst>
              <a:ext uri="{FF2B5EF4-FFF2-40B4-BE49-F238E27FC236}">
                <a16:creationId xmlns:a16="http://schemas.microsoft.com/office/drawing/2014/main" id="{41784B47-A9D0-A9CC-90EF-06C22194AC7A}"/>
              </a:ext>
            </a:extLst>
          </p:cNvPr>
          <p:cNvSpPr/>
          <p:nvPr/>
        </p:nvSpPr>
        <p:spPr>
          <a:xfrm>
            <a:off x="6082875" y="3348089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Ellipszis 30">
            <a:extLst>
              <a:ext uri="{FF2B5EF4-FFF2-40B4-BE49-F238E27FC236}">
                <a16:creationId xmlns:a16="http://schemas.microsoft.com/office/drawing/2014/main" id="{3AA2A771-03D7-153F-913E-E5C81A2DC3DF}"/>
              </a:ext>
            </a:extLst>
          </p:cNvPr>
          <p:cNvSpPr/>
          <p:nvPr/>
        </p:nvSpPr>
        <p:spPr>
          <a:xfrm>
            <a:off x="6639990" y="3360203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zis 31">
            <a:extLst>
              <a:ext uri="{FF2B5EF4-FFF2-40B4-BE49-F238E27FC236}">
                <a16:creationId xmlns:a16="http://schemas.microsoft.com/office/drawing/2014/main" id="{9F191F19-8010-7D60-28EB-0FCD5E69EE64}"/>
              </a:ext>
            </a:extLst>
          </p:cNvPr>
          <p:cNvSpPr/>
          <p:nvPr/>
        </p:nvSpPr>
        <p:spPr>
          <a:xfrm>
            <a:off x="7275834" y="3360198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Ellipszis 32">
            <a:extLst>
              <a:ext uri="{FF2B5EF4-FFF2-40B4-BE49-F238E27FC236}">
                <a16:creationId xmlns:a16="http://schemas.microsoft.com/office/drawing/2014/main" id="{61794672-5A08-2EF9-2554-D86F80A3BA61}"/>
              </a:ext>
            </a:extLst>
          </p:cNvPr>
          <p:cNvSpPr/>
          <p:nvPr/>
        </p:nvSpPr>
        <p:spPr>
          <a:xfrm>
            <a:off x="5446026" y="4309926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Ellipszis 33">
            <a:extLst>
              <a:ext uri="{FF2B5EF4-FFF2-40B4-BE49-F238E27FC236}">
                <a16:creationId xmlns:a16="http://schemas.microsoft.com/office/drawing/2014/main" id="{B6A25710-A8CB-0B66-E98F-358947F7C0C5}"/>
              </a:ext>
            </a:extLst>
          </p:cNvPr>
          <p:cNvSpPr/>
          <p:nvPr/>
        </p:nvSpPr>
        <p:spPr>
          <a:xfrm>
            <a:off x="6070767" y="4316985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llipszis 34">
            <a:extLst>
              <a:ext uri="{FF2B5EF4-FFF2-40B4-BE49-F238E27FC236}">
                <a16:creationId xmlns:a16="http://schemas.microsoft.com/office/drawing/2014/main" id="{5D4FFDED-A7BC-EE61-C636-6300A3EE1948}"/>
              </a:ext>
            </a:extLst>
          </p:cNvPr>
          <p:cNvSpPr/>
          <p:nvPr/>
        </p:nvSpPr>
        <p:spPr>
          <a:xfrm>
            <a:off x="6627882" y="4329099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Ellipszis 35">
            <a:extLst>
              <a:ext uri="{FF2B5EF4-FFF2-40B4-BE49-F238E27FC236}">
                <a16:creationId xmlns:a16="http://schemas.microsoft.com/office/drawing/2014/main" id="{B51C51E9-136E-E798-B9CD-C15DF9C1A6EF}"/>
              </a:ext>
            </a:extLst>
          </p:cNvPr>
          <p:cNvSpPr/>
          <p:nvPr/>
        </p:nvSpPr>
        <p:spPr>
          <a:xfrm>
            <a:off x="7263726" y="4329094"/>
            <a:ext cx="94163" cy="11774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78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ECF5C8C-E691-5AEF-8DD6-4F2D825C3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Beszúrás</a:t>
            </a:r>
            <a:r>
              <a:rPr lang="en-US" dirty="0"/>
              <a:t> </a:t>
            </a:r>
            <a:r>
              <a:rPr lang="en-US" dirty="0" err="1"/>
              <a:t>algoritmus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D9ACE8F-AC2B-12F9-5033-20E7641F6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Mint a </a:t>
            </a:r>
            <a:r>
              <a:rPr lang="en-US" sz="2400" dirty="0" err="1"/>
              <a:t>keresőalgoritmus</a:t>
            </a:r>
            <a:endParaRPr lang="en-US" sz="2400" dirty="0"/>
          </a:p>
          <a:p>
            <a:r>
              <a:rPr lang="en-US" sz="2400" dirty="0" err="1"/>
              <a:t>Keressük</a:t>
            </a:r>
            <a:r>
              <a:rPr lang="en-US" sz="2400" dirty="0"/>
              <a:t> x </a:t>
            </a:r>
            <a:r>
              <a:rPr lang="en-US" sz="2400" dirty="0" err="1"/>
              <a:t>helyét</a:t>
            </a:r>
            <a:endParaRPr lang="en-US" sz="2400" dirty="0"/>
          </a:p>
          <a:p>
            <a:r>
              <a:rPr lang="en-US" sz="2400" dirty="0"/>
              <a:t>Ha a </a:t>
            </a:r>
            <a:r>
              <a:rPr lang="en-US" sz="2400" dirty="0" err="1"/>
              <a:t>csúcsnak</a:t>
            </a:r>
            <a:r>
              <a:rPr lang="en-US" sz="2400" dirty="0"/>
              <a:t> </a:t>
            </a:r>
            <a:r>
              <a:rPr lang="en-US" sz="2400" dirty="0" err="1"/>
              <a:t>kevesebb</a:t>
            </a:r>
            <a:r>
              <a:rPr lang="en-US" sz="2400" dirty="0"/>
              <a:t> </a:t>
            </a:r>
            <a:r>
              <a:rPr lang="en-US" sz="2400"/>
              <a:t>kulcsa </a:t>
            </a:r>
            <a:r>
              <a:rPr lang="en-US" sz="2400" dirty="0"/>
              <a:t>van mint 2m-1, </a:t>
            </a:r>
            <a:r>
              <a:rPr lang="en-US" sz="2400" dirty="0" err="1"/>
              <a:t>akkor</a:t>
            </a:r>
            <a:r>
              <a:rPr lang="en-US" sz="2400" dirty="0"/>
              <a:t> </a:t>
            </a:r>
            <a:r>
              <a:rPr lang="en-US" sz="2400" dirty="0" err="1"/>
              <a:t>beszúrjuk</a:t>
            </a:r>
            <a:r>
              <a:rPr lang="en-US" sz="2400" dirty="0"/>
              <a:t> x-et.</a:t>
            </a:r>
          </a:p>
          <a:p>
            <a:r>
              <a:rPr lang="en-US" sz="2400" dirty="0"/>
              <a:t>Ha a </a:t>
            </a:r>
            <a:r>
              <a:rPr lang="en-US" sz="2400" dirty="0" err="1"/>
              <a:t>csúcsnak</a:t>
            </a:r>
            <a:r>
              <a:rPr lang="en-US" sz="2400" dirty="0"/>
              <a:t> </a:t>
            </a:r>
            <a:r>
              <a:rPr lang="en-US" sz="2400" dirty="0" err="1"/>
              <a:t>már</a:t>
            </a:r>
            <a:r>
              <a:rPr lang="en-US" sz="2400" dirty="0"/>
              <a:t> van 2m-1 </a:t>
            </a:r>
            <a:r>
              <a:rPr lang="en-US" sz="2400" dirty="0" err="1"/>
              <a:t>kulcsa</a:t>
            </a:r>
            <a:r>
              <a:rPr lang="en-US" sz="2400" dirty="0"/>
              <a:t>, </a:t>
            </a:r>
            <a:r>
              <a:rPr lang="en-US" sz="2400" dirty="0" err="1"/>
              <a:t>akkor</a:t>
            </a:r>
            <a:r>
              <a:rPr lang="en-US" sz="2400" dirty="0"/>
              <a:t> </a:t>
            </a:r>
            <a:r>
              <a:rPr lang="en-US" sz="2400" dirty="0" err="1"/>
              <a:t>középen</a:t>
            </a:r>
            <a:r>
              <a:rPr lang="en-US" sz="2400" dirty="0"/>
              <a:t> </a:t>
            </a:r>
            <a:r>
              <a:rPr lang="en-US" sz="2400" dirty="0" err="1"/>
              <a:t>elvágjuk</a:t>
            </a:r>
            <a:r>
              <a:rPr lang="en-US" sz="2400" dirty="0"/>
              <a:t> </a:t>
            </a:r>
            <a:r>
              <a:rPr lang="en-US" sz="2400" dirty="0" err="1"/>
              <a:t>és</a:t>
            </a:r>
            <a:r>
              <a:rPr lang="en-US" sz="2400" dirty="0"/>
              <a:t> </a:t>
            </a:r>
            <a:r>
              <a:rPr lang="en-US" sz="2400" dirty="0" err="1"/>
              <a:t>alakítunk</a:t>
            </a:r>
            <a:r>
              <a:rPr lang="en-US" sz="2400" dirty="0"/>
              <a:t> </a:t>
            </a:r>
            <a:r>
              <a:rPr lang="en-US" sz="2400" dirty="0" err="1"/>
              <a:t>egy</a:t>
            </a:r>
            <a:r>
              <a:rPr lang="en-US" sz="2400" dirty="0"/>
              <a:t> </a:t>
            </a:r>
            <a:r>
              <a:rPr lang="en-US" sz="2400" dirty="0" err="1"/>
              <a:t>új</a:t>
            </a:r>
            <a:r>
              <a:rPr lang="en-US" sz="2400" dirty="0"/>
              <a:t> </a:t>
            </a:r>
            <a:r>
              <a:rPr lang="en-US" sz="2400" dirty="0" err="1"/>
              <a:t>szintet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7357023"/>
      </p:ext>
    </p:extLst>
  </p:cSld>
  <p:clrMapOvr>
    <a:masterClrMapping/>
  </p:clrMapOvr>
</p:sld>
</file>

<file path=ppt/theme/theme1.xml><?xml version="1.0" encoding="utf-8"?>
<a:theme xmlns:a="http://schemas.openxmlformats.org/drawingml/2006/main" name="Szelet">
  <a:themeElements>
    <a:clrScheme name="Szele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zele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ele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74</TotalTime>
  <Words>294</Words>
  <Application>Microsoft Office PowerPoint</Application>
  <PresentationFormat>Szélesvásznú</PresentationFormat>
  <Paragraphs>68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Szelet</vt:lpstr>
      <vt:lpstr>B-fák</vt:lpstr>
      <vt:lpstr>B-fák struktúrája</vt:lpstr>
      <vt:lpstr>Kulcsok száma</vt:lpstr>
      <vt:lpstr>Gyerekek száma</vt:lpstr>
      <vt:lpstr>Példa </vt:lpstr>
      <vt:lpstr>Értékek a csúcsokban</vt:lpstr>
      <vt:lpstr>KERESÉS algoritmus</vt:lpstr>
      <vt:lpstr>példa</vt:lpstr>
      <vt:lpstr>Beszúrás algoritmus</vt:lpstr>
      <vt:lpstr>példa</vt:lpstr>
      <vt:lpstr>Feladat 1</vt:lpstr>
      <vt:lpstr>Megoldás</vt:lpstr>
    </vt:vector>
  </TitlesOfParts>
  <Company>Debreceni Egyetem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Hannusch Carolin</dc:creator>
  <cp:lastModifiedBy>Hannusch Carolin</cp:lastModifiedBy>
  <cp:revision>14</cp:revision>
  <dcterms:created xsi:type="dcterms:W3CDTF">2026-04-24T06:19:25Z</dcterms:created>
  <dcterms:modified xsi:type="dcterms:W3CDTF">2026-05-07T06:37:42Z</dcterms:modified>
</cp:coreProperties>
</file>