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77" r:id="rId10"/>
    <p:sldId id="278" r:id="rId11"/>
    <p:sldId id="263" r:id="rId12"/>
    <p:sldId id="272" r:id="rId13"/>
    <p:sldId id="265" r:id="rId14"/>
    <p:sldId id="273" r:id="rId15"/>
    <p:sldId id="276" r:id="rId16"/>
    <p:sldId id="267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2" r:id="rId27"/>
    <p:sldId id="289" r:id="rId28"/>
    <p:sldId id="290" r:id="rId29"/>
    <p:sldId id="291" r:id="rId30"/>
    <p:sldId id="268" r:id="rId31"/>
    <p:sldId id="269" r:id="rId32"/>
    <p:sldId id="270" r:id="rId33"/>
    <p:sldId id="274" r:id="rId34"/>
    <p:sldId id="275" r:id="rId35"/>
    <p:sldId id="27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6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0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148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13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8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60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3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5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9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0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8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2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9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45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jwpku.com/assets/pdf/AED2-10-avl-paper.pdf" TargetMode="External"/><Relationship Id="rId2" Type="http://schemas.openxmlformats.org/officeDocument/2006/relationships/hyperlink" Target="https://en.wikipedia.org/wiki/Proceedings_of_the_USSR_Academy_of_Science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Kiegyensúlyozott</a:t>
            </a:r>
            <a:r>
              <a:rPr lang="en-US" dirty="0"/>
              <a:t> </a:t>
            </a:r>
            <a:r>
              <a:rPr lang="en-US" dirty="0" err="1"/>
              <a:t>fák</a:t>
            </a:r>
            <a:r>
              <a:rPr lang="en-US" dirty="0"/>
              <a:t> -</a:t>
            </a:r>
            <a:r>
              <a:rPr dirty="0"/>
              <a:t> AVL </a:t>
            </a:r>
            <a:r>
              <a:rPr lang="en-US" dirty="0" err="1"/>
              <a:t>fák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9381A9-9598-AF91-F144-D2456074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BESZÚRÁS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820209E-29A2-AE82-82A4-F6D37BC57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Miután</a:t>
            </a:r>
            <a:r>
              <a:rPr lang="en-US" dirty="0"/>
              <a:t> </a:t>
            </a:r>
            <a:r>
              <a:rPr lang="en-US" dirty="0" err="1"/>
              <a:t>beszúrtunk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új</a:t>
            </a:r>
            <a:r>
              <a:rPr lang="en-US" dirty="0"/>
              <a:t> </a:t>
            </a:r>
            <a:r>
              <a:rPr lang="en-US" dirty="0" err="1"/>
              <a:t>csúcsot</a:t>
            </a:r>
            <a:r>
              <a:rPr lang="en-US" dirty="0"/>
              <a:t>, </a:t>
            </a:r>
            <a:r>
              <a:rPr lang="en-US" dirty="0" err="1"/>
              <a:t>minden</a:t>
            </a:r>
            <a:r>
              <a:rPr lang="en-US" dirty="0"/>
              <a:t> AVL </a:t>
            </a:r>
            <a:r>
              <a:rPr lang="en-US" dirty="0" err="1"/>
              <a:t>értéket</a:t>
            </a:r>
            <a:r>
              <a:rPr lang="en-US" dirty="0"/>
              <a:t> </a:t>
            </a:r>
            <a:r>
              <a:rPr lang="en-US" dirty="0" err="1"/>
              <a:t>újra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számolni</a:t>
            </a:r>
            <a:r>
              <a:rPr lang="en-US" dirty="0"/>
              <a:t>. </a:t>
            </a:r>
          </a:p>
          <a:p>
            <a:r>
              <a:rPr lang="en-US" dirty="0"/>
              <a:t>Ha </a:t>
            </a:r>
            <a:r>
              <a:rPr lang="en-US" dirty="0" err="1"/>
              <a:t>minden</a:t>
            </a:r>
            <a:r>
              <a:rPr lang="en-US" dirty="0"/>
              <a:t> AVL </a:t>
            </a:r>
            <a:r>
              <a:rPr lang="en-US" dirty="0" err="1"/>
              <a:t>érték</a:t>
            </a:r>
            <a:r>
              <a:rPr lang="en-US" dirty="0"/>
              <a:t> a {-1,0,1} </a:t>
            </a:r>
            <a:r>
              <a:rPr lang="en-US" dirty="0" err="1"/>
              <a:t>halmazba</a:t>
            </a:r>
            <a:r>
              <a:rPr lang="en-US" dirty="0"/>
              <a:t> </a:t>
            </a:r>
            <a:r>
              <a:rPr lang="en-US" dirty="0" err="1"/>
              <a:t>esik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készen</a:t>
            </a:r>
            <a:r>
              <a:rPr lang="en-US" dirty="0"/>
              <a:t> </a:t>
            </a:r>
            <a:r>
              <a:rPr lang="en-US" dirty="0" err="1"/>
              <a:t>vagyunk</a:t>
            </a:r>
            <a:r>
              <a:rPr lang="en-US" dirty="0"/>
              <a:t>.</a:t>
            </a:r>
          </a:p>
          <a:p>
            <a:r>
              <a:rPr lang="en-US" dirty="0"/>
              <a:t>Ha </a:t>
            </a:r>
            <a:r>
              <a:rPr lang="en-US" dirty="0" err="1"/>
              <a:t>előfordul</a:t>
            </a:r>
            <a:r>
              <a:rPr lang="en-US" dirty="0"/>
              <a:t> </a:t>
            </a:r>
            <a:r>
              <a:rPr lang="en-US" dirty="0" err="1"/>
              <a:t>tilos</a:t>
            </a:r>
            <a:r>
              <a:rPr lang="en-US" dirty="0"/>
              <a:t> AVL </a:t>
            </a:r>
            <a:r>
              <a:rPr lang="en-US" dirty="0" err="1"/>
              <a:t>érték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forgatást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elvégezni</a:t>
            </a:r>
            <a:r>
              <a:rPr lang="en-US" dirty="0"/>
              <a:t>, </a:t>
            </a:r>
            <a:r>
              <a:rPr lang="en-US" dirty="0" err="1"/>
              <a:t>ahogyan</a:t>
            </a:r>
            <a:r>
              <a:rPr lang="en-US" dirty="0"/>
              <a:t> a </a:t>
            </a:r>
            <a:r>
              <a:rPr lang="en-US" dirty="0" err="1"/>
              <a:t>továbbiakban</a:t>
            </a:r>
            <a:r>
              <a:rPr lang="en-US" dirty="0"/>
              <a:t> </a:t>
            </a:r>
            <a:r>
              <a:rPr lang="en-US" dirty="0" err="1"/>
              <a:t>részletezzük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2847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 err="1"/>
              <a:t>forgatások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Azon a </a:t>
            </a:r>
            <a:r>
              <a:rPr lang="en-US" dirty="0" err="1"/>
              <a:t>csúcson</a:t>
            </a:r>
            <a:r>
              <a:rPr lang="en-US" dirty="0"/>
              <a:t> </a:t>
            </a:r>
            <a:r>
              <a:rPr lang="en-US" dirty="0" err="1"/>
              <a:t>ahol</a:t>
            </a:r>
            <a:r>
              <a:rPr lang="en-US" dirty="0"/>
              <a:t> </a:t>
            </a:r>
            <a:r>
              <a:rPr lang="en-US" dirty="0" err="1"/>
              <a:t>tilos</a:t>
            </a:r>
            <a:r>
              <a:rPr lang="en-US" dirty="0"/>
              <a:t> AVL </a:t>
            </a:r>
            <a:r>
              <a:rPr lang="en-US" dirty="0" err="1"/>
              <a:t>érték</a:t>
            </a:r>
            <a:r>
              <a:rPr lang="en-US" dirty="0"/>
              <a:t> </a:t>
            </a:r>
            <a:r>
              <a:rPr lang="en-US" dirty="0" err="1"/>
              <a:t>fordul</a:t>
            </a:r>
            <a:r>
              <a:rPr lang="en-US" dirty="0"/>
              <a:t> </a:t>
            </a:r>
            <a:r>
              <a:rPr lang="en-US" dirty="0" err="1"/>
              <a:t>elő</a:t>
            </a:r>
            <a:r>
              <a:rPr lang="en-US" dirty="0"/>
              <a:t> (</a:t>
            </a:r>
            <a:r>
              <a:rPr lang="en-US" dirty="0" err="1"/>
              <a:t>levélelemektől</a:t>
            </a:r>
            <a:r>
              <a:rPr lang="en-US" dirty="0"/>
              <a:t> </a:t>
            </a:r>
            <a:r>
              <a:rPr lang="en-US" dirty="0" err="1"/>
              <a:t>haladva</a:t>
            </a:r>
            <a:r>
              <a:rPr lang="en-US" dirty="0"/>
              <a:t>),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alábbi</a:t>
            </a:r>
            <a:r>
              <a:rPr lang="en-US" dirty="0"/>
              <a:t> </a:t>
            </a:r>
            <a:r>
              <a:rPr lang="en-US" dirty="0" err="1"/>
              <a:t>négy</a:t>
            </a:r>
            <a:r>
              <a:rPr lang="en-US" dirty="0"/>
              <a:t> </a:t>
            </a:r>
            <a:r>
              <a:rPr lang="en-US" dirty="0" err="1"/>
              <a:t>féle</a:t>
            </a:r>
            <a:r>
              <a:rPr lang="en-US" dirty="0"/>
              <a:t> </a:t>
            </a:r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közül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egyet</a:t>
            </a:r>
            <a:r>
              <a:rPr lang="en-US" dirty="0"/>
              <a:t> </a:t>
            </a:r>
            <a:r>
              <a:rPr lang="en-US" dirty="0" err="1"/>
              <a:t>alkalmazni</a:t>
            </a:r>
            <a:r>
              <a:rPr lang="en-US" dirty="0"/>
              <a:t>:</a:t>
            </a:r>
          </a:p>
          <a:p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Jobbra</a:t>
            </a:r>
            <a:endParaRPr dirty="0"/>
          </a:p>
          <a:p>
            <a:r>
              <a:rPr lang="en-US" dirty="0" err="1"/>
              <a:t>Forgatés</a:t>
            </a:r>
            <a:r>
              <a:rPr lang="en-US" dirty="0"/>
              <a:t> </a:t>
            </a:r>
            <a:r>
              <a:rPr lang="en-US" dirty="0" err="1"/>
              <a:t>Balra</a:t>
            </a:r>
            <a:endParaRPr dirty="0"/>
          </a:p>
          <a:p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Balra</a:t>
            </a:r>
            <a:r>
              <a:rPr lang="en-US" dirty="0"/>
              <a:t> - </a:t>
            </a:r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Jobbra</a:t>
            </a:r>
            <a:endParaRPr dirty="0"/>
          </a:p>
          <a:p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– </a:t>
            </a:r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Balra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 err="1"/>
              <a:t>Példa</a:t>
            </a:r>
            <a:r>
              <a:rPr dirty="0"/>
              <a:t> </a:t>
            </a:r>
            <a:r>
              <a:rPr lang="en-US" dirty="0"/>
              <a:t>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lang="en-US" dirty="0"/>
              <a:t>: 30, 20, 10</a:t>
            </a:r>
          </a:p>
          <a:p>
            <a:r>
              <a:rPr lang="en-US" dirty="0" err="1"/>
              <a:t>Forgatás</a:t>
            </a:r>
            <a:r>
              <a:rPr lang="en-US" dirty="0"/>
              <a:t> JOBBRA.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5BB8AFF6-0010-1C6D-5F11-81ACDED6DF73}"/>
              </a:ext>
            </a:extLst>
          </p:cNvPr>
          <p:cNvSpPr/>
          <p:nvPr/>
        </p:nvSpPr>
        <p:spPr>
          <a:xfrm>
            <a:off x="5089663" y="406107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BB75C5E-FE84-0E2A-9854-C7BE2A90F500}"/>
              </a:ext>
            </a:extLst>
          </p:cNvPr>
          <p:cNvSpPr txBox="1"/>
          <p:nvPr/>
        </p:nvSpPr>
        <p:spPr>
          <a:xfrm>
            <a:off x="5188314" y="417116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29449729-D9F7-3A33-BEF9-C56ED3B42918}"/>
              </a:ext>
            </a:extLst>
          </p:cNvPr>
          <p:cNvCxnSpPr>
            <a:cxnSpLocks/>
          </p:cNvCxnSpPr>
          <p:nvPr/>
        </p:nvCxnSpPr>
        <p:spPr>
          <a:xfrm flipV="1">
            <a:off x="5559000" y="3753607"/>
            <a:ext cx="400729" cy="364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81EBC2C8-BDE4-B4DB-C5D4-1D63D51A4389}"/>
              </a:ext>
            </a:extLst>
          </p:cNvPr>
          <p:cNvSpPr/>
          <p:nvPr/>
        </p:nvSpPr>
        <p:spPr>
          <a:xfrm>
            <a:off x="5814810" y="33120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D083C21-05FC-87D3-1724-141196B5DEB6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6339134" y="3035423"/>
            <a:ext cx="340787" cy="334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84625184-C54D-ADC9-999B-CD5B13CEE53C}"/>
              </a:ext>
            </a:extLst>
          </p:cNvPr>
          <p:cNvSpPr/>
          <p:nvPr/>
        </p:nvSpPr>
        <p:spPr>
          <a:xfrm>
            <a:off x="6581845" y="252425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04040EA6-CEC2-D490-773B-667BE1D3870A}"/>
              </a:ext>
            </a:extLst>
          </p:cNvPr>
          <p:cNvSpPr txBox="1"/>
          <p:nvPr/>
        </p:nvSpPr>
        <p:spPr>
          <a:xfrm>
            <a:off x="5893819" y="341276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EB9EF76-19BE-8E12-14D2-8060655C39F1}"/>
              </a:ext>
            </a:extLst>
          </p:cNvPr>
          <p:cNvSpPr txBox="1"/>
          <p:nvPr/>
        </p:nvSpPr>
        <p:spPr>
          <a:xfrm>
            <a:off x="6688051" y="263897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52E5527-5F26-89D6-902B-85A01A1FCC8D}"/>
              </a:ext>
            </a:extLst>
          </p:cNvPr>
          <p:cNvSpPr txBox="1"/>
          <p:nvPr/>
        </p:nvSpPr>
        <p:spPr>
          <a:xfrm>
            <a:off x="5312535" y="2157211"/>
            <a:ext cx="2240924" cy="36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AVL </a:t>
            </a:r>
            <a:r>
              <a:rPr lang="en-US" dirty="0" err="1"/>
              <a:t>érték</a:t>
            </a:r>
            <a:r>
              <a:rPr lang="en-US" dirty="0"/>
              <a:t>: 2-0 = 2 </a:t>
            </a:r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145A73FD-56D9-E952-1CB3-652E13C5B38D}"/>
              </a:ext>
            </a:extLst>
          </p:cNvPr>
          <p:cNvSpPr/>
          <p:nvPr/>
        </p:nvSpPr>
        <p:spPr>
          <a:xfrm>
            <a:off x="2395481" y="4913272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C5194C0-E45B-8EA8-8BAB-436762B98491}"/>
              </a:ext>
            </a:extLst>
          </p:cNvPr>
          <p:cNvSpPr txBox="1"/>
          <p:nvPr/>
        </p:nvSpPr>
        <p:spPr>
          <a:xfrm>
            <a:off x="2500248" y="5038456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B199E10-744B-27B7-40AD-A2CB60908D59}"/>
              </a:ext>
            </a:extLst>
          </p:cNvPr>
          <p:cNvCxnSpPr>
            <a:cxnSpLocks/>
          </p:cNvCxnSpPr>
          <p:nvPr/>
        </p:nvCxnSpPr>
        <p:spPr>
          <a:xfrm flipV="1">
            <a:off x="2962152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56D052CC-B461-6C86-9931-43495A1027E7}"/>
              </a:ext>
            </a:extLst>
          </p:cNvPr>
          <p:cNvSpPr/>
          <p:nvPr/>
        </p:nvSpPr>
        <p:spPr>
          <a:xfrm>
            <a:off x="3264805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6E7B347C-544A-7427-C3B5-D23E12560F3C}"/>
              </a:ext>
            </a:extLst>
          </p:cNvPr>
          <p:cNvCxnSpPr/>
          <p:nvPr/>
        </p:nvCxnSpPr>
        <p:spPr>
          <a:xfrm>
            <a:off x="3831476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2192E29B-5FD2-CE7F-A6FD-5650FADAC6DC}"/>
              </a:ext>
            </a:extLst>
          </p:cNvPr>
          <p:cNvSpPr/>
          <p:nvPr/>
        </p:nvSpPr>
        <p:spPr>
          <a:xfrm>
            <a:off x="4129174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A7624D5A-3E32-7A42-5C22-03738F56B246}"/>
              </a:ext>
            </a:extLst>
          </p:cNvPr>
          <p:cNvSpPr txBox="1"/>
          <p:nvPr/>
        </p:nvSpPr>
        <p:spPr>
          <a:xfrm>
            <a:off x="3343814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FA06D512-FE79-9A85-0621-802E46F96697}"/>
              </a:ext>
            </a:extLst>
          </p:cNvPr>
          <p:cNvSpPr txBox="1"/>
          <p:nvPr/>
        </p:nvSpPr>
        <p:spPr>
          <a:xfrm>
            <a:off x="4208183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3" name="Nyíl: lefelé mutató 22">
            <a:extLst>
              <a:ext uri="{FF2B5EF4-FFF2-40B4-BE49-F238E27FC236}">
                <a16:creationId xmlns:a16="http://schemas.microsoft.com/office/drawing/2014/main" id="{27785F5C-2EF5-0B25-E04A-5F3512BBF0C3}"/>
              </a:ext>
            </a:extLst>
          </p:cNvPr>
          <p:cNvSpPr/>
          <p:nvPr/>
        </p:nvSpPr>
        <p:spPr>
          <a:xfrm rot="2907017">
            <a:off x="4421038" y="3509523"/>
            <a:ext cx="564935" cy="10453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zis 23">
            <a:extLst>
              <a:ext uri="{FF2B5EF4-FFF2-40B4-BE49-F238E27FC236}">
                <a16:creationId xmlns:a16="http://schemas.microsoft.com/office/drawing/2014/main" id="{1F47D695-BA09-8368-8E67-528AD8A38492}"/>
              </a:ext>
            </a:extLst>
          </p:cNvPr>
          <p:cNvSpPr/>
          <p:nvPr/>
        </p:nvSpPr>
        <p:spPr>
          <a:xfrm>
            <a:off x="2393745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4DDBC3C-8F23-66E1-49AE-81056C556C01}"/>
              </a:ext>
            </a:extLst>
          </p:cNvPr>
          <p:cNvSpPr txBox="1"/>
          <p:nvPr/>
        </p:nvSpPr>
        <p:spPr>
          <a:xfrm>
            <a:off x="2498512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61066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9" grpId="0" animBg="1"/>
      <p:bldP spid="10" grpId="0"/>
      <p:bldP spid="11" grpId="0"/>
      <p:bldP spid="12" grpId="0"/>
      <p:bldP spid="13" grpId="0" animBg="1"/>
      <p:bldP spid="14" grpId="0"/>
      <p:bldP spid="16" grpId="0" animBg="1"/>
      <p:bldP spid="18" grpId="0" animBg="1"/>
      <p:bldP spid="19" grpId="0"/>
      <p:bldP spid="20" grpId="0"/>
      <p:bldP spid="23" grpId="0" animBg="1"/>
      <p:bldP spid="24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 err="1"/>
              <a:t>Példa</a:t>
            </a:r>
            <a:r>
              <a:rPr dirty="0"/>
              <a:t>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dirty="0"/>
              <a:t>: 30, 10, 20</a:t>
            </a:r>
          </a:p>
          <a:p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Balra</a:t>
            </a:r>
            <a:r>
              <a:rPr lang="en-US" dirty="0"/>
              <a:t> – </a:t>
            </a:r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Jobbra</a:t>
            </a:r>
            <a:endParaRPr dirty="0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41FCA225-110B-5FFD-BA1E-FEB43701BD89}"/>
              </a:ext>
            </a:extLst>
          </p:cNvPr>
          <p:cNvSpPr/>
          <p:nvPr/>
        </p:nvSpPr>
        <p:spPr>
          <a:xfrm>
            <a:off x="1401738" y="5567418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941F127-DEB6-3E52-799E-B2B777838375}"/>
              </a:ext>
            </a:extLst>
          </p:cNvPr>
          <p:cNvCxnSpPr>
            <a:cxnSpLocks/>
          </p:cNvCxnSpPr>
          <p:nvPr/>
        </p:nvCxnSpPr>
        <p:spPr>
          <a:xfrm flipV="1">
            <a:off x="1099085" y="4603395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D287BF82-A4F5-C4F6-E41B-59F2331D776E}"/>
              </a:ext>
            </a:extLst>
          </p:cNvPr>
          <p:cNvSpPr/>
          <p:nvPr/>
        </p:nvSpPr>
        <p:spPr>
          <a:xfrm>
            <a:off x="1401738" y="417491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129C56B-EBBE-5907-9ADF-E7B2FB963AFC}"/>
              </a:ext>
            </a:extLst>
          </p:cNvPr>
          <p:cNvCxnSpPr/>
          <p:nvPr/>
        </p:nvCxnSpPr>
        <p:spPr>
          <a:xfrm>
            <a:off x="1082642" y="5331178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78EE9236-86DC-FAFE-6021-D34841BE2CA6}"/>
              </a:ext>
            </a:extLst>
          </p:cNvPr>
          <p:cNvSpPr txBox="1"/>
          <p:nvPr/>
        </p:nvSpPr>
        <p:spPr>
          <a:xfrm>
            <a:off x="1480747" y="4275648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E5DC0CBD-BBF4-E5AA-CD18-EB82A4A7EDAD}"/>
              </a:ext>
            </a:extLst>
          </p:cNvPr>
          <p:cNvSpPr txBox="1"/>
          <p:nvPr/>
        </p:nvSpPr>
        <p:spPr>
          <a:xfrm>
            <a:off x="1459349" y="571309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86CA5EC7-C43E-50AE-F80B-C8263FBEF955}"/>
              </a:ext>
            </a:extLst>
          </p:cNvPr>
          <p:cNvSpPr/>
          <p:nvPr/>
        </p:nvSpPr>
        <p:spPr>
          <a:xfrm>
            <a:off x="530678" y="479935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D381A48-7375-D3BD-9C99-631A5829938F}"/>
              </a:ext>
            </a:extLst>
          </p:cNvPr>
          <p:cNvSpPr txBox="1"/>
          <p:nvPr/>
        </p:nvSpPr>
        <p:spPr>
          <a:xfrm>
            <a:off x="635445" y="49245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0" name="Nyíl: jobbra mutató 19">
            <a:extLst>
              <a:ext uri="{FF2B5EF4-FFF2-40B4-BE49-F238E27FC236}">
                <a16:creationId xmlns:a16="http://schemas.microsoft.com/office/drawing/2014/main" id="{BA5815A9-6A7A-DB33-0C34-C4590B58F55C}"/>
              </a:ext>
            </a:extLst>
          </p:cNvPr>
          <p:cNvSpPr/>
          <p:nvPr/>
        </p:nvSpPr>
        <p:spPr>
          <a:xfrm>
            <a:off x="2311758" y="4924540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3B5D62BF-F6B2-F490-D933-A6CCBACE8570}"/>
              </a:ext>
            </a:extLst>
          </p:cNvPr>
          <p:cNvSpPr/>
          <p:nvPr/>
        </p:nvSpPr>
        <p:spPr>
          <a:xfrm>
            <a:off x="3408975" y="559365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E7832267-09B0-756A-8144-D9F589759A64}"/>
              </a:ext>
            </a:extLst>
          </p:cNvPr>
          <p:cNvSpPr txBox="1"/>
          <p:nvPr/>
        </p:nvSpPr>
        <p:spPr>
          <a:xfrm>
            <a:off x="3507626" y="57037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390B9264-7F7C-4FE4-AE2D-15FE7B6C9CD2}"/>
              </a:ext>
            </a:extLst>
          </p:cNvPr>
          <p:cNvCxnSpPr>
            <a:cxnSpLocks/>
          </p:cNvCxnSpPr>
          <p:nvPr/>
        </p:nvCxnSpPr>
        <p:spPr>
          <a:xfrm flipV="1">
            <a:off x="3878312" y="5286186"/>
            <a:ext cx="400729" cy="364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zis 23">
            <a:extLst>
              <a:ext uri="{FF2B5EF4-FFF2-40B4-BE49-F238E27FC236}">
                <a16:creationId xmlns:a16="http://schemas.microsoft.com/office/drawing/2014/main" id="{6EE679FC-06D1-1EBA-E1F1-455B94B5359B}"/>
              </a:ext>
            </a:extLst>
          </p:cNvPr>
          <p:cNvSpPr/>
          <p:nvPr/>
        </p:nvSpPr>
        <p:spPr>
          <a:xfrm>
            <a:off x="4134122" y="484460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ADCF5B19-7621-F405-D6F3-A529D940161F}"/>
              </a:ext>
            </a:extLst>
          </p:cNvPr>
          <p:cNvCxnSpPr>
            <a:cxnSpLocks/>
            <a:endCxn id="26" idx="3"/>
          </p:cNvCxnSpPr>
          <p:nvPr/>
        </p:nvCxnSpPr>
        <p:spPr>
          <a:xfrm flipV="1">
            <a:off x="4658446" y="4568002"/>
            <a:ext cx="340787" cy="334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zis 25">
            <a:extLst>
              <a:ext uri="{FF2B5EF4-FFF2-40B4-BE49-F238E27FC236}">
                <a16:creationId xmlns:a16="http://schemas.microsoft.com/office/drawing/2014/main" id="{7504BCA3-C2CC-7F46-9EA1-FBCF68C71D55}"/>
              </a:ext>
            </a:extLst>
          </p:cNvPr>
          <p:cNvSpPr/>
          <p:nvPr/>
        </p:nvSpPr>
        <p:spPr>
          <a:xfrm>
            <a:off x="4901157" y="405683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A382EA97-F00B-905D-85E5-810FA32CAF70}"/>
              </a:ext>
            </a:extLst>
          </p:cNvPr>
          <p:cNvSpPr txBox="1"/>
          <p:nvPr/>
        </p:nvSpPr>
        <p:spPr>
          <a:xfrm>
            <a:off x="4213131" y="49453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6D0A8C8E-4A96-077B-1003-EA45EA8DB956}"/>
              </a:ext>
            </a:extLst>
          </p:cNvPr>
          <p:cNvSpPr txBox="1"/>
          <p:nvPr/>
        </p:nvSpPr>
        <p:spPr>
          <a:xfrm>
            <a:off x="5007363" y="417155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9" name="Nyíl: jobbra mutató 28">
            <a:extLst>
              <a:ext uri="{FF2B5EF4-FFF2-40B4-BE49-F238E27FC236}">
                <a16:creationId xmlns:a16="http://schemas.microsoft.com/office/drawing/2014/main" id="{F4A6E9E0-78B8-8FBD-C7D8-30792B514977}"/>
              </a:ext>
            </a:extLst>
          </p:cNvPr>
          <p:cNvSpPr/>
          <p:nvPr/>
        </p:nvSpPr>
        <p:spPr>
          <a:xfrm>
            <a:off x="5321665" y="4914124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5E20E8B4-BA66-E8C3-6CAD-FD6B1F608EE8}"/>
              </a:ext>
            </a:extLst>
          </p:cNvPr>
          <p:cNvCxnSpPr>
            <a:cxnSpLocks/>
          </p:cNvCxnSpPr>
          <p:nvPr/>
        </p:nvCxnSpPr>
        <p:spPr>
          <a:xfrm flipV="1">
            <a:off x="7212153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zis 30">
            <a:extLst>
              <a:ext uri="{FF2B5EF4-FFF2-40B4-BE49-F238E27FC236}">
                <a16:creationId xmlns:a16="http://schemas.microsoft.com/office/drawing/2014/main" id="{BA355566-F662-8BA3-B301-F8A4AEED6D8E}"/>
              </a:ext>
            </a:extLst>
          </p:cNvPr>
          <p:cNvSpPr/>
          <p:nvPr/>
        </p:nvSpPr>
        <p:spPr>
          <a:xfrm>
            <a:off x="7514806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A72D15D0-A7F1-9763-051F-42DDFE7A4156}"/>
              </a:ext>
            </a:extLst>
          </p:cNvPr>
          <p:cNvCxnSpPr/>
          <p:nvPr/>
        </p:nvCxnSpPr>
        <p:spPr>
          <a:xfrm>
            <a:off x="8081477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zis 32">
            <a:extLst>
              <a:ext uri="{FF2B5EF4-FFF2-40B4-BE49-F238E27FC236}">
                <a16:creationId xmlns:a16="http://schemas.microsoft.com/office/drawing/2014/main" id="{01797835-FD64-1C50-F788-785ACA8800C1}"/>
              </a:ext>
            </a:extLst>
          </p:cNvPr>
          <p:cNvSpPr/>
          <p:nvPr/>
        </p:nvSpPr>
        <p:spPr>
          <a:xfrm>
            <a:off x="8379175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B58BA678-8288-1466-275B-9A40D83B8276}"/>
              </a:ext>
            </a:extLst>
          </p:cNvPr>
          <p:cNvSpPr txBox="1"/>
          <p:nvPr/>
        </p:nvSpPr>
        <p:spPr>
          <a:xfrm>
            <a:off x="7593815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13E5A50D-AB71-596A-3BC3-B79CBCBAF04F}"/>
              </a:ext>
            </a:extLst>
          </p:cNvPr>
          <p:cNvSpPr txBox="1"/>
          <p:nvPr/>
        </p:nvSpPr>
        <p:spPr>
          <a:xfrm>
            <a:off x="8458184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8EE977D7-2704-E620-7A78-A12A304BCC76}"/>
              </a:ext>
            </a:extLst>
          </p:cNvPr>
          <p:cNvSpPr/>
          <p:nvPr/>
        </p:nvSpPr>
        <p:spPr>
          <a:xfrm>
            <a:off x="6643746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EAE7C3D7-B154-B0BD-CFA6-EE1B907AB078}"/>
              </a:ext>
            </a:extLst>
          </p:cNvPr>
          <p:cNvSpPr txBox="1"/>
          <p:nvPr/>
        </p:nvSpPr>
        <p:spPr>
          <a:xfrm>
            <a:off x="6748513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/>
      <p:bldP spid="17" grpId="0"/>
      <p:bldP spid="18" grpId="0" animBg="1"/>
      <p:bldP spid="19" grpId="0"/>
      <p:bldP spid="20" grpId="0" animBg="1"/>
      <p:bldP spid="21" grpId="0" animBg="1"/>
      <p:bldP spid="22" grpId="0"/>
      <p:bldP spid="24" grpId="0" animBg="1"/>
      <p:bldP spid="26" grpId="0" animBg="1"/>
      <p:bldP spid="27" grpId="0"/>
      <p:bldP spid="28" grpId="0"/>
      <p:bldP spid="29" grpId="0" animBg="1"/>
      <p:bldP spid="31" grpId="0" animBg="1"/>
      <p:bldP spid="33" grpId="0" animBg="1"/>
      <p:bldP spid="34" grpId="0"/>
      <p:bldP spid="35" grpId="0"/>
      <p:bldP spid="36" grpId="0" animBg="1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 err="1"/>
              <a:t>Példa</a:t>
            </a:r>
            <a:r>
              <a:rPr dirty="0"/>
              <a:t> </a:t>
            </a:r>
            <a:r>
              <a:rPr lang="en-US" dirty="0"/>
              <a:t>4</a:t>
            </a:r>
            <a:r>
              <a:rPr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dirty="0"/>
              <a:t>: </a:t>
            </a:r>
            <a:r>
              <a:rPr lang="en-US" dirty="0"/>
              <a:t>1</a:t>
            </a:r>
            <a:r>
              <a:rPr dirty="0"/>
              <a:t>0, </a:t>
            </a:r>
            <a:r>
              <a:rPr lang="en-US" dirty="0"/>
              <a:t>3</a:t>
            </a:r>
            <a:r>
              <a:rPr dirty="0"/>
              <a:t>0, 20</a:t>
            </a:r>
          </a:p>
          <a:p>
            <a:r>
              <a:rPr lang="en-US" dirty="0" err="1"/>
              <a:t>Forgatás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– </a:t>
            </a:r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Balra</a:t>
            </a:r>
            <a:endParaRPr dirty="0"/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41FCA225-110B-5FFD-BA1E-FEB43701BD89}"/>
              </a:ext>
            </a:extLst>
          </p:cNvPr>
          <p:cNvSpPr/>
          <p:nvPr/>
        </p:nvSpPr>
        <p:spPr>
          <a:xfrm>
            <a:off x="1401738" y="5567418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941F127-DEB6-3E52-799E-B2B777838375}"/>
              </a:ext>
            </a:extLst>
          </p:cNvPr>
          <p:cNvCxnSpPr>
            <a:cxnSpLocks/>
          </p:cNvCxnSpPr>
          <p:nvPr/>
        </p:nvCxnSpPr>
        <p:spPr>
          <a:xfrm flipH="1" flipV="1">
            <a:off x="1954815" y="4680698"/>
            <a:ext cx="295576" cy="277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D287BF82-A4F5-C4F6-E41B-59F2331D776E}"/>
              </a:ext>
            </a:extLst>
          </p:cNvPr>
          <p:cNvSpPr/>
          <p:nvPr/>
        </p:nvSpPr>
        <p:spPr>
          <a:xfrm>
            <a:off x="1401738" y="417491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129C56B-EBBE-5907-9ADF-E7B2FB963AFC}"/>
              </a:ext>
            </a:extLst>
          </p:cNvPr>
          <p:cNvCxnSpPr>
            <a:cxnSpLocks/>
            <a:stCxn id="18" idx="3"/>
          </p:cNvCxnSpPr>
          <p:nvPr/>
        </p:nvCxnSpPr>
        <p:spPr>
          <a:xfrm flipH="1">
            <a:off x="1856223" y="5368883"/>
            <a:ext cx="252992" cy="207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78EE9236-86DC-FAFE-6021-D34841BE2CA6}"/>
              </a:ext>
            </a:extLst>
          </p:cNvPr>
          <p:cNvSpPr txBox="1"/>
          <p:nvPr/>
        </p:nvSpPr>
        <p:spPr>
          <a:xfrm>
            <a:off x="1480747" y="4275648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E5DC0CBD-BBF4-E5AA-CD18-EB82A4A7EDAD}"/>
              </a:ext>
            </a:extLst>
          </p:cNvPr>
          <p:cNvSpPr txBox="1"/>
          <p:nvPr/>
        </p:nvSpPr>
        <p:spPr>
          <a:xfrm>
            <a:off x="1459349" y="571309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86CA5EC7-C43E-50AE-F80B-C8263FBEF955}"/>
              </a:ext>
            </a:extLst>
          </p:cNvPr>
          <p:cNvSpPr/>
          <p:nvPr/>
        </p:nvSpPr>
        <p:spPr>
          <a:xfrm>
            <a:off x="2011139" y="485771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D381A48-7375-D3BD-9C99-631A5829938F}"/>
              </a:ext>
            </a:extLst>
          </p:cNvPr>
          <p:cNvSpPr txBox="1"/>
          <p:nvPr/>
        </p:nvSpPr>
        <p:spPr>
          <a:xfrm>
            <a:off x="2108345" y="495800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0" name="Nyíl: jobbra mutató 19">
            <a:extLst>
              <a:ext uri="{FF2B5EF4-FFF2-40B4-BE49-F238E27FC236}">
                <a16:creationId xmlns:a16="http://schemas.microsoft.com/office/drawing/2014/main" id="{BA5815A9-6A7A-DB33-0C34-C4590B58F55C}"/>
              </a:ext>
            </a:extLst>
          </p:cNvPr>
          <p:cNvSpPr/>
          <p:nvPr/>
        </p:nvSpPr>
        <p:spPr>
          <a:xfrm>
            <a:off x="3057503" y="4657856"/>
            <a:ext cx="792416" cy="359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3B5D62BF-F6B2-F490-D933-A6CCBACE8570}"/>
              </a:ext>
            </a:extLst>
          </p:cNvPr>
          <p:cNvSpPr/>
          <p:nvPr/>
        </p:nvSpPr>
        <p:spPr>
          <a:xfrm>
            <a:off x="4675243" y="558241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E7832267-09B0-756A-8144-D9F589759A64}"/>
              </a:ext>
            </a:extLst>
          </p:cNvPr>
          <p:cNvSpPr txBox="1"/>
          <p:nvPr/>
        </p:nvSpPr>
        <p:spPr>
          <a:xfrm>
            <a:off x="4754994" y="57037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390B9264-7F7C-4FE4-AE2D-15FE7B6C9CD2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4713018" y="5318790"/>
            <a:ext cx="325312" cy="384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zis 23">
            <a:extLst>
              <a:ext uri="{FF2B5EF4-FFF2-40B4-BE49-F238E27FC236}">
                <a16:creationId xmlns:a16="http://schemas.microsoft.com/office/drawing/2014/main" id="{6EE679FC-06D1-1EBA-E1F1-455B94B5359B}"/>
              </a:ext>
            </a:extLst>
          </p:cNvPr>
          <p:cNvSpPr/>
          <p:nvPr/>
        </p:nvSpPr>
        <p:spPr>
          <a:xfrm>
            <a:off x="4134122" y="484460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ADCF5B19-7621-F405-D6F3-A529D940161F}"/>
              </a:ext>
            </a:extLst>
          </p:cNvPr>
          <p:cNvCxnSpPr>
            <a:cxnSpLocks/>
            <a:stCxn id="24" idx="0"/>
          </p:cNvCxnSpPr>
          <p:nvPr/>
        </p:nvCxnSpPr>
        <p:spPr>
          <a:xfrm flipH="1" flipV="1">
            <a:off x="4248252" y="4580843"/>
            <a:ext cx="220721" cy="26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zis 25">
            <a:extLst>
              <a:ext uri="{FF2B5EF4-FFF2-40B4-BE49-F238E27FC236}">
                <a16:creationId xmlns:a16="http://schemas.microsoft.com/office/drawing/2014/main" id="{7504BCA3-C2CC-7F46-9EA1-FBCF68C71D55}"/>
              </a:ext>
            </a:extLst>
          </p:cNvPr>
          <p:cNvSpPr/>
          <p:nvPr/>
        </p:nvSpPr>
        <p:spPr>
          <a:xfrm>
            <a:off x="3743826" y="40380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A382EA97-F00B-905D-85E5-810FA32CAF70}"/>
              </a:ext>
            </a:extLst>
          </p:cNvPr>
          <p:cNvSpPr txBox="1"/>
          <p:nvPr/>
        </p:nvSpPr>
        <p:spPr>
          <a:xfrm>
            <a:off x="4213131" y="49453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6D0A8C8E-4A96-077B-1003-EA45EA8DB956}"/>
              </a:ext>
            </a:extLst>
          </p:cNvPr>
          <p:cNvSpPr txBox="1"/>
          <p:nvPr/>
        </p:nvSpPr>
        <p:spPr>
          <a:xfrm>
            <a:off x="3848815" y="417055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9" name="Nyíl: jobbra mutató 28">
            <a:extLst>
              <a:ext uri="{FF2B5EF4-FFF2-40B4-BE49-F238E27FC236}">
                <a16:creationId xmlns:a16="http://schemas.microsoft.com/office/drawing/2014/main" id="{F4A6E9E0-78B8-8FBD-C7D8-30792B514977}"/>
              </a:ext>
            </a:extLst>
          </p:cNvPr>
          <p:cNvSpPr/>
          <p:nvPr/>
        </p:nvSpPr>
        <p:spPr>
          <a:xfrm>
            <a:off x="5321665" y="4914124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5E20E8B4-BA66-E8C3-6CAD-FD6B1F608EE8}"/>
              </a:ext>
            </a:extLst>
          </p:cNvPr>
          <p:cNvCxnSpPr>
            <a:cxnSpLocks/>
          </p:cNvCxnSpPr>
          <p:nvPr/>
        </p:nvCxnSpPr>
        <p:spPr>
          <a:xfrm flipV="1">
            <a:off x="7212153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zis 30">
            <a:extLst>
              <a:ext uri="{FF2B5EF4-FFF2-40B4-BE49-F238E27FC236}">
                <a16:creationId xmlns:a16="http://schemas.microsoft.com/office/drawing/2014/main" id="{BA355566-F662-8BA3-B301-F8A4AEED6D8E}"/>
              </a:ext>
            </a:extLst>
          </p:cNvPr>
          <p:cNvSpPr/>
          <p:nvPr/>
        </p:nvSpPr>
        <p:spPr>
          <a:xfrm>
            <a:off x="7514806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A72D15D0-A7F1-9763-051F-42DDFE7A4156}"/>
              </a:ext>
            </a:extLst>
          </p:cNvPr>
          <p:cNvCxnSpPr/>
          <p:nvPr/>
        </p:nvCxnSpPr>
        <p:spPr>
          <a:xfrm>
            <a:off x="8081477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zis 32">
            <a:extLst>
              <a:ext uri="{FF2B5EF4-FFF2-40B4-BE49-F238E27FC236}">
                <a16:creationId xmlns:a16="http://schemas.microsoft.com/office/drawing/2014/main" id="{01797835-FD64-1C50-F788-785ACA8800C1}"/>
              </a:ext>
            </a:extLst>
          </p:cNvPr>
          <p:cNvSpPr/>
          <p:nvPr/>
        </p:nvSpPr>
        <p:spPr>
          <a:xfrm>
            <a:off x="8379175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B58BA678-8288-1466-275B-9A40D83B8276}"/>
              </a:ext>
            </a:extLst>
          </p:cNvPr>
          <p:cNvSpPr txBox="1"/>
          <p:nvPr/>
        </p:nvSpPr>
        <p:spPr>
          <a:xfrm>
            <a:off x="7593815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13E5A50D-AB71-596A-3BC3-B79CBCBAF04F}"/>
              </a:ext>
            </a:extLst>
          </p:cNvPr>
          <p:cNvSpPr txBox="1"/>
          <p:nvPr/>
        </p:nvSpPr>
        <p:spPr>
          <a:xfrm>
            <a:off x="8458184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8EE977D7-2704-E620-7A78-A12A304BCC76}"/>
              </a:ext>
            </a:extLst>
          </p:cNvPr>
          <p:cNvSpPr/>
          <p:nvPr/>
        </p:nvSpPr>
        <p:spPr>
          <a:xfrm>
            <a:off x="6643746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EAE7C3D7-B154-B0BD-CFA6-EE1B907AB078}"/>
              </a:ext>
            </a:extLst>
          </p:cNvPr>
          <p:cNvSpPr txBox="1"/>
          <p:nvPr/>
        </p:nvSpPr>
        <p:spPr>
          <a:xfrm>
            <a:off x="6748513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7126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/>
      <p:bldP spid="17" grpId="0"/>
      <p:bldP spid="18" grpId="0" animBg="1"/>
      <p:bldP spid="19" grpId="0"/>
      <p:bldP spid="20" grpId="0" animBg="1"/>
      <p:bldP spid="21" grpId="0" animBg="1"/>
      <p:bldP spid="22" grpId="0"/>
      <p:bldP spid="24" grpId="0" animBg="1"/>
      <p:bldP spid="26" grpId="0" animBg="1"/>
      <p:bldP spid="27" grpId="0"/>
      <p:bldP spid="28" grpId="0"/>
      <p:bldP spid="29" grpId="0" animBg="1"/>
      <p:bldP spid="31" grpId="0" animBg="1"/>
      <p:bldP spid="33" grpId="0" animBg="1"/>
      <p:bldP spid="34" grpId="0"/>
      <p:bldP spid="35" grpId="0"/>
      <p:bldP spid="36" grpId="0" animBg="1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4C20F7-4FC9-AE6F-5B81-83C517D74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TÖRLÉS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F4342F-8E6B-FB77-63C6-43652C45A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Miután</a:t>
            </a:r>
            <a:r>
              <a:rPr lang="en-US" dirty="0"/>
              <a:t> </a:t>
            </a:r>
            <a:r>
              <a:rPr lang="en-US" dirty="0" err="1"/>
              <a:t>töröltünk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csúcsot</a:t>
            </a:r>
            <a:r>
              <a:rPr lang="en-US" dirty="0"/>
              <a:t>,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összes</a:t>
            </a:r>
            <a:r>
              <a:rPr lang="en-US" dirty="0"/>
              <a:t> AVL </a:t>
            </a:r>
            <a:r>
              <a:rPr lang="en-US" dirty="0" err="1"/>
              <a:t>értéket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újra</a:t>
            </a:r>
            <a:r>
              <a:rPr lang="en-US" dirty="0"/>
              <a:t> </a:t>
            </a:r>
            <a:r>
              <a:rPr lang="en-US" dirty="0" err="1"/>
              <a:t>számolni</a:t>
            </a:r>
            <a:r>
              <a:rPr lang="en-US" dirty="0"/>
              <a:t>. </a:t>
            </a:r>
          </a:p>
          <a:p>
            <a:r>
              <a:rPr lang="en-US" dirty="0"/>
              <a:t>Ha </a:t>
            </a:r>
            <a:r>
              <a:rPr lang="en-US" dirty="0" err="1"/>
              <a:t>minden</a:t>
            </a:r>
            <a:r>
              <a:rPr lang="en-US" dirty="0"/>
              <a:t> AVL </a:t>
            </a:r>
            <a:r>
              <a:rPr lang="en-US" dirty="0" err="1"/>
              <a:t>érték</a:t>
            </a:r>
            <a:r>
              <a:rPr lang="en-US" dirty="0"/>
              <a:t> a {-1,0,1} </a:t>
            </a:r>
            <a:r>
              <a:rPr lang="en-US" dirty="0" err="1"/>
              <a:t>halmazba</a:t>
            </a:r>
            <a:r>
              <a:rPr lang="en-US" dirty="0"/>
              <a:t> </a:t>
            </a:r>
            <a:r>
              <a:rPr lang="en-US" dirty="0" err="1"/>
              <a:t>esik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készen</a:t>
            </a:r>
            <a:r>
              <a:rPr lang="en-US" dirty="0"/>
              <a:t> </a:t>
            </a:r>
            <a:r>
              <a:rPr lang="en-US" dirty="0" err="1"/>
              <a:t>vagyunk</a:t>
            </a:r>
            <a:r>
              <a:rPr lang="en-US" dirty="0"/>
              <a:t>.</a:t>
            </a:r>
          </a:p>
          <a:p>
            <a:r>
              <a:rPr lang="en-US" dirty="0"/>
              <a:t>Ha </a:t>
            </a:r>
            <a:r>
              <a:rPr lang="en-US" dirty="0" err="1"/>
              <a:t>előfordul</a:t>
            </a:r>
            <a:r>
              <a:rPr lang="en-US" dirty="0"/>
              <a:t> </a:t>
            </a:r>
            <a:r>
              <a:rPr lang="en-US" dirty="0" err="1"/>
              <a:t>tilos</a:t>
            </a:r>
            <a:r>
              <a:rPr lang="en-US" dirty="0"/>
              <a:t> AVL </a:t>
            </a:r>
            <a:r>
              <a:rPr lang="en-US" dirty="0" err="1"/>
              <a:t>érték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forgatást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elvégezni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331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r>
              <a:rPr lang="en-US" dirty="0"/>
              <a:t> </a:t>
            </a:r>
            <a:r>
              <a:rPr lang="en-US" dirty="0" err="1"/>
              <a:t>lépésről</a:t>
            </a:r>
            <a:r>
              <a:rPr lang="en-US" dirty="0"/>
              <a:t> </a:t>
            </a:r>
            <a:r>
              <a:rPr lang="en-US" dirty="0" err="1"/>
              <a:t>lépésre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dirty="0"/>
              <a:t>: 50, 40, 60, 30, 45, 55, 70, 20</a:t>
            </a:r>
            <a:r>
              <a:rPr lang="en-US" dirty="0"/>
              <a:t>, 10, 25</a:t>
            </a:r>
            <a:endParaRPr dirty="0"/>
          </a:p>
          <a:p>
            <a:r>
              <a:rPr lang="en-US" dirty="0"/>
              <a:t>Minden </a:t>
            </a:r>
            <a:r>
              <a:rPr lang="en-US" dirty="0" err="1"/>
              <a:t>lépésben</a:t>
            </a:r>
            <a:r>
              <a:rPr lang="en-US" dirty="0"/>
              <a:t> </a:t>
            </a:r>
            <a:r>
              <a:rPr lang="en-US" dirty="0" err="1"/>
              <a:t>számoljuk</a:t>
            </a:r>
            <a:r>
              <a:rPr lang="en-US" dirty="0"/>
              <a:t> ki </a:t>
            </a:r>
            <a:r>
              <a:rPr lang="en-US" dirty="0" err="1"/>
              <a:t>az</a:t>
            </a:r>
            <a:r>
              <a:rPr lang="en-US" dirty="0"/>
              <a:t> AVL </a:t>
            </a:r>
            <a:r>
              <a:rPr lang="en-US" dirty="0" err="1"/>
              <a:t>értékeket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végezzük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a </a:t>
            </a:r>
            <a:r>
              <a:rPr lang="en-US" dirty="0" err="1"/>
              <a:t>szükséges</a:t>
            </a:r>
            <a:r>
              <a:rPr lang="en-US" dirty="0"/>
              <a:t> </a:t>
            </a:r>
            <a:r>
              <a:rPr lang="en-US" dirty="0" err="1"/>
              <a:t>forgatásokat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5316D00-EFD6-F4FA-6FBD-F842313986F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66278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22ABC44A-1273-3C4F-024E-2B5C920AA1E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38181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60E7400-1B5D-28ED-E658-9890DB0FFAF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83021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6D55D2-D504-3F2F-BDF8-87B4FC8DA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Történelmi</a:t>
            </a:r>
            <a:r>
              <a:rPr lang="en-US" dirty="0"/>
              <a:t> </a:t>
            </a:r>
            <a:r>
              <a:rPr lang="en-US" dirty="0" err="1"/>
              <a:t>háttér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46EBAF-0B24-ED42-028B-F9349F705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3400" y="2212930"/>
            <a:ext cx="7402989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 err="1">
                <a:latin typeface="+mj-lt"/>
              </a:rPr>
              <a:t>Bevezetése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1962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 err="1">
                <a:latin typeface="+mj-lt"/>
              </a:rPr>
              <a:t>Szerzők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Georgy Adelson-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Velsky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Evgenii (Yevgeny) Landis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név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“AVL-fa”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szerzők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neveiből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jön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delson-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elsky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lang="en-US" altLang="en-US" sz="1800" dirty="0" err="1">
                <a:latin typeface="+mj-lt"/>
              </a:rPr>
              <a:t>és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andis</a:t>
            </a:r>
            <a:r>
              <a:rPr kumimoji="0" lang="en-US" altLang="en-US" sz="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00" b="1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“An algorithm for the organization of information”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(1962)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/>
              <a:t>Adelson-</a:t>
            </a:r>
            <a:r>
              <a:rPr lang="en-US" sz="1400" i="1" dirty="0" err="1"/>
              <a:t>Velsky</a:t>
            </a:r>
            <a:r>
              <a:rPr lang="en-US" sz="1400" i="1" dirty="0"/>
              <a:t>, Georgy; Landis, Evgenii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hlinkClick r:id="rId2" tooltip="Proceedings of the USSR Academy of Scien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Proceedings of the USSR Academy of Sciences</a:t>
            </a:r>
            <a:r>
              <a:rPr lang="en-US" sz="1400" dirty="0"/>
              <a:t> (in Russian). 146: 263–266.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English translation</a:t>
            </a:r>
            <a:r>
              <a:rPr lang="en-US" sz="1400" dirty="0"/>
              <a:t> by Myron J. Ricci in </a:t>
            </a:r>
            <a:r>
              <a:rPr lang="en-US" sz="1400" i="1" dirty="0"/>
              <a:t>Soviet Mathematics - </a:t>
            </a:r>
            <a:r>
              <a:rPr lang="en-US" sz="1400" i="1" dirty="0" err="1"/>
              <a:t>Doklady</a:t>
            </a:r>
            <a:r>
              <a:rPr lang="en-US" sz="1400" dirty="0"/>
              <a:t>, 3:1259–1263, 1962.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780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C25952AB-5FD4-6B66-835D-5AAE84EE6762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401362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98CA9789-869E-F608-4328-F379E6DE7EC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418799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173D23CB-C9C8-EB95-E863-DD13EB7434C0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5703151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E754634B-3E0E-EC68-621E-7DA926C74C6D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181930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08600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296275D9-C5B6-7E0F-8BFA-0B1BA85481B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1532166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08600" y="1644691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381C9B29-1B73-5008-17D9-2FD53E2C8E35}"/>
              </a:ext>
            </a:extLst>
          </p:cNvPr>
          <p:cNvCxnSpPr/>
          <p:nvPr/>
        </p:nvCxnSpPr>
        <p:spPr>
          <a:xfrm flipH="1">
            <a:off x="817413" y="30352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Ellipszis 33">
            <a:extLst>
              <a:ext uri="{FF2B5EF4-FFF2-40B4-BE49-F238E27FC236}">
                <a16:creationId xmlns:a16="http://schemas.microsoft.com/office/drawing/2014/main" id="{DEE75594-6B63-286B-043F-895ADA07D705}"/>
              </a:ext>
            </a:extLst>
          </p:cNvPr>
          <p:cNvSpPr/>
          <p:nvPr/>
        </p:nvSpPr>
        <p:spPr>
          <a:xfrm>
            <a:off x="289379" y="32744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567B8A49-72F2-9B19-83A3-ECC14F9295EC}"/>
              </a:ext>
            </a:extLst>
          </p:cNvPr>
          <p:cNvSpPr txBox="1"/>
          <p:nvPr/>
        </p:nvSpPr>
        <p:spPr>
          <a:xfrm>
            <a:off x="360214" y="34096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4149DBA6-59D1-6B00-9BAE-778E313D6C7B}"/>
              </a:ext>
            </a:extLst>
          </p:cNvPr>
          <p:cNvSpPr txBox="1"/>
          <p:nvPr/>
        </p:nvSpPr>
        <p:spPr>
          <a:xfrm>
            <a:off x="197026" y="289643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5F6AF98-9D68-9BC5-0434-08B95EDEAF3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8664042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797936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5F6AF98-9D68-9BC5-0434-08B95EDEAF3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CAC9B7F0-7CB4-71B3-2080-0F2A12B82854}"/>
              </a:ext>
            </a:extLst>
          </p:cNvPr>
          <p:cNvCxnSpPr>
            <a:cxnSpLocks/>
          </p:cNvCxnSpPr>
          <p:nvPr/>
        </p:nvCxnSpPr>
        <p:spPr>
          <a:xfrm>
            <a:off x="2352940" y="2577026"/>
            <a:ext cx="179503" cy="2363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E25D830B-ECE5-75A7-06F4-B3D777056914}"/>
              </a:ext>
            </a:extLst>
          </p:cNvPr>
          <p:cNvSpPr/>
          <p:nvPr/>
        </p:nvSpPr>
        <p:spPr>
          <a:xfrm>
            <a:off x="2389428" y="271745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98A0D270-74C6-38FA-D6BB-0EA441C1DCA8}"/>
              </a:ext>
            </a:extLst>
          </p:cNvPr>
          <p:cNvSpPr txBox="1"/>
          <p:nvPr/>
        </p:nvSpPr>
        <p:spPr>
          <a:xfrm>
            <a:off x="2460263" y="285267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F84D028A-5C77-4AC3-00C5-9D25197C55E6}"/>
              </a:ext>
            </a:extLst>
          </p:cNvPr>
          <p:cNvSpPr txBox="1"/>
          <p:nvPr/>
        </p:nvSpPr>
        <p:spPr>
          <a:xfrm>
            <a:off x="2570120" y="234167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2CA3B22D-FFEC-6E05-FF98-87108956E3B8}"/>
              </a:ext>
            </a:extLst>
          </p:cNvPr>
          <p:cNvSpPr txBox="1"/>
          <p:nvPr/>
        </p:nvSpPr>
        <p:spPr>
          <a:xfrm>
            <a:off x="1827733" y="1541174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B439541E-3DF8-5DEA-BC47-61AFF6F38419}"/>
              </a:ext>
            </a:extLst>
          </p:cNvPr>
          <p:cNvSpPr txBox="1"/>
          <p:nvPr/>
        </p:nvSpPr>
        <p:spPr>
          <a:xfrm>
            <a:off x="2826914" y="9077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AA066A74-95AF-74B4-D785-B1883984AB69}"/>
              </a:ext>
            </a:extLst>
          </p:cNvPr>
          <p:cNvSpPr txBox="1"/>
          <p:nvPr/>
        </p:nvSpPr>
        <p:spPr>
          <a:xfrm>
            <a:off x="3559531" y="14429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960654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E411E3BB-B053-EB51-E1D9-EBF193C90837}"/>
              </a:ext>
            </a:extLst>
          </p:cNvPr>
          <p:cNvSpPr txBox="1"/>
          <p:nvPr/>
        </p:nvSpPr>
        <p:spPr>
          <a:xfrm>
            <a:off x="2673221" y="229341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E86E68B8-4125-7A55-6B2E-B27A69292465}"/>
              </a:ext>
            </a:extLst>
          </p:cNvPr>
          <p:cNvCxnSpPr/>
          <p:nvPr/>
        </p:nvCxnSpPr>
        <p:spPr>
          <a:xfrm flipH="1">
            <a:off x="2137896" y="313940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9C5A52B1-B38C-D63E-82CC-DB44D8D42A04}"/>
              </a:ext>
            </a:extLst>
          </p:cNvPr>
          <p:cNvSpPr/>
          <p:nvPr/>
        </p:nvSpPr>
        <p:spPr>
          <a:xfrm>
            <a:off x="1609862" y="337856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5AC5F7-A68F-1117-26CE-237D03BE04BD}"/>
              </a:ext>
            </a:extLst>
          </p:cNvPr>
          <p:cNvSpPr txBox="1"/>
          <p:nvPr/>
        </p:nvSpPr>
        <p:spPr>
          <a:xfrm>
            <a:off x="1680697" y="351379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0EB4C6C9-AFC6-B110-F036-B1695CB37034}"/>
              </a:ext>
            </a:extLst>
          </p:cNvPr>
          <p:cNvSpPr txBox="1"/>
          <p:nvPr/>
        </p:nvSpPr>
        <p:spPr>
          <a:xfrm>
            <a:off x="2239584" y="35331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D7556BA5-37B3-ECF2-CE04-9C3859EC5402}"/>
              </a:ext>
            </a:extLst>
          </p:cNvPr>
          <p:cNvSpPr txBox="1"/>
          <p:nvPr/>
        </p:nvSpPr>
        <p:spPr>
          <a:xfrm>
            <a:off x="2389886" y="817802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025977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E411E3BB-B053-EB51-E1D9-EBF193C90837}"/>
              </a:ext>
            </a:extLst>
          </p:cNvPr>
          <p:cNvSpPr txBox="1"/>
          <p:nvPr/>
        </p:nvSpPr>
        <p:spPr>
          <a:xfrm>
            <a:off x="2673221" y="229341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E86E68B8-4125-7A55-6B2E-B27A69292465}"/>
              </a:ext>
            </a:extLst>
          </p:cNvPr>
          <p:cNvCxnSpPr/>
          <p:nvPr/>
        </p:nvCxnSpPr>
        <p:spPr>
          <a:xfrm flipH="1">
            <a:off x="2137896" y="313940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9C5A52B1-B38C-D63E-82CC-DB44D8D42A04}"/>
              </a:ext>
            </a:extLst>
          </p:cNvPr>
          <p:cNvSpPr/>
          <p:nvPr/>
        </p:nvSpPr>
        <p:spPr>
          <a:xfrm>
            <a:off x="1609862" y="337856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5AC5F7-A68F-1117-26CE-237D03BE04BD}"/>
              </a:ext>
            </a:extLst>
          </p:cNvPr>
          <p:cNvSpPr txBox="1"/>
          <p:nvPr/>
        </p:nvSpPr>
        <p:spPr>
          <a:xfrm>
            <a:off x="1680697" y="351379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0EB4C6C9-AFC6-B110-F036-B1695CB37034}"/>
              </a:ext>
            </a:extLst>
          </p:cNvPr>
          <p:cNvSpPr txBox="1"/>
          <p:nvPr/>
        </p:nvSpPr>
        <p:spPr>
          <a:xfrm>
            <a:off x="2239584" y="35331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D7556BA5-37B3-ECF2-CE04-9C3859EC5402}"/>
              </a:ext>
            </a:extLst>
          </p:cNvPr>
          <p:cNvSpPr txBox="1"/>
          <p:nvPr/>
        </p:nvSpPr>
        <p:spPr>
          <a:xfrm>
            <a:off x="2389886" y="817802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81BCDC32-9553-D8D4-E11E-0E545F13E26C}"/>
              </a:ext>
            </a:extLst>
          </p:cNvPr>
          <p:cNvSpPr/>
          <p:nvPr/>
        </p:nvSpPr>
        <p:spPr>
          <a:xfrm>
            <a:off x="3423633" y="361466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A90FFD84-9811-644F-105C-96C750DEF778}"/>
              </a:ext>
            </a:extLst>
          </p:cNvPr>
          <p:cNvSpPr txBox="1"/>
          <p:nvPr/>
        </p:nvSpPr>
        <p:spPr>
          <a:xfrm>
            <a:off x="3494468" y="374988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92A15040-635C-09B7-0E97-C960D963912B}"/>
              </a:ext>
            </a:extLst>
          </p:cNvPr>
          <p:cNvCxnSpPr/>
          <p:nvPr/>
        </p:nvCxnSpPr>
        <p:spPr>
          <a:xfrm flipH="1">
            <a:off x="3093075" y="4081696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Ellipszis 34">
            <a:extLst>
              <a:ext uri="{FF2B5EF4-FFF2-40B4-BE49-F238E27FC236}">
                <a16:creationId xmlns:a16="http://schemas.microsoft.com/office/drawing/2014/main" id="{674E290C-4736-3ABC-0591-E78DEBF3D410}"/>
              </a:ext>
            </a:extLst>
          </p:cNvPr>
          <p:cNvSpPr/>
          <p:nvPr/>
        </p:nvSpPr>
        <p:spPr>
          <a:xfrm>
            <a:off x="2565041" y="4320855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2519CD06-1B73-F83A-D58F-DF7F997EF002}"/>
              </a:ext>
            </a:extLst>
          </p:cNvPr>
          <p:cNvSpPr txBox="1"/>
          <p:nvPr/>
        </p:nvSpPr>
        <p:spPr>
          <a:xfrm>
            <a:off x="2635876" y="4456083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8" name="Ellipszis 37">
            <a:extLst>
              <a:ext uri="{FF2B5EF4-FFF2-40B4-BE49-F238E27FC236}">
                <a16:creationId xmlns:a16="http://schemas.microsoft.com/office/drawing/2014/main" id="{A3E2E45E-BD68-769B-C065-3AA680C91938}"/>
              </a:ext>
            </a:extLst>
          </p:cNvPr>
          <p:cNvSpPr/>
          <p:nvPr/>
        </p:nvSpPr>
        <p:spPr>
          <a:xfrm>
            <a:off x="3008687" y="501527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E3E6DF22-FBA2-1217-4142-E39DCDE13A4F}"/>
              </a:ext>
            </a:extLst>
          </p:cNvPr>
          <p:cNvSpPr txBox="1"/>
          <p:nvPr/>
        </p:nvSpPr>
        <p:spPr>
          <a:xfrm>
            <a:off x="3079522" y="515050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42" name="Egyenes összekötő 41">
            <a:extLst>
              <a:ext uri="{FF2B5EF4-FFF2-40B4-BE49-F238E27FC236}">
                <a16:creationId xmlns:a16="http://schemas.microsoft.com/office/drawing/2014/main" id="{B8551087-96A2-89D5-89B6-712D0A5E1794}"/>
              </a:ext>
            </a:extLst>
          </p:cNvPr>
          <p:cNvCxnSpPr>
            <a:cxnSpLocks/>
          </p:cNvCxnSpPr>
          <p:nvPr/>
        </p:nvCxnSpPr>
        <p:spPr>
          <a:xfrm>
            <a:off x="2959191" y="4813641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Nyíl: jobbra mutató 48">
            <a:extLst>
              <a:ext uri="{FF2B5EF4-FFF2-40B4-BE49-F238E27FC236}">
                <a16:creationId xmlns:a16="http://schemas.microsoft.com/office/drawing/2014/main" id="{D25FA576-0E86-A03C-1F03-9786A2100D7B}"/>
              </a:ext>
            </a:extLst>
          </p:cNvPr>
          <p:cNvSpPr/>
          <p:nvPr/>
        </p:nvSpPr>
        <p:spPr>
          <a:xfrm>
            <a:off x="6336404" y="4114545"/>
            <a:ext cx="926484" cy="341538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Ellipszis 49">
            <a:extLst>
              <a:ext uri="{FF2B5EF4-FFF2-40B4-BE49-F238E27FC236}">
                <a16:creationId xmlns:a16="http://schemas.microsoft.com/office/drawing/2014/main" id="{ACFAA315-956F-4548-84B3-A2B936781B8A}"/>
              </a:ext>
            </a:extLst>
          </p:cNvPr>
          <p:cNvSpPr/>
          <p:nvPr/>
        </p:nvSpPr>
        <p:spPr>
          <a:xfrm>
            <a:off x="6012556" y="343417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919267F8-DEFE-29AE-BEC8-310A016E3BA1}"/>
              </a:ext>
            </a:extLst>
          </p:cNvPr>
          <p:cNvSpPr txBox="1"/>
          <p:nvPr/>
        </p:nvSpPr>
        <p:spPr>
          <a:xfrm>
            <a:off x="6114244" y="357787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2" name="Egyenes összekötő 51">
            <a:extLst>
              <a:ext uri="{FF2B5EF4-FFF2-40B4-BE49-F238E27FC236}">
                <a16:creationId xmlns:a16="http://schemas.microsoft.com/office/drawing/2014/main" id="{78A9C387-DFC3-2ED5-6E41-0660C65C81FC}"/>
              </a:ext>
            </a:extLst>
          </p:cNvPr>
          <p:cNvCxnSpPr/>
          <p:nvPr/>
        </p:nvCxnSpPr>
        <p:spPr>
          <a:xfrm flipH="1">
            <a:off x="6014420" y="3879932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Ellipszis 52">
            <a:extLst>
              <a:ext uri="{FF2B5EF4-FFF2-40B4-BE49-F238E27FC236}">
                <a16:creationId xmlns:a16="http://schemas.microsoft.com/office/drawing/2014/main" id="{022A3B66-D72E-6E63-2B4C-4B6963714D16}"/>
              </a:ext>
            </a:extLst>
          </p:cNvPr>
          <p:cNvSpPr/>
          <p:nvPr/>
        </p:nvSpPr>
        <p:spPr>
          <a:xfrm>
            <a:off x="5486386" y="411909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25E3E32E-E60C-FA8E-0D31-30018FC02A3C}"/>
              </a:ext>
            </a:extLst>
          </p:cNvPr>
          <p:cNvSpPr txBox="1"/>
          <p:nvPr/>
        </p:nvSpPr>
        <p:spPr>
          <a:xfrm>
            <a:off x="5557221" y="425431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55" name="Egyenes összekötő 54">
            <a:extLst>
              <a:ext uri="{FF2B5EF4-FFF2-40B4-BE49-F238E27FC236}">
                <a16:creationId xmlns:a16="http://schemas.microsoft.com/office/drawing/2014/main" id="{5D774CE0-97C8-A6B7-9349-90A78EAF732C}"/>
              </a:ext>
            </a:extLst>
          </p:cNvPr>
          <p:cNvCxnSpPr/>
          <p:nvPr/>
        </p:nvCxnSpPr>
        <p:spPr>
          <a:xfrm flipH="1">
            <a:off x="5349014" y="4579683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Ellipszis 55">
            <a:extLst>
              <a:ext uri="{FF2B5EF4-FFF2-40B4-BE49-F238E27FC236}">
                <a16:creationId xmlns:a16="http://schemas.microsoft.com/office/drawing/2014/main" id="{7F13FD25-663B-21B9-2B9D-42DD1BC0AA67}"/>
              </a:ext>
            </a:extLst>
          </p:cNvPr>
          <p:cNvSpPr/>
          <p:nvPr/>
        </p:nvSpPr>
        <p:spPr>
          <a:xfrm>
            <a:off x="4820980" y="481884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9DAAB871-9254-B0B5-623D-98C0C1A20028}"/>
              </a:ext>
            </a:extLst>
          </p:cNvPr>
          <p:cNvSpPr txBox="1"/>
          <p:nvPr/>
        </p:nvSpPr>
        <p:spPr>
          <a:xfrm>
            <a:off x="4891815" y="495407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58" name="Nyíl: jobbra mutató 57">
            <a:extLst>
              <a:ext uri="{FF2B5EF4-FFF2-40B4-BE49-F238E27FC236}">
                <a16:creationId xmlns:a16="http://schemas.microsoft.com/office/drawing/2014/main" id="{CB917F19-021F-3BF6-30BE-34B07B1DAFD5}"/>
              </a:ext>
            </a:extLst>
          </p:cNvPr>
          <p:cNvSpPr/>
          <p:nvPr/>
        </p:nvSpPr>
        <p:spPr>
          <a:xfrm>
            <a:off x="3996843" y="4418539"/>
            <a:ext cx="926484" cy="341538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Ellipszis 58">
            <a:extLst>
              <a:ext uri="{FF2B5EF4-FFF2-40B4-BE49-F238E27FC236}">
                <a16:creationId xmlns:a16="http://schemas.microsoft.com/office/drawing/2014/main" id="{1A6F01A7-48CC-BA53-2C76-498039C06401}"/>
              </a:ext>
            </a:extLst>
          </p:cNvPr>
          <p:cNvSpPr/>
          <p:nvPr/>
        </p:nvSpPr>
        <p:spPr>
          <a:xfrm>
            <a:off x="7480457" y="409762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C8A70D61-4F0F-282E-2EB2-41DA79E585D2}"/>
              </a:ext>
            </a:extLst>
          </p:cNvPr>
          <p:cNvSpPr txBox="1"/>
          <p:nvPr/>
        </p:nvSpPr>
        <p:spPr>
          <a:xfrm>
            <a:off x="7551292" y="42328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E97C580D-545D-07AA-CFBA-260D9371F9C9}"/>
              </a:ext>
            </a:extLst>
          </p:cNvPr>
          <p:cNvCxnSpPr/>
          <p:nvPr/>
        </p:nvCxnSpPr>
        <p:spPr>
          <a:xfrm flipH="1">
            <a:off x="7343085" y="455822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Ellipszis 61">
            <a:extLst>
              <a:ext uri="{FF2B5EF4-FFF2-40B4-BE49-F238E27FC236}">
                <a16:creationId xmlns:a16="http://schemas.microsoft.com/office/drawing/2014/main" id="{C304B866-8503-4679-CDF3-AA42AD3F8D1B}"/>
              </a:ext>
            </a:extLst>
          </p:cNvPr>
          <p:cNvSpPr/>
          <p:nvPr/>
        </p:nvSpPr>
        <p:spPr>
          <a:xfrm>
            <a:off x="6815051" y="479737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zövegdoboz 62">
            <a:extLst>
              <a:ext uri="{FF2B5EF4-FFF2-40B4-BE49-F238E27FC236}">
                <a16:creationId xmlns:a16="http://schemas.microsoft.com/office/drawing/2014/main" id="{975C85E9-293A-6F2B-3B11-C205E669B9FE}"/>
              </a:ext>
            </a:extLst>
          </p:cNvPr>
          <p:cNvSpPr txBox="1"/>
          <p:nvPr/>
        </p:nvSpPr>
        <p:spPr>
          <a:xfrm>
            <a:off x="6885886" y="493260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64" name="Ellipszis 63">
            <a:extLst>
              <a:ext uri="{FF2B5EF4-FFF2-40B4-BE49-F238E27FC236}">
                <a16:creationId xmlns:a16="http://schemas.microsoft.com/office/drawing/2014/main" id="{0564E3D0-14E6-F833-DD81-E19E3750864C}"/>
              </a:ext>
            </a:extLst>
          </p:cNvPr>
          <p:cNvSpPr/>
          <p:nvPr/>
        </p:nvSpPr>
        <p:spPr>
          <a:xfrm>
            <a:off x="8128974" y="479074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zövegdoboz 64">
            <a:extLst>
              <a:ext uri="{FF2B5EF4-FFF2-40B4-BE49-F238E27FC236}">
                <a16:creationId xmlns:a16="http://schemas.microsoft.com/office/drawing/2014/main" id="{6DEE5750-9049-3FD0-8C59-3AD787A1E387}"/>
              </a:ext>
            </a:extLst>
          </p:cNvPr>
          <p:cNvSpPr txBox="1"/>
          <p:nvPr/>
        </p:nvSpPr>
        <p:spPr>
          <a:xfrm>
            <a:off x="8230662" y="4934441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66" name="Egyenes összekötő 65">
            <a:extLst>
              <a:ext uri="{FF2B5EF4-FFF2-40B4-BE49-F238E27FC236}">
                <a16:creationId xmlns:a16="http://schemas.microsoft.com/office/drawing/2014/main" id="{189FBB75-D426-9238-4789-963C2A607777}"/>
              </a:ext>
            </a:extLst>
          </p:cNvPr>
          <p:cNvCxnSpPr>
            <a:cxnSpLocks/>
            <a:endCxn id="59" idx="5"/>
          </p:cNvCxnSpPr>
          <p:nvPr/>
        </p:nvCxnSpPr>
        <p:spPr>
          <a:xfrm flipH="1" flipV="1">
            <a:off x="8035594" y="4603297"/>
            <a:ext cx="255688" cy="273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837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8735D3EB-53FF-8A62-8FA5-F61E2ACFD5FE}"/>
              </a:ext>
            </a:extLst>
          </p:cNvPr>
          <p:cNvSpPr txBox="1"/>
          <p:nvPr/>
        </p:nvSpPr>
        <p:spPr>
          <a:xfrm>
            <a:off x="2688251" y="233588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DE9052F6-FC46-BFF1-378B-75D9A8C69B41}"/>
              </a:ext>
            </a:extLst>
          </p:cNvPr>
          <p:cNvCxnSpPr>
            <a:cxnSpLocks/>
          </p:cNvCxnSpPr>
          <p:nvPr/>
        </p:nvCxnSpPr>
        <p:spPr>
          <a:xfrm>
            <a:off x="3845133" y="2541296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Ellipszis 33">
            <a:extLst>
              <a:ext uri="{FF2B5EF4-FFF2-40B4-BE49-F238E27FC236}">
                <a16:creationId xmlns:a16="http://schemas.microsoft.com/office/drawing/2014/main" id="{26521B8D-46D2-961E-E5A8-897DE3B36DEC}"/>
              </a:ext>
            </a:extLst>
          </p:cNvPr>
          <p:cNvSpPr/>
          <p:nvPr/>
        </p:nvSpPr>
        <p:spPr>
          <a:xfrm>
            <a:off x="3996182" y="2778316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6E084BE7-D0CC-21E0-364F-87236CE88F41}"/>
              </a:ext>
            </a:extLst>
          </p:cNvPr>
          <p:cNvSpPr txBox="1"/>
          <p:nvPr/>
        </p:nvSpPr>
        <p:spPr>
          <a:xfrm>
            <a:off x="4067017" y="29135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9C9BF653-4240-BA8C-E732-3CA680D0F931}"/>
              </a:ext>
            </a:extLst>
          </p:cNvPr>
          <p:cNvSpPr txBox="1"/>
          <p:nvPr/>
        </p:nvSpPr>
        <p:spPr>
          <a:xfrm>
            <a:off x="4707614" y="2979383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98240649-5DE8-21C9-DFC4-76C2FFB37F1F}"/>
              </a:ext>
            </a:extLst>
          </p:cNvPr>
          <p:cNvSpPr txBox="1"/>
          <p:nvPr/>
        </p:nvSpPr>
        <p:spPr>
          <a:xfrm>
            <a:off x="2630115" y="92905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46880ECD-F20A-212B-6783-94F1D3D48586}"/>
              </a:ext>
            </a:extLst>
          </p:cNvPr>
          <p:cNvSpPr txBox="1"/>
          <p:nvPr/>
        </p:nvSpPr>
        <p:spPr>
          <a:xfrm>
            <a:off x="3635061" y="9887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3152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kiegyensúlyozott</a:t>
            </a:r>
            <a:r>
              <a:rPr lang="en-US" dirty="0"/>
              <a:t> fa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kiegyensúlyozott</a:t>
            </a:r>
            <a:r>
              <a:rPr lang="en-US" dirty="0"/>
              <a:t> fa </a:t>
            </a:r>
            <a:r>
              <a:rPr lang="en-US" dirty="0" err="1"/>
              <a:t>mélysége</a:t>
            </a:r>
            <a:r>
              <a:rPr lang="en-US" dirty="0"/>
              <a:t> a </a:t>
            </a:r>
            <a:r>
              <a:rPr lang="en-US" dirty="0" err="1"/>
              <a:t>lehető</a:t>
            </a:r>
            <a:r>
              <a:rPr lang="en-US" dirty="0"/>
              <a:t> </a:t>
            </a:r>
            <a:r>
              <a:rPr lang="en-US" dirty="0" err="1"/>
              <a:t>legkisebb</a:t>
            </a:r>
            <a:r>
              <a:rPr dirty="0"/>
              <a:t>.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baloldali</a:t>
            </a:r>
            <a:r>
              <a:rPr lang="en-US" dirty="0"/>
              <a:t> </a:t>
            </a:r>
            <a:r>
              <a:rPr lang="en-US" dirty="0" err="1"/>
              <a:t>részfa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jobboldali</a:t>
            </a:r>
            <a:r>
              <a:rPr lang="en-US" dirty="0"/>
              <a:t> </a:t>
            </a:r>
            <a:r>
              <a:rPr lang="en-US" dirty="0" err="1"/>
              <a:t>részfa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 </a:t>
            </a:r>
            <a:r>
              <a:rPr lang="en-US" dirty="0" err="1"/>
              <a:t>hasonló</a:t>
            </a:r>
            <a:endParaRPr dirty="0"/>
          </a:p>
          <a:p>
            <a:r>
              <a:rPr lang="en-US" dirty="0" err="1"/>
              <a:t>Ez</a:t>
            </a:r>
            <a:r>
              <a:rPr lang="en-US" dirty="0"/>
              <a:t> </a:t>
            </a:r>
            <a:r>
              <a:rPr lang="en-US" dirty="0" err="1"/>
              <a:t>gyors</a:t>
            </a:r>
            <a:r>
              <a:rPr lang="en-US" dirty="0"/>
              <a:t> </a:t>
            </a:r>
            <a:r>
              <a:rPr lang="en-US" dirty="0" err="1"/>
              <a:t>műveleteket</a:t>
            </a:r>
            <a:r>
              <a:rPr lang="en-US" dirty="0"/>
              <a:t> </a:t>
            </a:r>
            <a:r>
              <a:rPr lang="en-US" dirty="0" err="1"/>
              <a:t>biztosít</a:t>
            </a:r>
            <a:r>
              <a:rPr lang="en-US" dirty="0"/>
              <a:t> a </a:t>
            </a:r>
            <a:r>
              <a:rPr lang="en-US" dirty="0" err="1"/>
              <a:t>keresőfán</a:t>
            </a:r>
            <a:r>
              <a:rPr lang="en-US" dirty="0"/>
              <a:t>.</a:t>
            </a:r>
            <a:endParaRPr dirty="0"/>
          </a:p>
          <a:p>
            <a:r>
              <a:rPr lang="en-US" dirty="0" err="1"/>
              <a:t>Mélysége</a:t>
            </a:r>
            <a:r>
              <a:rPr dirty="0"/>
              <a:t> ≈ log(n)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lang="en-US" dirty="0"/>
              <a:t> </a:t>
            </a:r>
            <a:r>
              <a:rPr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Építsünk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AVL </a:t>
            </a:r>
            <a:r>
              <a:rPr lang="en-US" dirty="0" err="1"/>
              <a:t>fát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csúcsokkal</a:t>
            </a:r>
            <a:r>
              <a:rPr lang="en-US" dirty="0"/>
              <a:t>:</a:t>
            </a:r>
            <a:endParaRPr dirty="0"/>
          </a:p>
          <a:p>
            <a:r>
              <a:rPr dirty="0"/>
              <a:t>15, 10, 20, 8, 12, 17, 25</a:t>
            </a:r>
          </a:p>
          <a:p>
            <a:r>
              <a:rPr lang="en-US" dirty="0" err="1"/>
              <a:t>Rajzoljuk</a:t>
            </a:r>
            <a:r>
              <a:rPr lang="en-US" dirty="0"/>
              <a:t> le a </a:t>
            </a:r>
            <a:r>
              <a:rPr lang="en-US" dirty="0" err="1"/>
              <a:t>fát</a:t>
            </a:r>
            <a:r>
              <a:rPr lang="en-US" dirty="0"/>
              <a:t> mind </a:t>
            </a:r>
            <a:r>
              <a:rPr lang="en-US" dirty="0" err="1"/>
              <a:t>hét</a:t>
            </a:r>
            <a:r>
              <a:rPr lang="en-US" dirty="0"/>
              <a:t> </a:t>
            </a:r>
            <a:r>
              <a:rPr lang="en-US" dirty="0" err="1"/>
              <a:t>csúccsal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lang="en-US" dirty="0"/>
              <a:t> </a:t>
            </a:r>
            <a:r>
              <a:rPr dirty="0"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BESZÚRÁS</a:t>
            </a:r>
            <a:r>
              <a:rPr dirty="0"/>
              <a:t>: 10, 20, 30, 25, 28</a:t>
            </a:r>
          </a:p>
          <a:p>
            <a:r>
              <a:rPr lang="en-US" dirty="0" err="1"/>
              <a:t>Mutassuk</a:t>
            </a:r>
            <a:r>
              <a:rPr lang="en-US" dirty="0"/>
              <a:t> be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forgatást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dirty="0"/>
              <a:t>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Az </a:t>
            </a:r>
            <a:r>
              <a:rPr lang="en-US" dirty="0" err="1"/>
              <a:t>előző</a:t>
            </a:r>
            <a:r>
              <a:rPr dirty="0"/>
              <a:t> AVL </a:t>
            </a:r>
            <a:r>
              <a:rPr lang="en-US" dirty="0" err="1"/>
              <a:t>fából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dirty="0"/>
              <a:t>:</a:t>
            </a:r>
          </a:p>
          <a:p>
            <a:r>
              <a:rPr dirty="0"/>
              <a:t>20</a:t>
            </a:r>
          </a:p>
          <a:p>
            <a:r>
              <a:rPr lang="en-US" dirty="0" err="1"/>
              <a:t>Állítsuk</a:t>
            </a:r>
            <a:r>
              <a:rPr lang="en-US" dirty="0"/>
              <a:t> </a:t>
            </a:r>
            <a:r>
              <a:rPr lang="en-US" dirty="0" err="1"/>
              <a:t>vissza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egyensúlyt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236C8F-D7CE-0F73-A928-CFA4D927F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lang="en-US" dirty="0"/>
              <a:t> 4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D41C89-4EA3-4163-0C18-B45AB2C9E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795" y="2307645"/>
            <a:ext cx="6887389" cy="3599316"/>
          </a:xfrm>
        </p:spPr>
        <p:txBody>
          <a:bodyPr/>
          <a:lstStyle/>
          <a:p>
            <a:r>
              <a:rPr lang="en-US" dirty="0"/>
              <a:t>Az </a:t>
            </a:r>
            <a:r>
              <a:rPr lang="en-US" dirty="0" err="1"/>
              <a:t>alábbi</a:t>
            </a:r>
            <a:r>
              <a:rPr lang="en-US" dirty="0"/>
              <a:t> fa AVL fa? Ha </a:t>
            </a:r>
            <a:r>
              <a:rPr lang="en-US" dirty="0" err="1"/>
              <a:t>nem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alakítsuk</a:t>
            </a:r>
            <a:r>
              <a:rPr lang="en-US" dirty="0"/>
              <a:t> </a:t>
            </a:r>
            <a:r>
              <a:rPr lang="en-US" dirty="0" err="1"/>
              <a:t>át</a:t>
            </a:r>
            <a:r>
              <a:rPr lang="en-US" dirty="0"/>
              <a:t> </a:t>
            </a:r>
            <a:r>
              <a:rPr lang="en-US" dirty="0" err="1"/>
              <a:t>úgy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AVL fa </a:t>
            </a:r>
            <a:r>
              <a:rPr lang="en-US" dirty="0" err="1"/>
              <a:t>legyen</a:t>
            </a:r>
            <a:r>
              <a:rPr lang="en-US" dirty="0"/>
              <a:t>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906DB1E1-D730-0AE0-58DB-AD8E139B9038}"/>
              </a:ext>
            </a:extLst>
          </p:cNvPr>
          <p:cNvSpPr/>
          <p:nvPr/>
        </p:nvSpPr>
        <p:spPr>
          <a:xfrm>
            <a:off x="4166314" y="3303431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E4C5F70-86A3-6C47-7D97-62BFC93424BD}"/>
              </a:ext>
            </a:extLst>
          </p:cNvPr>
          <p:cNvSpPr txBox="1"/>
          <p:nvPr/>
        </p:nvSpPr>
        <p:spPr>
          <a:xfrm>
            <a:off x="4365937" y="3429000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</a:t>
            </a: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D6FB6B7-53D1-FC05-5147-AB8DE526422B}"/>
              </a:ext>
            </a:extLst>
          </p:cNvPr>
          <p:cNvCxnSpPr>
            <a:cxnSpLocks/>
          </p:cNvCxnSpPr>
          <p:nvPr/>
        </p:nvCxnSpPr>
        <p:spPr>
          <a:xfrm flipH="1">
            <a:off x="3427688" y="3612524"/>
            <a:ext cx="805810" cy="417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4EA77A3F-548A-0AA7-AB54-555BD047AD5F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778723" y="3831086"/>
            <a:ext cx="654033" cy="366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DDB9F72-0DF8-A535-6542-9784B6B72BD1}"/>
              </a:ext>
            </a:extLst>
          </p:cNvPr>
          <p:cNvSpPr/>
          <p:nvPr/>
        </p:nvSpPr>
        <p:spPr>
          <a:xfrm>
            <a:off x="2945412" y="3964815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358A101-6F12-68D7-ADBD-7FEBAE0E7A42}"/>
              </a:ext>
            </a:extLst>
          </p:cNvPr>
          <p:cNvSpPr txBox="1"/>
          <p:nvPr/>
        </p:nvSpPr>
        <p:spPr>
          <a:xfrm>
            <a:off x="3145035" y="4090384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C62FE970-CAB6-9113-22E0-8FDE8526B52B}"/>
              </a:ext>
            </a:extLst>
          </p:cNvPr>
          <p:cNvSpPr/>
          <p:nvPr/>
        </p:nvSpPr>
        <p:spPr>
          <a:xfrm>
            <a:off x="5327136" y="410730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EBDEF0AF-E8E5-42B0-C74C-0DFCD1BEA941}"/>
              </a:ext>
            </a:extLst>
          </p:cNvPr>
          <p:cNvSpPr txBox="1"/>
          <p:nvPr/>
        </p:nvSpPr>
        <p:spPr>
          <a:xfrm>
            <a:off x="5526759" y="4232872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302130AF-0D3E-B5B2-4E17-E0401991DB73}"/>
              </a:ext>
            </a:extLst>
          </p:cNvPr>
          <p:cNvCxnSpPr/>
          <p:nvPr/>
        </p:nvCxnSpPr>
        <p:spPr>
          <a:xfrm flipH="1">
            <a:off x="2582769" y="4390246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zis 14">
            <a:extLst>
              <a:ext uri="{FF2B5EF4-FFF2-40B4-BE49-F238E27FC236}">
                <a16:creationId xmlns:a16="http://schemas.microsoft.com/office/drawing/2014/main" id="{469F74A8-F545-D73D-4AC4-EEE189E59786}"/>
              </a:ext>
            </a:extLst>
          </p:cNvPr>
          <p:cNvSpPr/>
          <p:nvPr/>
        </p:nvSpPr>
        <p:spPr>
          <a:xfrm>
            <a:off x="2024786" y="472927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6DB071D3-CCF6-DB2E-F63A-0E1A6E37FAA0}"/>
              </a:ext>
            </a:extLst>
          </p:cNvPr>
          <p:cNvSpPr txBox="1"/>
          <p:nvPr/>
        </p:nvSpPr>
        <p:spPr>
          <a:xfrm>
            <a:off x="2217317" y="4876917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92F3A31D-4BD4-6E55-5EA2-F7B52236CBA7}"/>
              </a:ext>
            </a:extLst>
          </p:cNvPr>
          <p:cNvCxnSpPr>
            <a:cxnSpLocks/>
          </p:cNvCxnSpPr>
          <p:nvPr/>
        </p:nvCxnSpPr>
        <p:spPr>
          <a:xfrm>
            <a:off x="2478114" y="5275928"/>
            <a:ext cx="316601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zis 18">
            <a:extLst>
              <a:ext uri="{FF2B5EF4-FFF2-40B4-BE49-F238E27FC236}">
                <a16:creationId xmlns:a16="http://schemas.microsoft.com/office/drawing/2014/main" id="{C0D8F7FC-48BF-C6A8-DEB0-8D16D39D9CBB}"/>
              </a:ext>
            </a:extLst>
          </p:cNvPr>
          <p:cNvSpPr/>
          <p:nvPr/>
        </p:nvSpPr>
        <p:spPr>
          <a:xfrm>
            <a:off x="2370561" y="559663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E19FC0E9-1E81-CC6C-ECCA-9F64815AC0F3}"/>
              </a:ext>
            </a:extLst>
          </p:cNvPr>
          <p:cNvSpPr txBox="1"/>
          <p:nvPr/>
        </p:nvSpPr>
        <p:spPr>
          <a:xfrm>
            <a:off x="2616152" y="5726588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4B20F8FF-5E76-7840-8987-190C4FE63048}"/>
              </a:ext>
            </a:extLst>
          </p:cNvPr>
          <p:cNvCxnSpPr>
            <a:cxnSpLocks/>
          </p:cNvCxnSpPr>
          <p:nvPr/>
        </p:nvCxnSpPr>
        <p:spPr>
          <a:xfrm>
            <a:off x="3551348" y="4510647"/>
            <a:ext cx="194250" cy="1633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6B1FB444-F683-6FDE-3430-7A6289ADBBAE}"/>
              </a:ext>
            </a:extLst>
          </p:cNvPr>
          <p:cNvSpPr/>
          <p:nvPr/>
        </p:nvSpPr>
        <p:spPr>
          <a:xfrm>
            <a:off x="3607486" y="4614864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C4E30A19-35A7-6958-7643-8DE09608810E}"/>
              </a:ext>
            </a:extLst>
          </p:cNvPr>
          <p:cNvSpPr txBox="1"/>
          <p:nvPr/>
        </p:nvSpPr>
        <p:spPr>
          <a:xfrm>
            <a:off x="3799935" y="4711961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830B5C84-02CB-6C86-5AA6-6C65F22B3F25}"/>
              </a:ext>
            </a:extLst>
          </p:cNvPr>
          <p:cNvCxnSpPr/>
          <p:nvPr/>
        </p:nvCxnSpPr>
        <p:spPr>
          <a:xfrm flipH="1">
            <a:off x="3481038" y="5155144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lipszis 28">
            <a:extLst>
              <a:ext uri="{FF2B5EF4-FFF2-40B4-BE49-F238E27FC236}">
                <a16:creationId xmlns:a16="http://schemas.microsoft.com/office/drawing/2014/main" id="{84088699-4316-4E0D-92C8-9C8F30030947}"/>
              </a:ext>
            </a:extLst>
          </p:cNvPr>
          <p:cNvSpPr/>
          <p:nvPr/>
        </p:nvSpPr>
        <p:spPr>
          <a:xfrm>
            <a:off x="3159727" y="5545336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BD9A3CD6-96F8-35FC-1E25-7528B408DB74}"/>
              </a:ext>
            </a:extLst>
          </p:cNvPr>
          <p:cNvSpPr txBox="1"/>
          <p:nvPr/>
        </p:nvSpPr>
        <p:spPr>
          <a:xfrm>
            <a:off x="3295624" y="5675217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C9E6AC01-4201-97C1-0B2D-C8B5A550A915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5190186" y="4634958"/>
            <a:ext cx="242570" cy="216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Ellipszis 34">
            <a:extLst>
              <a:ext uri="{FF2B5EF4-FFF2-40B4-BE49-F238E27FC236}">
                <a16:creationId xmlns:a16="http://schemas.microsoft.com/office/drawing/2014/main" id="{2B38E8ED-B771-F04D-284C-62BF4E0BB72A}"/>
              </a:ext>
            </a:extLst>
          </p:cNvPr>
          <p:cNvSpPr/>
          <p:nvPr/>
        </p:nvSpPr>
        <p:spPr>
          <a:xfrm>
            <a:off x="4617067" y="4694356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0F3DADF7-BDC5-97CC-426F-23E670F71F57}"/>
              </a:ext>
            </a:extLst>
          </p:cNvPr>
          <p:cNvSpPr txBox="1"/>
          <p:nvPr/>
        </p:nvSpPr>
        <p:spPr>
          <a:xfrm>
            <a:off x="4816690" y="4819925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26</a:t>
            </a:r>
          </a:p>
        </p:txBody>
      </p: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43BE8A8B-E120-81F5-2123-973613FDA35E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5880587" y="4426904"/>
            <a:ext cx="431892" cy="3557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Ellipszis 38">
            <a:extLst>
              <a:ext uri="{FF2B5EF4-FFF2-40B4-BE49-F238E27FC236}">
                <a16:creationId xmlns:a16="http://schemas.microsoft.com/office/drawing/2014/main" id="{886171E8-BDF7-9093-FA48-41C4BBE7202F}"/>
              </a:ext>
            </a:extLst>
          </p:cNvPr>
          <p:cNvSpPr/>
          <p:nvPr/>
        </p:nvSpPr>
        <p:spPr>
          <a:xfrm>
            <a:off x="6206859" y="4692170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BE40E704-4F11-153A-958F-A23D7EEFA6AA}"/>
              </a:ext>
            </a:extLst>
          </p:cNvPr>
          <p:cNvSpPr txBox="1"/>
          <p:nvPr/>
        </p:nvSpPr>
        <p:spPr>
          <a:xfrm>
            <a:off x="6379965" y="4783663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5E2D4E23-EC8A-72FE-B5AC-09E5E32D78B0}"/>
              </a:ext>
            </a:extLst>
          </p:cNvPr>
          <p:cNvCxnSpPr/>
          <p:nvPr/>
        </p:nvCxnSpPr>
        <p:spPr>
          <a:xfrm flipH="1">
            <a:off x="5904206" y="5155144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Ellipszis 41">
            <a:extLst>
              <a:ext uri="{FF2B5EF4-FFF2-40B4-BE49-F238E27FC236}">
                <a16:creationId xmlns:a16="http://schemas.microsoft.com/office/drawing/2014/main" id="{6352F698-2720-7251-9E21-9A35917ACCCC}"/>
              </a:ext>
            </a:extLst>
          </p:cNvPr>
          <p:cNvSpPr/>
          <p:nvPr/>
        </p:nvSpPr>
        <p:spPr>
          <a:xfrm>
            <a:off x="5432756" y="5557692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1693FCE3-71C6-941F-E358-53F39908D289}"/>
              </a:ext>
            </a:extLst>
          </p:cNvPr>
          <p:cNvSpPr txBox="1"/>
          <p:nvPr/>
        </p:nvSpPr>
        <p:spPr>
          <a:xfrm>
            <a:off x="5574939" y="5630474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89A65F28-36C4-2B00-CE81-EC2D6B8FFA2D}"/>
              </a:ext>
            </a:extLst>
          </p:cNvPr>
          <p:cNvCxnSpPr>
            <a:cxnSpLocks/>
          </p:cNvCxnSpPr>
          <p:nvPr/>
        </p:nvCxnSpPr>
        <p:spPr>
          <a:xfrm>
            <a:off x="5904206" y="5938659"/>
            <a:ext cx="431892" cy="3557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EFE9B49B-9E8A-DBD2-5E78-96CFDB0596A5}"/>
              </a:ext>
            </a:extLst>
          </p:cNvPr>
          <p:cNvSpPr/>
          <p:nvPr/>
        </p:nvSpPr>
        <p:spPr>
          <a:xfrm>
            <a:off x="6221922" y="6116557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BB36C109-BEBD-CFE8-D6D6-CA805A674DA1}"/>
              </a:ext>
            </a:extLst>
          </p:cNvPr>
          <p:cNvSpPr txBox="1"/>
          <p:nvPr/>
        </p:nvSpPr>
        <p:spPr>
          <a:xfrm>
            <a:off x="6367368" y="6214819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348562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A45C01-BE60-1AF3-280F-4049D2226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lang="en-US" dirty="0"/>
              <a:t> 5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5E5427-95FB-B0E1-61E1-857C4B86B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Építsünk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AVL </a:t>
            </a:r>
            <a:r>
              <a:rPr lang="en-US" dirty="0" err="1"/>
              <a:t>fát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csúcsokból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adjuk</a:t>
            </a:r>
            <a:r>
              <a:rPr lang="en-US" dirty="0"/>
              <a:t> meg </a:t>
            </a:r>
            <a:r>
              <a:rPr lang="en-US" dirty="0" err="1"/>
              <a:t>az</a:t>
            </a:r>
            <a:r>
              <a:rPr lang="en-US" dirty="0"/>
              <a:t> AVL </a:t>
            </a:r>
            <a:r>
              <a:rPr lang="en-US" dirty="0" err="1"/>
              <a:t>értékeket</a:t>
            </a:r>
            <a:r>
              <a:rPr lang="en-US" dirty="0"/>
              <a:t>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lépésben</a:t>
            </a:r>
            <a:r>
              <a:rPr lang="en-US" dirty="0"/>
              <a:t>!</a:t>
            </a:r>
          </a:p>
          <a:p>
            <a:pPr marL="0" indent="0" algn="ctr">
              <a:buNone/>
            </a:pPr>
            <a:r>
              <a:rPr lang="en-US" dirty="0"/>
              <a:t>5, 7, 10, 9, 8, 6, 11, 12, 15, 13, 17, 16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err="1"/>
              <a:t>Majd</a:t>
            </a:r>
            <a:r>
              <a:rPr lang="en-US" dirty="0"/>
              <a:t> </a:t>
            </a:r>
            <a:r>
              <a:rPr lang="en-US" dirty="0" err="1"/>
              <a:t>töröljük</a:t>
            </a:r>
            <a:r>
              <a:rPr lang="en-US" dirty="0"/>
              <a:t> a 12-es </a:t>
            </a:r>
            <a:r>
              <a:rPr lang="en-US" dirty="0" err="1"/>
              <a:t>és</a:t>
            </a:r>
            <a:r>
              <a:rPr lang="en-US" dirty="0"/>
              <a:t> 10-es </a:t>
            </a:r>
            <a:r>
              <a:rPr lang="en-US" dirty="0" err="1"/>
              <a:t>csúcsot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ügyeljünk</a:t>
            </a:r>
            <a:r>
              <a:rPr lang="en-US" dirty="0"/>
              <a:t> </a:t>
            </a:r>
            <a:r>
              <a:rPr lang="en-US" dirty="0" err="1"/>
              <a:t>arra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minden</a:t>
            </a:r>
            <a:r>
              <a:rPr lang="en-US" dirty="0"/>
              <a:t> </a:t>
            </a:r>
            <a:r>
              <a:rPr lang="en-US" dirty="0" err="1"/>
              <a:t>lépésben</a:t>
            </a:r>
            <a:r>
              <a:rPr lang="en-US" dirty="0"/>
              <a:t> </a:t>
            </a:r>
            <a:r>
              <a:rPr lang="en-US" dirty="0" err="1"/>
              <a:t>fennálljanak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AVL fa </a:t>
            </a:r>
            <a:r>
              <a:rPr lang="en-US" dirty="0" err="1"/>
              <a:t>tulajdonságai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71450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Összefoglalás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Kiegyensúlyozott</a:t>
            </a:r>
            <a:r>
              <a:rPr lang="en-US" dirty="0"/>
              <a:t> </a:t>
            </a:r>
            <a:r>
              <a:rPr lang="en-US" dirty="0" err="1"/>
              <a:t>fákban</a:t>
            </a:r>
            <a:r>
              <a:rPr lang="en-US" dirty="0"/>
              <a:t> </a:t>
            </a:r>
            <a:r>
              <a:rPr lang="en-US" dirty="0" err="1"/>
              <a:t>gyorsan</a:t>
            </a:r>
            <a:r>
              <a:rPr lang="en-US" dirty="0"/>
              <a:t> </a:t>
            </a:r>
            <a:r>
              <a:rPr lang="en-US" dirty="0" err="1"/>
              <a:t>lehet</a:t>
            </a:r>
            <a:r>
              <a:rPr lang="en-US" dirty="0"/>
              <a:t> </a:t>
            </a:r>
            <a:r>
              <a:rPr lang="en-US" dirty="0" err="1"/>
              <a:t>műveleteket</a:t>
            </a:r>
            <a:r>
              <a:rPr lang="en-US" dirty="0"/>
              <a:t> </a:t>
            </a:r>
            <a:r>
              <a:rPr lang="en-US" dirty="0" err="1"/>
              <a:t>végre</a:t>
            </a:r>
            <a:r>
              <a:rPr lang="en-US" dirty="0"/>
              <a:t> </a:t>
            </a:r>
            <a:r>
              <a:rPr lang="en-US" dirty="0" err="1"/>
              <a:t>hajtani</a:t>
            </a:r>
            <a:r>
              <a:rPr lang="en-US" dirty="0"/>
              <a:t>. </a:t>
            </a:r>
            <a:endParaRPr dirty="0"/>
          </a:p>
          <a:p>
            <a:r>
              <a:rPr dirty="0"/>
              <a:t>AVL </a:t>
            </a:r>
            <a:r>
              <a:rPr lang="en-US" dirty="0" err="1"/>
              <a:t>fák</a:t>
            </a:r>
            <a:r>
              <a:rPr lang="en-US" dirty="0"/>
              <a:t> </a:t>
            </a:r>
            <a:r>
              <a:rPr lang="en-US" dirty="0" err="1"/>
              <a:t>tartják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egyensúlyt</a:t>
            </a:r>
            <a:r>
              <a:rPr lang="en-US" dirty="0"/>
              <a:t> </a:t>
            </a:r>
            <a:r>
              <a:rPr lang="en-US" dirty="0" err="1"/>
              <a:t>szigorúan</a:t>
            </a:r>
            <a:r>
              <a:rPr lang="en-US" dirty="0"/>
              <a:t>. </a:t>
            </a:r>
            <a:endParaRPr dirty="0"/>
          </a:p>
          <a:p>
            <a:r>
              <a:rPr lang="en-US" dirty="0" err="1"/>
              <a:t>Forgatások</a:t>
            </a:r>
            <a:r>
              <a:rPr lang="en-US" dirty="0"/>
              <a:t> </a:t>
            </a:r>
            <a:r>
              <a:rPr lang="en-US" dirty="0" err="1"/>
              <a:t>segítenek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egyensúlyt</a:t>
            </a:r>
            <a:r>
              <a:rPr lang="en-US" dirty="0"/>
              <a:t> </a:t>
            </a:r>
            <a:r>
              <a:rPr lang="en-US" dirty="0" err="1"/>
              <a:t>helyre</a:t>
            </a:r>
            <a:r>
              <a:rPr lang="en-US" dirty="0"/>
              <a:t> </a:t>
            </a:r>
            <a:r>
              <a:rPr lang="en-US" dirty="0" err="1"/>
              <a:t>állítani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Miért</a:t>
            </a:r>
            <a:r>
              <a:rPr lang="en-US" dirty="0"/>
              <a:t> </a:t>
            </a:r>
            <a:r>
              <a:rPr lang="en-US" dirty="0" err="1"/>
              <a:t>számít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egyensúly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Műveletek</a:t>
            </a:r>
            <a:r>
              <a:rPr lang="en-US" dirty="0"/>
              <a:t> </a:t>
            </a:r>
            <a:r>
              <a:rPr lang="en-US" dirty="0" err="1"/>
              <a:t>melyek</a:t>
            </a:r>
            <a:r>
              <a:rPr lang="en-US" dirty="0"/>
              <a:t> </a:t>
            </a:r>
            <a:r>
              <a:rPr lang="en-US" dirty="0" err="1"/>
              <a:t>függnek</a:t>
            </a:r>
            <a:r>
              <a:rPr lang="en-US" dirty="0"/>
              <a:t> a </a:t>
            </a:r>
            <a:r>
              <a:rPr lang="en-US" dirty="0" err="1"/>
              <a:t>keresőfa</a:t>
            </a:r>
            <a:r>
              <a:rPr lang="en-US" dirty="0"/>
              <a:t> </a:t>
            </a:r>
            <a:r>
              <a:rPr lang="en-US" dirty="0" err="1"/>
              <a:t>mélységétől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lang="en-US" dirty="0" err="1"/>
              <a:t>Kiegyensúlyozott</a:t>
            </a:r>
            <a:r>
              <a:rPr dirty="0"/>
              <a:t>: O(log n)</a:t>
            </a:r>
          </a:p>
          <a:p>
            <a:r>
              <a:rPr lang="en-US" dirty="0"/>
              <a:t>Nem </a:t>
            </a:r>
            <a:r>
              <a:rPr lang="en-US" dirty="0" err="1"/>
              <a:t>kiegyensúlyozott</a:t>
            </a:r>
            <a:r>
              <a:rPr dirty="0"/>
              <a:t>: O(n)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D8BB1ADE-2F8F-0FD5-81F7-3865A6237A40}"/>
              </a:ext>
            </a:extLst>
          </p:cNvPr>
          <p:cNvSpPr txBox="1"/>
          <p:nvPr/>
        </p:nvSpPr>
        <p:spPr>
          <a:xfrm>
            <a:off x="4124459" y="2971800"/>
            <a:ext cx="1780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KERESÉS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BESZÚRÁS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TÖRLÉS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Csúcsok</a:t>
            </a:r>
            <a:r>
              <a:rPr dirty="0"/>
              <a:t>: 10, 20, 30, 40, 50</a:t>
            </a:r>
          </a:p>
          <a:p>
            <a:r>
              <a:rPr lang="en-US" dirty="0"/>
              <a:t>Nem </a:t>
            </a:r>
            <a:r>
              <a:rPr lang="en-US" dirty="0" err="1"/>
              <a:t>kiegyensúlyozott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dirty="0"/>
              <a:t> → </a:t>
            </a:r>
            <a:r>
              <a:rPr lang="en-US" dirty="0"/>
              <a:t>mint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lista</a:t>
            </a:r>
            <a:endParaRPr dirty="0"/>
          </a:p>
          <a:p>
            <a:r>
              <a:rPr lang="en-US" dirty="0" err="1"/>
              <a:t>kiegyensúlyozott</a:t>
            </a:r>
            <a:r>
              <a:rPr dirty="0"/>
              <a:t> → </a:t>
            </a:r>
            <a:r>
              <a:rPr lang="en-US" dirty="0" err="1"/>
              <a:t>kisebb</a:t>
            </a:r>
            <a:r>
              <a:rPr lang="en-US" dirty="0"/>
              <a:t> </a:t>
            </a:r>
            <a:r>
              <a:rPr lang="en-US" dirty="0" err="1"/>
              <a:t>mélység</a:t>
            </a:r>
            <a:endParaRPr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498983F-16F2-2C91-67A2-30B958D23639}"/>
              </a:ext>
            </a:extLst>
          </p:cNvPr>
          <p:cNvSpPr/>
          <p:nvPr/>
        </p:nvSpPr>
        <p:spPr>
          <a:xfrm>
            <a:off x="4945486" y="244054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FE755FD-6940-28F1-66D0-10DFE66653D5}"/>
              </a:ext>
            </a:extLst>
          </p:cNvPr>
          <p:cNvSpPr txBox="1"/>
          <p:nvPr/>
        </p:nvSpPr>
        <p:spPr>
          <a:xfrm>
            <a:off x="5050253" y="256573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E8822404-3A0D-FA6D-3309-1C325B916E87}"/>
              </a:ext>
            </a:extLst>
          </p:cNvPr>
          <p:cNvCxnSpPr>
            <a:stCxn id="4" idx="5"/>
          </p:cNvCxnSpPr>
          <p:nvPr/>
        </p:nvCxnSpPr>
        <p:spPr>
          <a:xfrm>
            <a:off x="5517112" y="2951712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A1E82C3A-14E0-FDB5-2F4D-422FEF902610}"/>
              </a:ext>
            </a:extLst>
          </p:cNvPr>
          <p:cNvSpPr/>
          <p:nvPr/>
        </p:nvSpPr>
        <p:spPr>
          <a:xfrm>
            <a:off x="5814810" y="322831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A1C71654-FF62-2261-6D19-ECD7469DB713}"/>
              </a:ext>
            </a:extLst>
          </p:cNvPr>
          <p:cNvCxnSpPr/>
          <p:nvPr/>
        </p:nvCxnSpPr>
        <p:spPr>
          <a:xfrm>
            <a:off x="6381481" y="3698383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F7487C5D-9218-DECF-B932-913DD5E75319}"/>
              </a:ext>
            </a:extLst>
          </p:cNvPr>
          <p:cNvSpPr/>
          <p:nvPr/>
        </p:nvSpPr>
        <p:spPr>
          <a:xfrm>
            <a:off x="6679179" y="393462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1DBAB707-D4BE-AF59-F216-8344C2593BCE}"/>
              </a:ext>
            </a:extLst>
          </p:cNvPr>
          <p:cNvCxnSpPr/>
          <p:nvPr/>
        </p:nvCxnSpPr>
        <p:spPr>
          <a:xfrm>
            <a:off x="7203583" y="4449651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zis 11">
            <a:extLst>
              <a:ext uri="{FF2B5EF4-FFF2-40B4-BE49-F238E27FC236}">
                <a16:creationId xmlns:a16="http://schemas.microsoft.com/office/drawing/2014/main" id="{9B05136A-8CDF-C2DD-7398-F4DB159CD044}"/>
              </a:ext>
            </a:extLst>
          </p:cNvPr>
          <p:cNvSpPr/>
          <p:nvPr/>
        </p:nvSpPr>
        <p:spPr>
          <a:xfrm>
            <a:off x="7501281" y="468589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035FC62C-D265-C2CD-E0E8-1106515380B7}"/>
              </a:ext>
            </a:extLst>
          </p:cNvPr>
          <p:cNvCxnSpPr/>
          <p:nvPr/>
        </p:nvCxnSpPr>
        <p:spPr>
          <a:xfrm>
            <a:off x="7978051" y="5157989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64CFC86A-C1F6-D0AB-1931-C2FBF28AF696}"/>
              </a:ext>
            </a:extLst>
          </p:cNvPr>
          <p:cNvSpPr/>
          <p:nvPr/>
        </p:nvSpPr>
        <p:spPr>
          <a:xfrm>
            <a:off x="8275749" y="53942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5A0A721F-8446-CBEC-E855-16EB586F12A2}"/>
              </a:ext>
            </a:extLst>
          </p:cNvPr>
          <p:cNvSpPr txBox="1"/>
          <p:nvPr/>
        </p:nvSpPr>
        <p:spPr>
          <a:xfrm>
            <a:off x="5893819" y="332905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C4DB5C4-2214-6E28-F7F0-C338E2166E40}"/>
              </a:ext>
            </a:extLst>
          </p:cNvPr>
          <p:cNvSpPr txBox="1"/>
          <p:nvPr/>
        </p:nvSpPr>
        <p:spPr>
          <a:xfrm>
            <a:off x="6758188" y="4080299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62A8C978-6284-5489-10F4-F27EDEE3523A}"/>
              </a:ext>
            </a:extLst>
          </p:cNvPr>
          <p:cNvSpPr txBox="1"/>
          <p:nvPr/>
        </p:nvSpPr>
        <p:spPr>
          <a:xfrm>
            <a:off x="7611744" y="480222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DA2AA030-D2EA-2DDC-6AC7-003F8C579514}"/>
              </a:ext>
            </a:extLst>
          </p:cNvPr>
          <p:cNvSpPr txBox="1"/>
          <p:nvPr/>
        </p:nvSpPr>
        <p:spPr>
          <a:xfrm>
            <a:off x="8378780" y="5497517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19" name="Ellipszis 18">
            <a:extLst>
              <a:ext uri="{FF2B5EF4-FFF2-40B4-BE49-F238E27FC236}">
                <a16:creationId xmlns:a16="http://schemas.microsoft.com/office/drawing/2014/main" id="{C734CF29-4D11-2868-C5B5-35687C13B175}"/>
              </a:ext>
            </a:extLst>
          </p:cNvPr>
          <p:cNvSpPr/>
          <p:nvPr/>
        </p:nvSpPr>
        <p:spPr>
          <a:xfrm>
            <a:off x="3302785" y="408702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A0F1E692-49C7-C5A5-2E8C-97517B5273B0}"/>
              </a:ext>
            </a:extLst>
          </p:cNvPr>
          <p:cNvCxnSpPr/>
          <p:nvPr/>
        </p:nvCxnSpPr>
        <p:spPr>
          <a:xfrm>
            <a:off x="3827189" y="4602051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zis 20">
            <a:extLst>
              <a:ext uri="{FF2B5EF4-FFF2-40B4-BE49-F238E27FC236}">
                <a16:creationId xmlns:a16="http://schemas.microsoft.com/office/drawing/2014/main" id="{A6E5FDC4-60B3-AB88-9066-B96076059305}"/>
              </a:ext>
            </a:extLst>
          </p:cNvPr>
          <p:cNvSpPr/>
          <p:nvPr/>
        </p:nvSpPr>
        <p:spPr>
          <a:xfrm>
            <a:off x="4124887" y="483829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094D5CE-BCA0-C05C-D28C-D85C66050E03}"/>
              </a:ext>
            </a:extLst>
          </p:cNvPr>
          <p:cNvCxnSpPr/>
          <p:nvPr/>
        </p:nvCxnSpPr>
        <p:spPr>
          <a:xfrm>
            <a:off x="4601657" y="5310389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zis 22">
            <a:extLst>
              <a:ext uri="{FF2B5EF4-FFF2-40B4-BE49-F238E27FC236}">
                <a16:creationId xmlns:a16="http://schemas.microsoft.com/office/drawing/2014/main" id="{CA16E34B-6814-CB8A-DB66-A3AB41C62ADA}"/>
              </a:ext>
            </a:extLst>
          </p:cNvPr>
          <p:cNvSpPr/>
          <p:nvPr/>
        </p:nvSpPr>
        <p:spPr>
          <a:xfrm>
            <a:off x="4899355" y="55466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3C3A3859-6728-25E7-1337-1FBEF07E1F03}"/>
              </a:ext>
            </a:extLst>
          </p:cNvPr>
          <p:cNvSpPr txBox="1"/>
          <p:nvPr/>
        </p:nvSpPr>
        <p:spPr>
          <a:xfrm>
            <a:off x="3381794" y="4232699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EA7652E7-801D-250A-6911-738286EB9896}"/>
              </a:ext>
            </a:extLst>
          </p:cNvPr>
          <p:cNvSpPr txBox="1"/>
          <p:nvPr/>
        </p:nvSpPr>
        <p:spPr>
          <a:xfrm>
            <a:off x="4235350" y="495462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C1E8E1C1-0E20-92C6-B083-F14D7AD989BA}"/>
              </a:ext>
            </a:extLst>
          </p:cNvPr>
          <p:cNvSpPr txBox="1"/>
          <p:nvPr/>
        </p:nvSpPr>
        <p:spPr>
          <a:xfrm>
            <a:off x="5002386" y="5649917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7" name="Ellipszis 26">
            <a:extLst>
              <a:ext uri="{FF2B5EF4-FFF2-40B4-BE49-F238E27FC236}">
                <a16:creationId xmlns:a16="http://schemas.microsoft.com/office/drawing/2014/main" id="{A75A5895-8BE3-0ED6-C953-95B921106725}"/>
              </a:ext>
            </a:extLst>
          </p:cNvPr>
          <p:cNvSpPr/>
          <p:nvPr/>
        </p:nvSpPr>
        <p:spPr>
          <a:xfrm>
            <a:off x="1453183" y="545203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EB98D08-4F61-6BA7-351E-9982111D7C87}"/>
              </a:ext>
            </a:extLst>
          </p:cNvPr>
          <p:cNvSpPr txBox="1"/>
          <p:nvPr/>
        </p:nvSpPr>
        <p:spPr>
          <a:xfrm>
            <a:off x="1557950" y="557722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7E892FE8-E49F-3161-FA52-0FF3E5CBE022}"/>
              </a:ext>
            </a:extLst>
          </p:cNvPr>
          <p:cNvCxnSpPr>
            <a:cxnSpLocks/>
          </p:cNvCxnSpPr>
          <p:nvPr/>
        </p:nvCxnSpPr>
        <p:spPr>
          <a:xfrm flipV="1">
            <a:off x="2009801" y="5262909"/>
            <a:ext cx="312706" cy="243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9E86D0D1-040B-A422-947E-24177EFD2E85}"/>
              </a:ext>
            </a:extLst>
          </p:cNvPr>
          <p:cNvSpPr/>
          <p:nvPr/>
        </p:nvSpPr>
        <p:spPr>
          <a:xfrm>
            <a:off x="2322507" y="477806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62BF8ACC-6EC4-9F34-9705-4BA4B29FCA61}"/>
              </a:ext>
            </a:extLst>
          </p:cNvPr>
          <p:cNvCxnSpPr>
            <a:cxnSpLocks/>
          </p:cNvCxnSpPr>
          <p:nvPr/>
        </p:nvCxnSpPr>
        <p:spPr>
          <a:xfrm flipV="1">
            <a:off x="2914131" y="4561221"/>
            <a:ext cx="400729" cy="317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F6F458DD-3C83-44A8-8C35-4FD5078944A7}"/>
              </a:ext>
            </a:extLst>
          </p:cNvPr>
          <p:cNvSpPr txBox="1"/>
          <p:nvPr/>
        </p:nvSpPr>
        <p:spPr>
          <a:xfrm>
            <a:off x="2401516" y="487880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10" grpId="0" animBg="1"/>
      <p:bldP spid="12" grpId="0" animBg="1"/>
      <p:bldP spid="14" grpId="0" animBg="1"/>
      <p:bldP spid="15" grpId="0"/>
      <p:bldP spid="16" grpId="0"/>
      <p:bldP spid="17" grpId="0"/>
      <p:bldP spid="18" grpId="0"/>
      <p:bldP spid="19" grpId="0" animBg="1"/>
      <p:bldP spid="21" grpId="0" animBg="1"/>
      <p:bldP spid="23" grpId="0" animBg="1"/>
      <p:bldP spid="24" grpId="0"/>
      <p:bldP spid="25" grpId="0"/>
      <p:bldP spid="26" grpId="0"/>
      <p:bldP spid="27" grpId="0" animBg="1"/>
      <p:bldP spid="28" grpId="0"/>
      <p:bldP spid="30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</a:t>
            </a:r>
            <a:r>
              <a:rPr lang="en-US" dirty="0" err="1"/>
              <a:t>fák</a:t>
            </a:r>
            <a:r>
              <a:rPr lang="en-US" dirty="0"/>
              <a:t> </a:t>
            </a:r>
            <a:r>
              <a:rPr lang="en-US" dirty="0" err="1"/>
              <a:t>bevezetése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/>
              <a:t>fa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</a:t>
            </a:r>
            <a:r>
              <a:rPr lang="en-US" dirty="0" err="1"/>
              <a:t>kiegyensúlyozza</a:t>
            </a:r>
            <a:r>
              <a:rPr lang="en-US" dirty="0"/>
              <a:t> </a:t>
            </a:r>
            <a:r>
              <a:rPr lang="en-US" dirty="0" err="1"/>
              <a:t>saját</a:t>
            </a:r>
            <a:r>
              <a:rPr lang="en-US" dirty="0"/>
              <a:t> </a:t>
            </a:r>
            <a:r>
              <a:rPr lang="en-US" dirty="0" err="1"/>
              <a:t>magát</a:t>
            </a:r>
            <a:r>
              <a:rPr dirty="0"/>
              <a:t>.</a:t>
            </a:r>
          </a:p>
          <a:p>
            <a:r>
              <a:rPr lang="en-US" dirty="0"/>
              <a:t>Minden </a:t>
            </a:r>
            <a:r>
              <a:rPr lang="en-US" dirty="0" err="1"/>
              <a:t>beszúrás</a:t>
            </a:r>
            <a:r>
              <a:rPr lang="en-US" dirty="0"/>
              <a:t>/</a:t>
            </a:r>
            <a:r>
              <a:rPr lang="en-US" dirty="0" err="1"/>
              <a:t>törlés</a:t>
            </a:r>
            <a:r>
              <a:rPr lang="en-US" dirty="0"/>
              <a:t> </a:t>
            </a:r>
            <a:r>
              <a:rPr lang="en-US" dirty="0" err="1"/>
              <a:t>esetén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egyensúlyt</a:t>
            </a:r>
            <a:r>
              <a:rPr lang="en-US" dirty="0"/>
              <a:t> </a:t>
            </a:r>
            <a:r>
              <a:rPr lang="en-US" dirty="0" err="1"/>
              <a:t>megtartja</a:t>
            </a:r>
            <a:r>
              <a:rPr lang="en-US" dirty="0"/>
              <a:t>/</a:t>
            </a:r>
            <a:r>
              <a:rPr lang="en-US" dirty="0" err="1"/>
              <a:t>újra</a:t>
            </a:r>
            <a:r>
              <a:rPr lang="en-US" dirty="0"/>
              <a:t> </a:t>
            </a:r>
            <a:r>
              <a:rPr lang="en-US" dirty="0" err="1"/>
              <a:t>előállítja</a:t>
            </a:r>
            <a:r>
              <a:rPr lang="en-US" dirty="0"/>
              <a:t>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Egyensúly</a:t>
            </a:r>
            <a:r>
              <a:rPr lang="en-US" dirty="0"/>
              <a:t> </a:t>
            </a:r>
            <a:r>
              <a:rPr lang="en-US" dirty="0" err="1"/>
              <a:t>tényező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Egyensúly</a:t>
            </a:r>
            <a:r>
              <a:rPr lang="en-US" dirty="0"/>
              <a:t> </a:t>
            </a:r>
            <a:r>
              <a:rPr lang="en-US" dirty="0" err="1"/>
              <a:t>tényező</a:t>
            </a:r>
            <a:r>
              <a:rPr dirty="0"/>
              <a:t> = </a:t>
            </a:r>
            <a:r>
              <a:rPr lang="en-US" dirty="0" err="1"/>
              <a:t>mélység</a:t>
            </a:r>
            <a:r>
              <a:rPr dirty="0"/>
              <a:t>(</a:t>
            </a:r>
            <a:r>
              <a:rPr lang="en-US" dirty="0" err="1"/>
              <a:t>bal</a:t>
            </a:r>
            <a:r>
              <a:rPr dirty="0"/>
              <a:t>) - </a:t>
            </a:r>
            <a:r>
              <a:rPr lang="en-US" dirty="0" err="1"/>
              <a:t>mélység</a:t>
            </a:r>
            <a:r>
              <a:rPr dirty="0"/>
              <a:t>(</a:t>
            </a:r>
            <a:r>
              <a:rPr lang="en-US" dirty="0" err="1"/>
              <a:t>jobb</a:t>
            </a:r>
            <a:r>
              <a:rPr dirty="0"/>
              <a:t>)</a:t>
            </a:r>
          </a:p>
          <a:p>
            <a:r>
              <a:rPr lang="en-US" dirty="0" err="1"/>
              <a:t>Megengedett</a:t>
            </a:r>
            <a:r>
              <a:rPr lang="en-US" dirty="0"/>
              <a:t> </a:t>
            </a:r>
            <a:r>
              <a:rPr lang="en-US" dirty="0" err="1"/>
              <a:t>értékek</a:t>
            </a:r>
            <a:r>
              <a:rPr dirty="0"/>
              <a:t>: -1, 0,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</a:t>
            </a:r>
            <a:r>
              <a:rPr lang="en-US" dirty="0" err="1"/>
              <a:t>Példa</a:t>
            </a:r>
            <a:r>
              <a:rPr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dirty="0"/>
              <a:t>: 10, 20, 30</a:t>
            </a:r>
          </a:p>
          <a:p>
            <a:r>
              <a:rPr lang="en-US" dirty="0"/>
              <a:t>A fa </a:t>
            </a:r>
            <a:r>
              <a:rPr lang="en-US" dirty="0" err="1"/>
              <a:t>kiegyensúlyozatlan</a:t>
            </a:r>
            <a:endParaRPr dirty="0"/>
          </a:p>
          <a:p>
            <a:r>
              <a:rPr lang="en-US" dirty="0" err="1"/>
              <a:t>Forgatás</a:t>
            </a:r>
            <a:r>
              <a:rPr lang="en-US" dirty="0"/>
              <a:t> BALRA </a:t>
            </a:r>
            <a:r>
              <a:rPr lang="en-US" dirty="0" err="1"/>
              <a:t>szükséges</a:t>
            </a:r>
            <a:endParaRPr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5BB8AFF6-0010-1C6D-5F11-81ACDED6DF73}"/>
              </a:ext>
            </a:extLst>
          </p:cNvPr>
          <p:cNvSpPr/>
          <p:nvPr/>
        </p:nvSpPr>
        <p:spPr>
          <a:xfrm>
            <a:off x="4945486" y="252425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BB75C5E-FE84-0E2A-9854-C7BE2A90F500}"/>
              </a:ext>
            </a:extLst>
          </p:cNvPr>
          <p:cNvSpPr txBox="1"/>
          <p:nvPr/>
        </p:nvSpPr>
        <p:spPr>
          <a:xfrm>
            <a:off x="5050253" y="26494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29449729-D9F7-3A33-BEF9-C56ED3B42918}"/>
              </a:ext>
            </a:extLst>
          </p:cNvPr>
          <p:cNvCxnSpPr>
            <a:stCxn id="4" idx="5"/>
          </p:cNvCxnSpPr>
          <p:nvPr/>
        </p:nvCxnSpPr>
        <p:spPr>
          <a:xfrm>
            <a:off x="5517112" y="3035423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81EBC2C8-BDE4-B4DB-C5D4-1D63D51A4389}"/>
              </a:ext>
            </a:extLst>
          </p:cNvPr>
          <p:cNvSpPr/>
          <p:nvPr/>
        </p:nvSpPr>
        <p:spPr>
          <a:xfrm>
            <a:off x="5814810" y="33120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D083C21-05FC-87D3-1724-141196B5DEB6}"/>
              </a:ext>
            </a:extLst>
          </p:cNvPr>
          <p:cNvCxnSpPr/>
          <p:nvPr/>
        </p:nvCxnSpPr>
        <p:spPr>
          <a:xfrm>
            <a:off x="6381481" y="3782094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84625184-C54D-ADC9-999B-CD5B13CEE53C}"/>
              </a:ext>
            </a:extLst>
          </p:cNvPr>
          <p:cNvSpPr/>
          <p:nvPr/>
        </p:nvSpPr>
        <p:spPr>
          <a:xfrm>
            <a:off x="6679179" y="401833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04040EA6-CEC2-D490-773B-667BE1D3870A}"/>
              </a:ext>
            </a:extLst>
          </p:cNvPr>
          <p:cNvSpPr txBox="1"/>
          <p:nvPr/>
        </p:nvSpPr>
        <p:spPr>
          <a:xfrm>
            <a:off x="5893819" y="341276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EB9EF76-19BE-8E12-14D2-8060655C39F1}"/>
              </a:ext>
            </a:extLst>
          </p:cNvPr>
          <p:cNvSpPr txBox="1"/>
          <p:nvPr/>
        </p:nvSpPr>
        <p:spPr>
          <a:xfrm>
            <a:off x="6758188" y="416401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52E5527-5F26-89D6-902B-85A01A1FCC8D}"/>
              </a:ext>
            </a:extLst>
          </p:cNvPr>
          <p:cNvSpPr txBox="1"/>
          <p:nvPr/>
        </p:nvSpPr>
        <p:spPr>
          <a:xfrm>
            <a:off x="5312535" y="2157211"/>
            <a:ext cx="2240924" cy="36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AVL </a:t>
            </a:r>
            <a:r>
              <a:rPr lang="en-US" dirty="0" err="1"/>
              <a:t>érték</a:t>
            </a:r>
            <a:r>
              <a:rPr lang="en-US" dirty="0"/>
              <a:t>: 0-2 = -2 </a:t>
            </a:r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145A73FD-56D9-E952-1CB3-652E13C5B38D}"/>
              </a:ext>
            </a:extLst>
          </p:cNvPr>
          <p:cNvSpPr/>
          <p:nvPr/>
        </p:nvSpPr>
        <p:spPr>
          <a:xfrm>
            <a:off x="2395481" y="4913272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C5194C0-E45B-8EA8-8BAB-436762B98491}"/>
              </a:ext>
            </a:extLst>
          </p:cNvPr>
          <p:cNvSpPr txBox="1"/>
          <p:nvPr/>
        </p:nvSpPr>
        <p:spPr>
          <a:xfrm>
            <a:off x="2500248" y="5038456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B199E10-744B-27B7-40AD-A2CB60908D59}"/>
              </a:ext>
            </a:extLst>
          </p:cNvPr>
          <p:cNvCxnSpPr>
            <a:cxnSpLocks/>
          </p:cNvCxnSpPr>
          <p:nvPr/>
        </p:nvCxnSpPr>
        <p:spPr>
          <a:xfrm flipV="1">
            <a:off x="2962152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56D052CC-B461-6C86-9931-43495A1027E7}"/>
              </a:ext>
            </a:extLst>
          </p:cNvPr>
          <p:cNvSpPr/>
          <p:nvPr/>
        </p:nvSpPr>
        <p:spPr>
          <a:xfrm>
            <a:off x="3264805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6E7B347C-544A-7427-C3B5-D23E12560F3C}"/>
              </a:ext>
            </a:extLst>
          </p:cNvPr>
          <p:cNvCxnSpPr/>
          <p:nvPr/>
        </p:nvCxnSpPr>
        <p:spPr>
          <a:xfrm>
            <a:off x="3831476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2192E29B-5FD2-CE7F-A6FD-5650FADAC6DC}"/>
              </a:ext>
            </a:extLst>
          </p:cNvPr>
          <p:cNvSpPr/>
          <p:nvPr/>
        </p:nvSpPr>
        <p:spPr>
          <a:xfrm>
            <a:off x="4129174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A7624D5A-3E32-7A42-5C22-03738F56B246}"/>
              </a:ext>
            </a:extLst>
          </p:cNvPr>
          <p:cNvSpPr txBox="1"/>
          <p:nvPr/>
        </p:nvSpPr>
        <p:spPr>
          <a:xfrm>
            <a:off x="3343814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FA06D512-FE79-9A85-0621-802E46F96697}"/>
              </a:ext>
            </a:extLst>
          </p:cNvPr>
          <p:cNvSpPr txBox="1"/>
          <p:nvPr/>
        </p:nvSpPr>
        <p:spPr>
          <a:xfrm>
            <a:off x="4208183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3" name="Nyíl: lefelé mutató 22">
            <a:extLst>
              <a:ext uri="{FF2B5EF4-FFF2-40B4-BE49-F238E27FC236}">
                <a16:creationId xmlns:a16="http://schemas.microsoft.com/office/drawing/2014/main" id="{27785F5C-2EF5-0B25-E04A-5F3512BBF0C3}"/>
              </a:ext>
            </a:extLst>
          </p:cNvPr>
          <p:cNvSpPr/>
          <p:nvPr/>
        </p:nvSpPr>
        <p:spPr>
          <a:xfrm rot="2907017">
            <a:off x="4663020" y="3715554"/>
            <a:ext cx="564935" cy="10453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9" grpId="0" animBg="1"/>
      <p:bldP spid="10" grpId="0"/>
      <p:bldP spid="11" grpId="0"/>
      <p:bldP spid="12" grpId="0"/>
      <p:bldP spid="13" grpId="0" animBg="1"/>
      <p:bldP spid="14" grpId="0"/>
      <p:bldP spid="16" grpId="0" animBg="1"/>
      <p:bldP spid="18" grpId="0" animBg="1"/>
      <p:bldP spid="19" grpId="0"/>
      <p:bldP spid="20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711685-52B9-73CA-D287-26C2CAD98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KERESÉS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411401-5817-F1DB-7D7E-DAABE662E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KERESÉS </a:t>
            </a:r>
            <a:r>
              <a:rPr lang="en-US" dirty="0" err="1"/>
              <a:t>algoritmus</a:t>
            </a:r>
            <a:r>
              <a:rPr lang="en-US" dirty="0"/>
              <a:t> </a:t>
            </a:r>
            <a:r>
              <a:rPr lang="en-US" dirty="0" err="1"/>
              <a:t>hasonlóan</a:t>
            </a:r>
            <a:r>
              <a:rPr lang="en-US" dirty="0"/>
              <a:t> </a:t>
            </a:r>
            <a:r>
              <a:rPr lang="en-US" dirty="0" err="1"/>
              <a:t>működik</a:t>
            </a:r>
            <a:r>
              <a:rPr lang="en-US" dirty="0"/>
              <a:t> mint </a:t>
            </a:r>
            <a:r>
              <a:rPr lang="en-US" dirty="0" err="1"/>
              <a:t>bináris</a:t>
            </a:r>
            <a:r>
              <a:rPr lang="en-US" dirty="0"/>
              <a:t> </a:t>
            </a:r>
            <a:r>
              <a:rPr lang="en-US" dirty="0" err="1"/>
              <a:t>keresőfában</a:t>
            </a:r>
            <a:endParaRPr lang="en-US" dirty="0"/>
          </a:p>
          <a:p>
            <a:r>
              <a:rPr lang="en-US" dirty="0"/>
              <a:t>Ha x&gt;y,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menj</a:t>
            </a:r>
            <a:r>
              <a:rPr lang="en-US" dirty="0"/>
              <a:t> JOBBRA</a:t>
            </a:r>
          </a:p>
          <a:p>
            <a:r>
              <a:rPr lang="en-US" dirty="0"/>
              <a:t>Ha x&lt;y,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menj</a:t>
            </a:r>
            <a:r>
              <a:rPr lang="en-US" dirty="0"/>
              <a:t> BALRA</a:t>
            </a:r>
          </a:p>
          <a:p>
            <a:r>
              <a:rPr lang="en-US" dirty="0"/>
              <a:t>Ha x=y, </a:t>
            </a:r>
            <a:r>
              <a:rPr lang="en-US" dirty="0" err="1"/>
              <a:t>akkor</a:t>
            </a:r>
            <a:r>
              <a:rPr lang="en-US" dirty="0"/>
              <a:t> return y</a:t>
            </a:r>
          </a:p>
        </p:txBody>
      </p:sp>
    </p:spTree>
    <p:extLst>
      <p:ext uri="{BB962C8B-B14F-4D97-AF65-F5344CB8AC3E}">
        <p14:creationId xmlns:p14="http://schemas.microsoft.com/office/powerpoint/2010/main" val="49591422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139</TotalTime>
  <Words>1132</Words>
  <Application>Microsoft Office PowerPoint</Application>
  <PresentationFormat>Diavetítés a képernyőre (4:3 oldalarány)</PresentationFormat>
  <Paragraphs>340</Paragraphs>
  <Slides>35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8" baseType="lpstr">
      <vt:lpstr>Arial</vt:lpstr>
      <vt:lpstr>Trebuchet MS</vt:lpstr>
      <vt:lpstr>Berlin</vt:lpstr>
      <vt:lpstr>Kiegyensúlyozott fák - AVL fák</vt:lpstr>
      <vt:lpstr>Történelmi háttér</vt:lpstr>
      <vt:lpstr>Mi egy kiegyensúlyozott fa?</vt:lpstr>
      <vt:lpstr>Miért számít az egyensúly?</vt:lpstr>
      <vt:lpstr>Példa</vt:lpstr>
      <vt:lpstr>AVL fák bevezetése</vt:lpstr>
      <vt:lpstr>Egyensúly tényező</vt:lpstr>
      <vt:lpstr>AVL Példa 1</vt:lpstr>
      <vt:lpstr>KERESÉS</vt:lpstr>
      <vt:lpstr>BESZÚRÁS</vt:lpstr>
      <vt:lpstr>AVL forgatások</vt:lpstr>
      <vt:lpstr>AVL Példa 2</vt:lpstr>
      <vt:lpstr>AVL Példa 3 </vt:lpstr>
      <vt:lpstr>AVL Példa 4 </vt:lpstr>
      <vt:lpstr>TÖRLÉS</vt:lpstr>
      <vt:lpstr>Példa lépésről lépésre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Feladat 1</vt:lpstr>
      <vt:lpstr>Feladat 2</vt:lpstr>
      <vt:lpstr>Feladat 3</vt:lpstr>
      <vt:lpstr>Feladat 4</vt:lpstr>
      <vt:lpstr>Feladat 5</vt:lpstr>
      <vt:lpstr>Összefoglalás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Hannusch Carolin</cp:lastModifiedBy>
  <cp:revision>58</cp:revision>
  <dcterms:created xsi:type="dcterms:W3CDTF">2013-01-27T09:14:16Z</dcterms:created>
  <dcterms:modified xsi:type="dcterms:W3CDTF">2026-04-16T07:38:11Z</dcterms:modified>
  <cp:category/>
</cp:coreProperties>
</file>