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77" r:id="rId12"/>
    <p:sldId id="266" r:id="rId13"/>
    <p:sldId id="267" r:id="rId14"/>
    <p:sldId id="272" r:id="rId15"/>
    <p:sldId id="273" r:id="rId16"/>
    <p:sldId id="274" r:id="rId17"/>
    <p:sldId id="275" r:id="rId18"/>
    <p:sldId id="276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5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3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8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8069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57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16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9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11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9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4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65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3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8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1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7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9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7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B19862-C62E-8FB0-2635-F4CEEBB380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271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CEC95E-5E2A-0FEC-8ACB-F81A3EA47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TÖRLÉS </a:t>
            </a:r>
            <a:r>
              <a:rPr lang="en-US" dirty="0" err="1"/>
              <a:t>algoritmus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keresőfában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FE9E4B-9F47-D5F0-CDE1-C734D6372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Az x </a:t>
            </a:r>
            <a:r>
              <a:rPr lang="en-US" sz="2400" dirty="0" err="1"/>
              <a:t>csúcsot</a:t>
            </a:r>
            <a:r>
              <a:rPr lang="en-US" sz="2400" dirty="0"/>
              <a:t> </a:t>
            </a:r>
            <a:r>
              <a:rPr lang="en-US" sz="2400" dirty="0" err="1"/>
              <a:t>szeretnénk</a:t>
            </a:r>
            <a:r>
              <a:rPr lang="en-US" sz="2400" dirty="0"/>
              <a:t> </a:t>
            </a:r>
            <a:r>
              <a:rPr lang="en-US" sz="2400" dirty="0" err="1"/>
              <a:t>törölni</a:t>
            </a:r>
            <a:r>
              <a:rPr lang="en-US" sz="2400" dirty="0"/>
              <a:t>.</a:t>
            </a:r>
          </a:p>
          <a:p>
            <a:r>
              <a:rPr lang="en-US" sz="2400" dirty="0"/>
              <a:t>Ha x-nek </a:t>
            </a:r>
            <a:r>
              <a:rPr lang="en-US" sz="2400" dirty="0" err="1"/>
              <a:t>nincs</a:t>
            </a:r>
            <a:r>
              <a:rPr lang="en-US" sz="2400" dirty="0"/>
              <a:t> </a:t>
            </a:r>
            <a:r>
              <a:rPr lang="en-US" sz="2400" dirty="0" err="1"/>
              <a:t>gyereke</a:t>
            </a:r>
            <a:r>
              <a:rPr lang="en-US" sz="2400" dirty="0"/>
              <a:t>, </a:t>
            </a:r>
            <a:r>
              <a:rPr lang="en-US" sz="2400" dirty="0" err="1"/>
              <a:t>töröljük</a:t>
            </a:r>
            <a:r>
              <a:rPr lang="en-US" sz="2400" dirty="0"/>
              <a:t> x-t.</a:t>
            </a:r>
          </a:p>
          <a:p>
            <a:r>
              <a:rPr lang="en-US" sz="2400" dirty="0"/>
              <a:t>Ha x-nek van </a:t>
            </a:r>
            <a:r>
              <a:rPr lang="en-US" sz="2400" dirty="0" err="1"/>
              <a:t>egy</a:t>
            </a:r>
            <a:r>
              <a:rPr lang="en-US" sz="2400" dirty="0"/>
              <a:t> </a:t>
            </a:r>
            <a:r>
              <a:rPr lang="en-US" sz="2400" dirty="0" err="1"/>
              <a:t>gyereke</a:t>
            </a:r>
            <a:r>
              <a:rPr lang="en-US" sz="2400" dirty="0"/>
              <a:t> (y), </a:t>
            </a:r>
            <a:r>
              <a:rPr lang="en-US" sz="2400" dirty="0" err="1"/>
              <a:t>akkor</a:t>
            </a:r>
            <a:r>
              <a:rPr lang="en-US" sz="2400" dirty="0"/>
              <a:t> </a:t>
            </a:r>
            <a:r>
              <a:rPr lang="en-US" sz="2400" dirty="0" err="1"/>
              <a:t>cseréljük</a:t>
            </a:r>
            <a:r>
              <a:rPr lang="en-US" sz="2400" dirty="0"/>
              <a:t> x-t </a:t>
            </a:r>
            <a:r>
              <a:rPr lang="en-US" sz="2400" dirty="0" err="1"/>
              <a:t>és</a:t>
            </a:r>
            <a:r>
              <a:rPr lang="en-US" sz="2400" dirty="0"/>
              <a:t> y-t, </a:t>
            </a:r>
            <a:r>
              <a:rPr lang="en-US" sz="2400" dirty="0" err="1"/>
              <a:t>aztán</a:t>
            </a:r>
            <a:r>
              <a:rPr lang="en-US" sz="2400" dirty="0"/>
              <a:t> </a:t>
            </a:r>
            <a:r>
              <a:rPr lang="en-US" sz="2400" dirty="0" err="1"/>
              <a:t>töröljük</a:t>
            </a:r>
            <a:r>
              <a:rPr lang="en-US" sz="2400" dirty="0"/>
              <a:t> x-t.</a:t>
            </a:r>
          </a:p>
          <a:p>
            <a:r>
              <a:rPr lang="en-US" sz="2400" dirty="0"/>
              <a:t>Ha x-nek </a:t>
            </a:r>
            <a:r>
              <a:rPr lang="en-US" sz="2400" dirty="0" err="1"/>
              <a:t>két</a:t>
            </a:r>
            <a:r>
              <a:rPr lang="en-US" sz="2400" dirty="0"/>
              <a:t> </a:t>
            </a:r>
            <a:r>
              <a:rPr lang="en-US" sz="2400" dirty="0" err="1"/>
              <a:t>gyereke</a:t>
            </a:r>
            <a:r>
              <a:rPr lang="en-US" sz="2400" dirty="0"/>
              <a:t> van (y, z), </a:t>
            </a:r>
            <a:r>
              <a:rPr lang="en-US" sz="2400" dirty="0" err="1"/>
              <a:t>akkor</a:t>
            </a:r>
            <a:r>
              <a:rPr lang="en-US" sz="2400" dirty="0"/>
              <a:t> </a:t>
            </a:r>
            <a:r>
              <a:rPr lang="en-US" sz="2400" dirty="0" err="1"/>
              <a:t>keressük</a:t>
            </a:r>
            <a:r>
              <a:rPr lang="en-US" sz="2400" dirty="0"/>
              <a:t> x “</a:t>
            </a:r>
            <a:r>
              <a:rPr lang="en-US" sz="2400" dirty="0" err="1"/>
              <a:t>követőjét</a:t>
            </a:r>
            <a:r>
              <a:rPr lang="en-US" sz="2400" dirty="0"/>
              <a:t>” a </a:t>
            </a:r>
            <a:r>
              <a:rPr lang="en-US" sz="2400" dirty="0" err="1"/>
              <a:t>jobboldali</a:t>
            </a:r>
            <a:r>
              <a:rPr lang="en-US" sz="2400" dirty="0"/>
              <a:t> </a:t>
            </a:r>
            <a:r>
              <a:rPr lang="en-US" sz="2400" dirty="0" err="1"/>
              <a:t>részfában</a:t>
            </a:r>
            <a:r>
              <a:rPr lang="en-US" sz="2400" dirty="0"/>
              <a:t>, </a:t>
            </a:r>
            <a:r>
              <a:rPr lang="en-US" sz="2400" dirty="0" err="1"/>
              <a:t>azaz</a:t>
            </a:r>
            <a:r>
              <a:rPr lang="en-US" sz="2400" dirty="0"/>
              <a:t> </a:t>
            </a:r>
            <a:r>
              <a:rPr lang="en-US" sz="2400" dirty="0" err="1"/>
              <a:t>azt</a:t>
            </a:r>
            <a:r>
              <a:rPr lang="en-US" sz="2400" dirty="0"/>
              <a:t> a </a:t>
            </a:r>
            <a:r>
              <a:rPr lang="en-US" sz="2400" dirty="0" err="1"/>
              <a:t>legkisebb</a:t>
            </a:r>
            <a:r>
              <a:rPr lang="en-US" sz="2400" dirty="0"/>
              <a:t> </a:t>
            </a:r>
            <a:r>
              <a:rPr lang="en-US" sz="2400" dirty="0" err="1"/>
              <a:t>olyan</a:t>
            </a:r>
            <a:r>
              <a:rPr lang="en-US" sz="2400" dirty="0"/>
              <a:t> </a:t>
            </a:r>
            <a:r>
              <a:rPr lang="en-US" sz="2400" dirty="0" err="1"/>
              <a:t>számot</a:t>
            </a:r>
            <a:r>
              <a:rPr lang="en-US" sz="2400" dirty="0"/>
              <a:t>, </a:t>
            </a:r>
            <a:r>
              <a:rPr lang="en-US" sz="2400" dirty="0" err="1"/>
              <a:t>mely</a:t>
            </a:r>
            <a:r>
              <a:rPr lang="en-US" sz="2400" dirty="0"/>
              <a:t> </a:t>
            </a:r>
            <a:r>
              <a:rPr lang="en-US" sz="2400" dirty="0" err="1"/>
              <a:t>nagyobb</a:t>
            </a:r>
            <a:r>
              <a:rPr lang="en-US" sz="2400" dirty="0"/>
              <a:t> x-</a:t>
            </a:r>
            <a:r>
              <a:rPr lang="en-US" sz="2400" dirty="0" err="1"/>
              <a:t>nél</a:t>
            </a:r>
            <a:r>
              <a:rPr lang="en-US" sz="2400" dirty="0"/>
              <a:t>. </a:t>
            </a:r>
            <a:r>
              <a:rPr lang="en-US" sz="2400" dirty="0" err="1"/>
              <a:t>Ezt</a:t>
            </a:r>
            <a:r>
              <a:rPr lang="en-US" sz="2400" dirty="0"/>
              <a:t> </a:t>
            </a:r>
            <a:r>
              <a:rPr lang="en-US" sz="2400" dirty="0" err="1"/>
              <a:t>számot</a:t>
            </a:r>
            <a:r>
              <a:rPr lang="en-US" sz="2400" dirty="0"/>
              <a:t> </a:t>
            </a:r>
            <a:r>
              <a:rPr lang="en-US" sz="2400" dirty="0" err="1"/>
              <a:t>jelöljük</a:t>
            </a:r>
            <a:r>
              <a:rPr lang="en-US" sz="2400" dirty="0"/>
              <a:t> v-vel. </a:t>
            </a:r>
            <a:r>
              <a:rPr lang="en-US" sz="2400" dirty="0" err="1"/>
              <a:t>Aztán</a:t>
            </a:r>
            <a:r>
              <a:rPr lang="en-US" sz="2400" dirty="0"/>
              <a:t> </a:t>
            </a:r>
            <a:r>
              <a:rPr lang="en-US" sz="2400" dirty="0" err="1"/>
              <a:t>kerüljön</a:t>
            </a:r>
            <a:r>
              <a:rPr lang="en-US" sz="2400" dirty="0"/>
              <a:t> v x </a:t>
            </a:r>
            <a:r>
              <a:rPr lang="en-US" sz="2400" dirty="0" err="1"/>
              <a:t>helyére</a:t>
            </a:r>
            <a:r>
              <a:rPr lang="en-US" sz="2400" dirty="0"/>
              <a:t> </a:t>
            </a:r>
            <a:r>
              <a:rPr lang="en-US" sz="2400" dirty="0" err="1"/>
              <a:t>és</a:t>
            </a:r>
            <a:r>
              <a:rPr lang="en-US" sz="2400" dirty="0"/>
              <a:t> </a:t>
            </a:r>
            <a:r>
              <a:rPr lang="en-US" sz="2400" dirty="0" err="1"/>
              <a:t>töröljük</a:t>
            </a:r>
            <a:r>
              <a:rPr lang="en-US" sz="2400" dirty="0"/>
              <a:t> x-t. </a:t>
            </a:r>
          </a:p>
        </p:txBody>
      </p:sp>
    </p:spTree>
    <p:extLst>
      <p:ext uri="{BB962C8B-B14F-4D97-AF65-F5344CB8AC3E}">
        <p14:creationId xmlns:p14="http://schemas.microsoft.com/office/powerpoint/2010/main" val="3156766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D937BC-5E13-FC3C-541A-5F23AE877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verzió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3066DA-3615-852D-33B3-D61D07DDD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483569"/>
          </a:xfrm>
        </p:spPr>
        <p:txBody>
          <a:bodyPr/>
          <a:lstStyle/>
          <a:p>
            <a:r>
              <a:rPr lang="en-US" sz="2000" dirty="0"/>
              <a:t>VAGY ha x-nek </a:t>
            </a:r>
            <a:r>
              <a:rPr lang="en-US" sz="2000" dirty="0" err="1"/>
              <a:t>két</a:t>
            </a:r>
            <a:r>
              <a:rPr lang="en-US" sz="2000" dirty="0"/>
              <a:t> </a:t>
            </a:r>
            <a:r>
              <a:rPr lang="en-US" sz="2000" dirty="0" err="1"/>
              <a:t>gyereke</a:t>
            </a:r>
            <a:r>
              <a:rPr lang="en-US" sz="2000" dirty="0"/>
              <a:t> van, </a:t>
            </a:r>
            <a:r>
              <a:rPr lang="en-US" sz="2000" dirty="0" err="1"/>
              <a:t>akkor</a:t>
            </a:r>
            <a:r>
              <a:rPr lang="en-US" sz="2000" dirty="0"/>
              <a:t> </a:t>
            </a:r>
            <a:r>
              <a:rPr lang="en-US" sz="2000" dirty="0" err="1"/>
              <a:t>keressük</a:t>
            </a:r>
            <a:r>
              <a:rPr lang="en-US" sz="2000" dirty="0"/>
              <a:t> x “</a:t>
            </a:r>
            <a:r>
              <a:rPr lang="en-US" sz="2000" dirty="0" err="1"/>
              <a:t>elődjét</a:t>
            </a:r>
            <a:r>
              <a:rPr lang="en-US" sz="2000" dirty="0"/>
              <a:t>” a </a:t>
            </a:r>
            <a:r>
              <a:rPr lang="en-US" sz="2000" dirty="0" err="1"/>
              <a:t>baloldali</a:t>
            </a:r>
            <a:r>
              <a:rPr lang="en-US" sz="2000" dirty="0"/>
              <a:t> </a:t>
            </a:r>
            <a:r>
              <a:rPr lang="en-US" sz="2000" dirty="0" err="1"/>
              <a:t>részfában</a:t>
            </a:r>
            <a:r>
              <a:rPr lang="en-US" sz="2000" dirty="0"/>
              <a:t>, </a:t>
            </a:r>
            <a:r>
              <a:rPr lang="en-US" sz="2000" dirty="0" err="1"/>
              <a:t>azaz</a:t>
            </a:r>
            <a:r>
              <a:rPr lang="en-US" sz="2000" dirty="0"/>
              <a:t> </a:t>
            </a:r>
            <a:r>
              <a:rPr lang="en-US" sz="2000" dirty="0" err="1"/>
              <a:t>azt</a:t>
            </a:r>
            <a:r>
              <a:rPr lang="en-US" sz="2000" dirty="0"/>
              <a:t> a </a:t>
            </a:r>
            <a:r>
              <a:rPr lang="en-US" sz="2000" dirty="0" err="1"/>
              <a:t>legnagyobb</a:t>
            </a:r>
            <a:r>
              <a:rPr lang="en-US" sz="2000" dirty="0"/>
              <a:t> </a:t>
            </a:r>
            <a:r>
              <a:rPr lang="en-US" sz="2000" dirty="0" err="1"/>
              <a:t>olyan</a:t>
            </a:r>
            <a:r>
              <a:rPr lang="en-US" sz="2000" dirty="0"/>
              <a:t> </a:t>
            </a:r>
            <a:r>
              <a:rPr lang="en-US" sz="2000" dirty="0" err="1"/>
              <a:t>számot</a:t>
            </a:r>
            <a:r>
              <a:rPr lang="en-US" sz="2000" dirty="0"/>
              <a:t>, </a:t>
            </a:r>
            <a:r>
              <a:rPr lang="en-US" sz="2000" dirty="0" err="1"/>
              <a:t>mely</a:t>
            </a:r>
            <a:r>
              <a:rPr lang="en-US" sz="2000" dirty="0"/>
              <a:t> </a:t>
            </a:r>
            <a:r>
              <a:rPr lang="en-US" sz="2000" dirty="0" err="1"/>
              <a:t>kisebb</a:t>
            </a:r>
            <a:r>
              <a:rPr lang="en-US" sz="2000" dirty="0"/>
              <a:t> x-</a:t>
            </a:r>
            <a:r>
              <a:rPr lang="en-US" sz="2000" dirty="0" err="1"/>
              <a:t>nél</a:t>
            </a:r>
            <a:r>
              <a:rPr lang="en-US" sz="2000" dirty="0"/>
              <a:t>. </a:t>
            </a:r>
            <a:r>
              <a:rPr lang="en-US" sz="2000" dirty="0" err="1"/>
              <a:t>Ezt</a:t>
            </a:r>
            <a:r>
              <a:rPr lang="en-US" sz="2000" dirty="0"/>
              <a:t> </a:t>
            </a:r>
            <a:r>
              <a:rPr lang="en-US" sz="2000" dirty="0" err="1"/>
              <a:t>számot</a:t>
            </a:r>
            <a:r>
              <a:rPr lang="en-US" sz="2000" dirty="0"/>
              <a:t> </a:t>
            </a:r>
            <a:r>
              <a:rPr lang="en-US" sz="2000" dirty="0" err="1"/>
              <a:t>jelöljük</a:t>
            </a:r>
            <a:r>
              <a:rPr lang="en-US" sz="2000" dirty="0"/>
              <a:t> v-vel. </a:t>
            </a:r>
            <a:r>
              <a:rPr lang="en-US" sz="2000" dirty="0" err="1"/>
              <a:t>Aztán</a:t>
            </a:r>
            <a:r>
              <a:rPr lang="en-US" sz="2000" dirty="0"/>
              <a:t> </a:t>
            </a:r>
            <a:r>
              <a:rPr lang="en-US" sz="2000" dirty="0" err="1"/>
              <a:t>kerüljön</a:t>
            </a:r>
            <a:r>
              <a:rPr lang="en-US" sz="2000" dirty="0"/>
              <a:t> v x </a:t>
            </a:r>
            <a:r>
              <a:rPr lang="en-US" sz="2000" dirty="0" err="1"/>
              <a:t>helyére</a:t>
            </a:r>
            <a:r>
              <a:rPr lang="en-US" sz="2000" dirty="0"/>
              <a:t> </a:t>
            </a:r>
            <a:r>
              <a:rPr lang="en-US" sz="2000" dirty="0" err="1"/>
              <a:t>és</a:t>
            </a:r>
            <a:r>
              <a:rPr lang="en-US" sz="2000" dirty="0"/>
              <a:t> </a:t>
            </a:r>
            <a:r>
              <a:rPr lang="en-US" sz="2000" dirty="0" err="1"/>
              <a:t>töröljük</a:t>
            </a:r>
            <a:r>
              <a:rPr lang="en-US" sz="2000" dirty="0"/>
              <a:t> x-t. </a:t>
            </a:r>
          </a:p>
          <a:p>
            <a:pPr lvl="4"/>
            <a:endParaRPr lang="en-US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4D24E16-8384-976A-B87C-77D9A16C54A4}"/>
              </a:ext>
            </a:extLst>
          </p:cNvPr>
          <p:cNvSpPr txBox="1"/>
          <p:nvPr/>
        </p:nvSpPr>
        <p:spPr>
          <a:xfrm>
            <a:off x="1103312" y="3851380"/>
            <a:ext cx="9039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MEGJEGYZÉS: </a:t>
            </a:r>
            <a:r>
              <a:rPr lang="en-US" dirty="0" err="1"/>
              <a:t>Úgy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törölni</a:t>
            </a:r>
            <a:r>
              <a:rPr lang="en-US" dirty="0"/>
              <a:t> </a:t>
            </a:r>
            <a:r>
              <a:rPr lang="en-US" dirty="0" err="1"/>
              <a:t>csúcsot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 </a:t>
            </a:r>
            <a:r>
              <a:rPr lang="en-US" dirty="0" err="1"/>
              <a:t>hogy</a:t>
            </a:r>
            <a:r>
              <a:rPr lang="en-US" dirty="0"/>
              <a:t> </a:t>
            </a:r>
            <a:r>
              <a:rPr lang="en-US" dirty="0" err="1"/>
              <a:t>minden</a:t>
            </a:r>
            <a:r>
              <a:rPr lang="en-US" dirty="0"/>
              <a:t> </a:t>
            </a:r>
            <a:r>
              <a:rPr lang="en-US" dirty="0" err="1"/>
              <a:t>lépésnél</a:t>
            </a:r>
            <a:r>
              <a:rPr lang="en-US" dirty="0"/>
              <a:t> </a:t>
            </a:r>
            <a:r>
              <a:rPr lang="en-US" dirty="0" err="1"/>
              <a:t>továbbá</a:t>
            </a:r>
            <a:r>
              <a:rPr lang="en-US" dirty="0"/>
              <a:t> </a:t>
            </a:r>
            <a:r>
              <a:rPr lang="en-US" dirty="0" err="1"/>
              <a:t>fenn</a:t>
            </a:r>
            <a:r>
              <a:rPr lang="en-US" dirty="0"/>
              <a:t> </a:t>
            </a:r>
            <a:r>
              <a:rPr lang="en-US" dirty="0" err="1"/>
              <a:t>álljanak</a:t>
            </a:r>
            <a:r>
              <a:rPr lang="en-US" dirty="0"/>
              <a:t> a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keresőfa</a:t>
            </a:r>
            <a:r>
              <a:rPr lang="en-US" dirty="0"/>
              <a:t> </a:t>
            </a:r>
            <a:r>
              <a:rPr lang="en-US" dirty="0" err="1"/>
              <a:t>feltételei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2647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>
            <a:normAutofit/>
          </a:bodyPr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994185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35-nek </a:t>
            </a:r>
            <a:r>
              <a:rPr lang="en-US" dirty="0" err="1"/>
              <a:t>nincs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, </a:t>
            </a:r>
            <a:r>
              <a:rPr lang="en-US" dirty="0" err="1"/>
              <a:t>ezért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lépésben</a:t>
            </a:r>
            <a:r>
              <a:rPr lang="en-US" dirty="0"/>
              <a:t> </a:t>
            </a:r>
            <a:r>
              <a:rPr lang="en-US" dirty="0" err="1"/>
              <a:t>tudjuk</a:t>
            </a:r>
            <a:r>
              <a:rPr lang="en-US" dirty="0"/>
              <a:t> </a:t>
            </a:r>
            <a:r>
              <a:rPr lang="en-US" dirty="0" err="1"/>
              <a:t>törölni</a:t>
            </a:r>
            <a:r>
              <a:rPr lang="en-US" dirty="0"/>
              <a:t>.</a:t>
            </a:r>
          </a:p>
        </p:txBody>
      </p:sp>
      <p:sp>
        <p:nvSpPr>
          <p:cNvPr id="22" name="Cím 21">
            <a:extLst>
              <a:ext uri="{FF2B5EF4-FFF2-40B4-BE49-F238E27FC236}">
                <a16:creationId xmlns:a16="http://schemas.microsoft.com/office/drawing/2014/main" id="{D5C5A265-ED49-23D1-58DC-738D421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58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35-nek </a:t>
            </a:r>
            <a:r>
              <a:rPr lang="en-US" dirty="0" err="1"/>
              <a:t>nincs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, </a:t>
            </a:r>
            <a:r>
              <a:rPr lang="en-US" dirty="0" err="1"/>
              <a:t>ezért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lépésben</a:t>
            </a:r>
            <a:r>
              <a:rPr lang="en-US" dirty="0"/>
              <a:t> </a:t>
            </a:r>
            <a:r>
              <a:rPr lang="en-US" dirty="0" err="1"/>
              <a:t>tudjuk</a:t>
            </a:r>
            <a:r>
              <a:rPr lang="en-US" dirty="0"/>
              <a:t> </a:t>
            </a:r>
            <a:r>
              <a:rPr lang="en-US" dirty="0" err="1"/>
              <a:t>törölni</a:t>
            </a:r>
            <a:r>
              <a:rPr lang="en-US" dirty="0"/>
              <a:t>.</a:t>
            </a:r>
          </a:p>
        </p:txBody>
      </p:sp>
      <p:sp>
        <p:nvSpPr>
          <p:cNvPr id="22" name="Cím 21">
            <a:extLst>
              <a:ext uri="{FF2B5EF4-FFF2-40B4-BE49-F238E27FC236}">
                <a16:creationId xmlns:a16="http://schemas.microsoft.com/office/drawing/2014/main" id="{D5C5A265-ED49-23D1-58DC-738D421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737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33-nak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van, 37. A 37 </a:t>
            </a:r>
            <a:r>
              <a:rPr lang="en-US" dirty="0" err="1"/>
              <a:t>kerül</a:t>
            </a:r>
            <a:r>
              <a:rPr lang="en-US" dirty="0"/>
              <a:t> a 33 </a:t>
            </a:r>
            <a:r>
              <a:rPr lang="en-US" dirty="0" err="1"/>
              <a:t>helyére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töröljük</a:t>
            </a:r>
            <a:r>
              <a:rPr lang="en-US" dirty="0"/>
              <a:t> a 33-t.</a:t>
            </a:r>
          </a:p>
        </p:txBody>
      </p:sp>
      <p:sp>
        <p:nvSpPr>
          <p:cNvPr id="22" name="Cím 21">
            <a:extLst>
              <a:ext uri="{FF2B5EF4-FFF2-40B4-BE49-F238E27FC236}">
                <a16:creationId xmlns:a16="http://schemas.microsoft.com/office/drawing/2014/main" id="{D5C5A265-ED49-23D1-58DC-738D421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893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cxnSpLocks/>
          </p:cNvCxnSpPr>
          <p:nvPr/>
        </p:nvCxnSpPr>
        <p:spPr>
          <a:xfrm>
            <a:off x="5280094" y="2395000"/>
            <a:ext cx="1536528" cy="868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33-nak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van, 37. A 37 </a:t>
            </a:r>
            <a:r>
              <a:rPr lang="en-US" dirty="0" err="1"/>
              <a:t>kerül</a:t>
            </a:r>
            <a:r>
              <a:rPr lang="en-US" dirty="0"/>
              <a:t> a 33 </a:t>
            </a:r>
            <a:r>
              <a:rPr lang="en-US" dirty="0" err="1"/>
              <a:t>helyére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töröljük</a:t>
            </a:r>
            <a:r>
              <a:rPr lang="en-US" dirty="0"/>
              <a:t> a 33-t.</a:t>
            </a:r>
          </a:p>
        </p:txBody>
      </p:sp>
      <p:sp>
        <p:nvSpPr>
          <p:cNvPr id="22" name="Cím 21">
            <a:extLst>
              <a:ext uri="{FF2B5EF4-FFF2-40B4-BE49-F238E27FC236}">
                <a16:creationId xmlns:a16="http://schemas.microsoft.com/office/drawing/2014/main" id="{D5C5A265-ED49-23D1-58DC-738D421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99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cxnSpLocks/>
          </p:cNvCxnSpPr>
          <p:nvPr/>
        </p:nvCxnSpPr>
        <p:spPr>
          <a:xfrm>
            <a:off x="5280094" y="2395000"/>
            <a:ext cx="1536528" cy="868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6908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12-nek </a:t>
            </a:r>
            <a:r>
              <a:rPr lang="en-US" dirty="0" err="1"/>
              <a:t>két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van. </a:t>
            </a:r>
            <a:r>
              <a:rPr lang="en-US" dirty="0" err="1"/>
              <a:t>Keressük</a:t>
            </a:r>
            <a:r>
              <a:rPr lang="en-US" dirty="0"/>
              <a:t> 12 </a:t>
            </a:r>
            <a:r>
              <a:rPr lang="en-US" dirty="0" err="1"/>
              <a:t>követőjét</a:t>
            </a:r>
            <a:r>
              <a:rPr lang="en-US" dirty="0"/>
              <a:t> a </a:t>
            </a:r>
            <a:r>
              <a:rPr lang="en-US" dirty="0" err="1"/>
              <a:t>jobboldali</a:t>
            </a:r>
            <a:r>
              <a:rPr lang="en-US" dirty="0"/>
              <a:t> </a:t>
            </a:r>
            <a:r>
              <a:rPr lang="en-US" dirty="0" err="1"/>
              <a:t>részfában</a:t>
            </a:r>
            <a:r>
              <a:rPr lang="en-US" dirty="0"/>
              <a:t>, </a:t>
            </a:r>
            <a:r>
              <a:rPr lang="en-US" dirty="0" err="1"/>
              <a:t>ami</a:t>
            </a:r>
            <a:r>
              <a:rPr lang="en-US" dirty="0"/>
              <a:t> 13. A 13 </a:t>
            </a:r>
            <a:r>
              <a:rPr lang="en-US" dirty="0" err="1"/>
              <a:t>kerül</a:t>
            </a:r>
            <a:r>
              <a:rPr lang="en-US" dirty="0"/>
              <a:t> a 12 </a:t>
            </a:r>
            <a:r>
              <a:rPr lang="en-US" dirty="0" err="1"/>
              <a:t>helyére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töröljük</a:t>
            </a:r>
            <a:r>
              <a:rPr lang="en-US" dirty="0"/>
              <a:t> a 12-t. </a:t>
            </a:r>
          </a:p>
        </p:txBody>
      </p:sp>
      <p:sp>
        <p:nvSpPr>
          <p:cNvPr id="22" name="Cím 21">
            <a:extLst>
              <a:ext uri="{FF2B5EF4-FFF2-40B4-BE49-F238E27FC236}">
                <a16:creationId xmlns:a16="http://schemas.microsoft.com/office/drawing/2014/main" id="{D5C5A265-ED49-23D1-58DC-738D421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32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 err="1"/>
              <a:t>Töröljük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a </a:t>
            </a:r>
            <a:r>
              <a:rPr lang="en-US" dirty="0" err="1"/>
              <a:t>fából</a:t>
            </a:r>
            <a:r>
              <a:rPr lang="en-US" dirty="0"/>
              <a:t>: 35, 33 </a:t>
            </a:r>
            <a:r>
              <a:rPr lang="en-US" dirty="0" err="1"/>
              <a:t>és</a:t>
            </a:r>
            <a:r>
              <a:rPr lang="en-US" dirty="0"/>
              <a:t> 12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cxnSpLocks/>
          </p:cNvCxnSpPr>
          <p:nvPr/>
        </p:nvCxnSpPr>
        <p:spPr>
          <a:xfrm>
            <a:off x="5280094" y="2395000"/>
            <a:ext cx="1536528" cy="868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6908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12-nek </a:t>
            </a:r>
            <a:r>
              <a:rPr lang="en-US" dirty="0" err="1"/>
              <a:t>két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van. </a:t>
            </a:r>
            <a:r>
              <a:rPr lang="en-US" dirty="0" err="1"/>
              <a:t>Keressük</a:t>
            </a:r>
            <a:r>
              <a:rPr lang="en-US" dirty="0"/>
              <a:t> 12 </a:t>
            </a:r>
            <a:r>
              <a:rPr lang="en-US" dirty="0" err="1"/>
              <a:t>követőjét</a:t>
            </a:r>
            <a:r>
              <a:rPr lang="en-US" dirty="0"/>
              <a:t> a </a:t>
            </a:r>
            <a:r>
              <a:rPr lang="en-US" dirty="0" err="1"/>
              <a:t>jobboldali</a:t>
            </a:r>
            <a:r>
              <a:rPr lang="en-US" dirty="0"/>
              <a:t> </a:t>
            </a:r>
            <a:r>
              <a:rPr lang="en-US" dirty="0" err="1"/>
              <a:t>részfában</a:t>
            </a:r>
            <a:r>
              <a:rPr lang="en-US" dirty="0"/>
              <a:t>, </a:t>
            </a:r>
            <a:r>
              <a:rPr lang="en-US" dirty="0" err="1"/>
              <a:t>ami</a:t>
            </a:r>
            <a:r>
              <a:rPr lang="en-US" dirty="0"/>
              <a:t> 13. A 13 </a:t>
            </a:r>
            <a:r>
              <a:rPr lang="en-US" dirty="0" err="1"/>
              <a:t>kerül</a:t>
            </a:r>
            <a:r>
              <a:rPr lang="en-US" dirty="0"/>
              <a:t> a 12 </a:t>
            </a:r>
            <a:r>
              <a:rPr lang="en-US" dirty="0" err="1"/>
              <a:t>helyére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töröljük</a:t>
            </a:r>
            <a:r>
              <a:rPr lang="en-US" dirty="0"/>
              <a:t> a 12-t. </a:t>
            </a:r>
          </a:p>
        </p:txBody>
      </p:sp>
      <p:sp>
        <p:nvSpPr>
          <p:cNvPr id="22" name="Cím 21">
            <a:extLst>
              <a:ext uri="{FF2B5EF4-FFF2-40B4-BE49-F238E27FC236}">
                <a16:creationId xmlns:a16="http://schemas.microsoft.com/office/drawing/2014/main" id="{D5C5A265-ED49-23D1-58DC-738D421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81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47B243-48A1-E900-D3B5-D6BD7A98F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Feladatok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2E087AE-77A4-6447-4BE8-0A6CB9B29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Építse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keresőfát</a:t>
            </a:r>
            <a:r>
              <a:rPr lang="en-US" dirty="0"/>
              <a:t>, </a:t>
            </a:r>
            <a:r>
              <a:rPr lang="en-US" dirty="0" err="1"/>
              <a:t>balról</a:t>
            </a:r>
            <a:r>
              <a:rPr lang="en-US" dirty="0"/>
              <a:t> </a:t>
            </a:r>
            <a:r>
              <a:rPr lang="en-US" dirty="0" err="1"/>
              <a:t>jobbra</a:t>
            </a:r>
            <a:r>
              <a:rPr lang="en-US" dirty="0"/>
              <a:t> </a:t>
            </a:r>
            <a:r>
              <a:rPr lang="en-US" dirty="0" err="1"/>
              <a:t>haladva</a:t>
            </a:r>
            <a:r>
              <a:rPr lang="en-US" dirty="0"/>
              <a:t>!</a:t>
            </a:r>
          </a:p>
          <a:p>
            <a:pPr marL="0" indent="0" algn="ctr">
              <a:buNone/>
            </a:pPr>
            <a:r>
              <a:rPr lang="en-US" dirty="0"/>
              <a:t>5, 10, 8, 6, 7, 12, 23, 18, 22, 32, 14, 1, 0, 2, 17</a:t>
            </a:r>
          </a:p>
          <a:p>
            <a:r>
              <a:rPr lang="en-US" dirty="0" err="1"/>
              <a:t>Szúrja</a:t>
            </a:r>
            <a:r>
              <a:rPr lang="en-US" dirty="0"/>
              <a:t> be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: 3, 4, 19, 20, 21, 11</a:t>
            </a:r>
          </a:p>
          <a:p>
            <a:r>
              <a:rPr lang="en-US" dirty="0" err="1"/>
              <a:t>Majd</a:t>
            </a:r>
            <a:r>
              <a:rPr lang="en-US" dirty="0"/>
              <a:t> </a:t>
            </a:r>
            <a:r>
              <a:rPr lang="en-US" dirty="0" err="1"/>
              <a:t>törölje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: 2, 12, 18, 22, 8, 5, 0, 17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0164AFE-BFBD-38A4-5A4B-0431F86637E8}"/>
              </a:ext>
            </a:extLst>
          </p:cNvPr>
          <p:cNvSpPr txBox="1"/>
          <p:nvPr/>
        </p:nvSpPr>
        <p:spPr>
          <a:xfrm>
            <a:off x="950734" y="5226008"/>
            <a:ext cx="8217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MEGJEGYZÉS: </a:t>
            </a:r>
            <a:r>
              <a:rPr lang="en-US" dirty="0" err="1"/>
              <a:t>Inorder</a:t>
            </a:r>
            <a:r>
              <a:rPr lang="en-US" dirty="0"/>
              <a:t> </a:t>
            </a:r>
            <a:r>
              <a:rPr lang="en-US" dirty="0" err="1"/>
              <a:t>bejárással</a:t>
            </a:r>
            <a:r>
              <a:rPr lang="en-US" dirty="0"/>
              <a:t> </a:t>
            </a:r>
            <a:r>
              <a:rPr lang="en-US" dirty="0" err="1"/>
              <a:t>éppen</a:t>
            </a:r>
            <a:r>
              <a:rPr lang="en-US" dirty="0"/>
              <a:t> a </a:t>
            </a:r>
            <a:r>
              <a:rPr lang="en-US" dirty="0" err="1"/>
              <a:t>számokat</a:t>
            </a:r>
            <a:r>
              <a:rPr lang="en-US" dirty="0"/>
              <a:t> </a:t>
            </a:r>
            <a:r>
              <a:rPr lang="en-US" dirty="0" err="1"/>
              <a:t>természetes</a:t>
            </a:r>
            <a:r>
              <a:rPr lang="en-US" dirty="0"/>
              <a:t> </a:t>
            </a:r>
            <a:r>
              <a:rPr lang="en-US" dirty="0" err="1"/>
              <a:t>növekvő</a:t>
            </a:r>
            <a:r>
              <a:rPr lang="en-US" dirty="0"/>
              <a:t> </a:t>
            </a:r>
            <a:r>
              <a:rPr lang="en-US" dirty="0" err="1"/>
              <a:t>sorrendben</a:t>
            </a:r>
            <a:r>
              <a:rPr lang="en-US" dirty="0"/>
              <a:t> </a:t>
            </a:r>
            <a:r>
              <a:rPr lang="en-US" dirty="0" err="1"/>
              <a:t>kapjuk</a:t>
            </a:r>
            <a:r>
              <a:rPr lang="en-US" dirty="0"/>
              <a:t> </a:t>
            </a:r>
            <a:r>
              <a:rPr lang="en-US" dirty="0" err="1"/>
              <a:t>vissza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3410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B5CA97-3011-C7C0-77EF-4361002CC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Szerkezet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E3FF12A-DFE8-8122-C759-38133874C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Bináris</a:t>
            </a:r>
            <a:r>
              <a:rPr lang="en-US" sz="2400" dirty="0"/>
              <a:t> fa (</a:t>
            </a:r>
            <a:r>
              <a:rPr lang="en-US" sz="2400" dirty="0" err="1"/>
              <a:t>minden</a:t>
            </a:r>
            <a:r>
              <a:rPr lang="en-US" sz="2400" dirty="0"/>
              <a:t> </a:t>
            </a:r>
            <a:r>
              <a:rPr lang="en-US" sz="2400" dirty="0" err="1"/>
              <a:t>csúcsnak</a:t>
            </a:r>
            <a:r>
              <a:rPr lang="en-US" sz="2400" dirty="0"/>
              <a:t> </a:t>
            </a:r>
            <a:r>
              <a:rPr lang="en-US" sz="2400" dirty="0" err="1"/>
              <a:t>legfeljebb</a:t>
            </a:r>
            <a:r>
              <a:rPr lang="en-US" sz="2400" dirty="0"/>
              <a:t> </a:t>
            </a:r>
            <a:r>
              <a:rPr lang="en-US" sz="2400" dirty="0" err="1"/>
              <a:t>két</a:t>
            </a:r>
            <a:r>
              <a:rPr lang="en-US" sz="2400" dirty="0"/>
              <a:t> </a:t>
            </a:r>
            <a:r>
              <a:rPr lang="en-US" sz="2400" dirty="0" err="1"/>
              <a:t>gyereke</a:t>
            </a:r>
            <a:r>
              <a:rPr lang="en-US" sz="2400" dirty="0"/>
              <a:t> van)</a:t>
            </a:r>
          </a:p>
          <a:p>
            <a:r>
              <a:rPr lang="en-US" sz="2400" dirty="0"/>
              <a:t>A </a:t>
            </a:r>
            <a:r>
              <a:rPr lang="en-US" sz="2400" dirty="0" err="1"/>
              <a:t>bal</a:t>
            </a:r>
            <a:r>
              <a:rPr lang="en-US" sz="2400" dirty="0"/>
              <a:t> </a:t>
            </a:r>
            <a:r>
              <a:rPr lang="en-US" sz="2400" dirty="0" err="1"/>
              <a:t>oldali</a:t>
            </a:r>
            <a:r>
              <a:rPr lang="en-US" sz="2400" dirty="0"/>
              <a:t> </a:t>
            </a:r>
            <a:r>
              <a:rPr lang="en-US" sz="2400" dirty="0" err="1"/>
              <a:t>gyerekcsúcs</a:t>
            </a:r>
            <a:r>
              <a:rPr lang="en-US" sz="2400" dirty="0"/>
              <a:t> </a:t>
            </a:r>
            <a:r>
              <a:rPr lang="en-US" sz="2400" dirty="0" err="1"/>
              <a:t>értéke</a:t>
            </a:r>
            <a:r>
              <a:rPr lang="en-US" sz="2400" dirty="0"/>
              <a:t> </a:t>
            </a:r>
            <a:r>
              <a:rPr lang="en-US" sz="2400" dirty="0" err="1"/>
              <a:t>kisebb</a:t>
            </a:r>
            <a:r>
              <a:rPr lang="en-US" sz="2400" dirty="0"/>
              <a:t> mint a </a:t>
            </a:r>
            <a:r>
              <a:rPr lang="en-US" sz="2400" dirty="0" err="1"/>
              <a:t>jobboldali</a:t>
            </a:r>
            <a:r>
              <a:rPr lang="en-US" sz="2400" dirty="0"/>
              <a:t> </a:t>
            </a:r>
            <a:r>
              <a:rPr lang="en-US" sz="2400" dirty="0" err="1"/>
              <a:t>gyerekcsúcs</a:t>
            </a:r>
            <a:r>
              <a:rPr lang="en-US" sz="2400" dirty="0"/>
              <a:t> </a:t>
            </a:r>
            <a:r>
              <a:rPr lang="en-US" sz="2400" dirty="0" err="1"/>
              <a:t>értéke</a:t>
            </a:r>
            <a:r>
              <a:rPr lang="en-US" sz="2400" dirty="0"/>
              <a:t>.</a:t>
            </a:r>
          </a:p>
          <a:p>
            <a:r>
              <a:rPr lang="en-US" sz="2400" dirty="0"/>
              <a:t>A </a:t>
            </a:r>
            <a:r>
              <a:rPr lang="en-US" sz="2400" dirty="0" err="1"/>
              <a:t>bal</a:t>
            </a:r>
            <a:r>
              <a:rPr lang="en-US" sz="2400" dirty="0"/>
              <a:t> </a:t>
            </a:r>
            <a:r>
              <a:rPr lang="en-US" sz="2400" dirty="0" err="1"/>
              <a:t>részfa</a:t>
            </a:r>
            <a:r>
              <a:rPr lang="en-US" sz="2400" dirty="0"/>
              <a:t> “</a:t>
            </a:r>
            <a:r>
              <a:rPr lang="en-US" sz="2400" dirty="0" err="1"/>
              <a:t>kisebb</a:t>
            </a:r>
            <a:r>
              <a:rPr lang="en-US" sz="2400" dirty="0"/>
              <a:t>” (</a:t>
            </a:r>
            <a:r>
              <a:rPr lang="en-US" sz="2400" dirty="0" err="1"/>
              <a:t>értékben</a:t>
            </a:r>
            <a:r>
              <a:rPr lang="en-US" sz="2400" dirty="0"/>
              <a:t>) mint a </a:t>
            </a:r>
            <a:r>
              <a:rPr lang="en-US" sz="2400" dirty="0" err="1"/>
              <a:t>jobboldali</a:t>
            </a:r>
            <a:r>
              <a:rPr lang="en-US" sz="2400" dirty="0"/>
              <a:t> </a:t>
            </a:r>
            <a:r>
              <a:rPr lang="en-US" sz="2400" dirty="0" err="1"/>
              <a:t>részfa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588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421953A-4C98-5280-71B7-688D5F2E0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CBA2AF1F-2C03-1225-40CB-00D1C1BCDFB6}"/>
              </a:ext>
            </a:extLst>
          </p:cNvPr>
          <p:cNvSpPr/>
          <p:nvPr/>
        </p:nvSpPr>
        <p:spPr>
          <a:xfrm>
            <a:off x="5094084" y="1400319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0C4584F-510F-2998-8164-906AC8C16116}"/>
              </a:ext>
            </a:extLst>
          </p:cNvPr>
          <p:cNvSpPr/>
          <p:nvPr/>
        </p:nvSpPr>
        <p:spPr>
          <a:xfrm>
            <a:off x="4209671" y="2247647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87FD5D40-7BB3-7122-F730-93F35FD4A382}"/>
              </a:ext>
            </a:extLst>
          </p:cNvPr>
          <p:cNvSpPr/>
          <p:nvPr/>
        </p:nvSpPr>
        <p:spPr>
          <a:xfrm>
            <a:off x="3283160" y="3111079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723268E2-1CF5-EB1C-196E-C77864E6849E}"/>
              </a:ext>
            </a:extLst>
          </p:cNvPr>
          <p:cNvSpPr/>
          <p:nvPr/>
        </p:nvSpPr>
        <p:spPr>
          <a:xfrm>
            <a:off x="4912124" y="3111078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4CA2AD1-6E93-FEAE-6B63-70CB17D62D7C}"/>
              </a:ext>
            </a:extLst>
          </p:cNvPr>
          <p:cNvSpPr/>
          <p:nvPr/>
        </p:nvSpPr>
        <p:spPr>
          <a:xfrm>
            <a:off x="6195918" y="2241817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2EA0E174-D910-BCF0-AC1C-679B5CF4ED5B}"/>
              </a:ext>
            </a:extLst>
          </p:cNvPr>
          <p:cNvSpPr/>
          <p:nvPr/>
        </p:nvSpPr>
        <p:spPr>
          <a:xfrm>
            <a:off x="7279875" y="3040934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EB81CADB-7A38-0353-43B3-B14D075C2A39}"/>
              </a:ext>
            </a:extLst>
          </p:cNvPr>
          <p:cNvSpPr/>
          <p:nvPr/>
        </p:nvSpPr>
        <p:spPr>
          <a:xfrm>
            <a:off x="6607700" y="4065344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F0268AE-F096-566C-6D6A-811137E477A5}"/>
              </a:ext>
            </a:extLst>
          </p:cNvPr>
          <p:cNvSpPr/>
          <p:nvPr/>
        </p:nvSpPr>
        <p:spPr>
          <a:xfrm>
            <a:off x="7691658" y="4840464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B1C3758C-37E6-73DE-3CD4-4CBFDC6126B2}"/>
              </a:ext>
            </a:extLst>
          </p:cNvPr>
          <p:cNvCxnSpPr>
            <a:cxnSpLocks/>
          </p:cNvCxnSpPr>
          <p:nvPr/>
        </p:nvCxnSpPr>
        <p:spPr>
          <a:xfrm>
            <a:off x="5698926" y="1946510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05DD201D-0AFB-0157-404B-8A5983D67D81}"/>
              </a:ext>
            </a:extLst>
          </p:cNvPr>
          <p:cNvCxnSpPr/>
          <p:nvPr/>
        </p:nvCxnSpPr>
        <p:spPr>
          <a:xfrm>
            <a:off x="6801049" y="2761438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CB7D23C2-1E77-72ED-D3E3-FAEBAC6D180A}"/>
              </a:ext>
            </a:extLst>
          </p:cNvPr>
          <p:cNvCxnSpPr/>
          <p:nvPr/>
        </p:nvCxnSpPr>
        <p:spPr>
          <a:xfrm>
            <a:off x="4560897" y="2742420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1478E55A-73B8-E022-A09E-D8C41395DCC9}"/>
              </a:ext>
            </a:extLst>
          </p:cNvPr>
          <p:cNvCxnSpPr/>
          <p:nvPr/>
        </p:nvCxnSpPr>
        <p:spPr>
          <a:xfrm>
            <a:off x="7200216" y="4569154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51544D7D-67DF-C028-14BC-F7CE20F70D3D}"/>
              </a:ext>
            </a:extLst>
          </p:cNvPr>
          <p:cNvCxnSpPr>
            <a:stCxn id="4" idx="3"/>
            <a:endCxn id="5" idx="7"/>
          </p:cNvCxnSpPr>
          <p:nvPr/>
        </p:nvCxnSpPr>
        <p:spPr>
          <a:xfrm flipH="1">
            <a:off x="4809252" y="1943043"/>
            <a:ext cx="387704" cy="397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9DC60042-CEC2-1F5D-A4F3-17F149DE0A79}"/>
              </a:ext>
            </a:extLst>
          </p:cNvPr>
          <p:cNvCxnSpPr/>
          <p:nvPr/>
        </p:nvCxnSpPr>
        <p:spPr>
          <a:xfrm flipH="1">
            <a:off x="3913886" y="2790371"/>
            <a:ext cx="398515" cy="417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1B0B857E-797E-BD86-198B-19E54F4EF098}"/>
              </a:ext>
            </a:extLst>
          </p:cNvPr>
          <p:cNvCxnSpPr/>
          <p:nvPr/>
        </p:nvCxnSpPr>
        <p:spPr>
          <a:xfrm flipH="1">
            <a:off x="7080039" y="3612313"/>
            <a:ext cx="398515" cy="417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45B629BB-0042-7037-8CAF-D39A5B29C947}"/>
              </a:ext>
            </a:extLst>
          </p:cNvPr>
          <p:cNvSpPr txBox="1"/>
          <p:nvPr/>
        </p:nvSpPr>
        <p:spPr>
          <a:xfrm>
            <a:off x="5263350" y="1471518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4EEE7594-F3CC-3B31-BB55-2D6A85E996A3}"/>
              </a:ext>
            </a:extLst>
          </p:cNvPr>
          <p:cNvSpPr txBox="1"/>
          <p:nvPr/>
        </p:nvSpPr>
        <p:spPr>
          <a:xfrm>
            <a:off x="4350463" y="2356589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9AD78126-D784-3E07-0D54-194C32E47288}"/>
              </a:ext>
            </a:extLst>
          </p:cNvPr>
          <p:cNvSpPr txBox="1"/>
          <p:nvPr/>
        </p:nvSpPr>
        <p:spPr>
          <a:xfrm>
            <a:off x="3375506" y="3242981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30C4613D-BC49-6807-517D-73D9EB01FE55}"/>
              </a:ext>
            </a:extLst>
          </p:cNvPr>
          <p:cNvSpPr txBox="1"/>
          <p:nvPr/>
        </p:nvSpPr>
        <p:spPr>
          <a:xfrm>
            <a:off x="5028189" y="3265767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5DDAB1AD-B954-A033-B606-3D666F2BB770}"/>
              </a:ext>
            </a:extLst>
          </p:cNvPr>
          <p:cNvSpPr txBox="1"/>
          <p:nvPr/>
        </p:nvSpPr>
        <p:spPr>
          <a:xfrm>
            <a:off x="6330579" y="2380901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A9F8020C-A99B-9F38-3BB6-FF122F3F79C9}"/>
              </a:ext>
            </a:extLst>
          </p:cNvPr>
          <p:cNvSpPr txBox="1"/>
          <p:nvPr/>
        </p:nvSpPr>
        <p:spPr>
          <a:xfrm>
            <a:off x="7408481" y="3162190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856DF020-4441-FD79-303B-172F1DCC9C9F}"/>
              </a:ext>
            </a:extLst>
          </p:cNvPr>
          <p:cNvSpPr txBox="1"/>
          <p:nvPr/>
        </p:nvSpPr>
        <p:spPr>
          <a:xfrm>
            <a:off x="6699395" y="4164148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13AF1551-F9EB-BB9C-0318-C8825CA1E4A2}"/>
              </a:ext>
            </a:extLst>
          </p:cNvPr>
          <p:cNvSpPr txBox="1"/>
          <p:nvPr/>
        </p:nvSpPr>
        <p:spPr>
          <a:xfrm>
            <a:off x="7844058" y="5004753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359828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0E5767-2C27-552D-5E6D-ADD86FC3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Feladatok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FA7665-F4E9-6902-0D9F-729CDE671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Építsük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csúcsokból</a:t>
            </a:r>
            <a:r>
              <a:rPr lang="en-US" dirty="0"/>
              <a:t> </a:t>
            </a:r>
            <a:r>
              <a:rPr lang="en-US" dirty="0" err="1"/>
              <a:t>álló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keresőfát</a:t>
            </a:r>
            <a:r>
              <a:rPr lang="en-US" dirty="0"/>
              <a:t>. </a:t>
            </a:r>
            <a:r>
              <a:rPr lang="en-US" dirty="0" err="1"/>
              <a:t>Balról</a:t>
            </a:r>
            <a:r>
              <a:rPr lang="en-US" dirty="0"/>
              <a:t> </a:t>
            </a:r>
            <a:r>
              <a:rPr lang="en-US" dirty="0" err="1"/>
              <a:t>jobbra</a:t>
            </a:r>
            <a:r>
              <a:rPr lang="en-US" dirty="0"/>
              <a:t> </a:t>
            </a:r>
            <a:r>
              <a:rPr lang="en-US" dirty="0" err="1"/>
              <a:t>haladva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r>
              <a:rPr lang="en-US" dirty="0"/>
              <a:t>5, 10, 8, 6, 7, 12, 23, 18, 22, 32, 14, 1, 0, 2, 17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Hogyan</a:t>
            </a:r>
            <a:r>
              <a:rPr lang="en-US" dirty="0"/>
              <a:t> </a:t>
            </a:r>
            <a:r>
              <a:rPr lang="en-US" dirty="0" err="1"/>
              <a:t>kellene</a:t>
            </a:r>
            <a:r>
              <a:rPr lang="en-US" dirty="0"/>
              <a:t> </a:t>
            </a:r>
            <a:r>
              <a:rPr lang="en-US" dirty="0" err="1"/>
              <a:t>ezt</a:t>
            </a:r>
            <a:r>
              <a:rPr lang="en-US" dirty="0"/>
              <a:t> a </a:t>
            </a:r>
            <a:r>
              <a:rPr lang="en-US" dirty="0" err="1"/>
              <a:t>fát</a:t>
            </a:r>
            <a:r>
              <a:rPr lang="en-US" dirty="0"/>
              <a:t> </a:t>
            </a:r>
            <a:r>
              <a:rPr lang="en-US" dirty="0" err="1"/>
              <a:t>felépíteni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a </a:t>
            </a:r>
            <a:r>
              <a:rPr lang="en-US" dirty="0" err="1"/>
              <a:t>bal</a:t>
            </a:r>
            <a:r>
              <a:rPr lang="en-US" dirty="0"/>
              <a:t> </a:t>
            </a:r>
            <a:r>
              <a:rPr lang="en-US" dirty="0" err="1"/>
              <a:t>oldali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jobboldali</a:t>
            </a:r>
            <a:r>
              <a:rPr lang="en-US" dirty="0"/>
              <a:t> </a:t>
            </a:r>
            <a:r>
              <a:rPr lang="en-US" dirty="0" err="1"/>
              <a:t>részfája</a:t>
            </a:r>
            <a:r>
              <a:rPr lang="en-US" dirty="0"/>
              <a:t> </a:t>
            </a:r>
            <a:r>
              <a:rPr lang="en-US" dirty="0" err="1"/>
              <a:t>hasonló</a:t>
            </a:r>
            <a:r>
              <a:rPr lang="en-US" dirty="0"/>
              <a:t> </a:t>
            </a:r>
            <a:r>
              <a:rPr lang="en-US" dirty="0" err="1"/>
              <a:t>méretű</a:t>
            </a:r>
            <a:r>
              <a:rPr lang="en-US" dirty="0"/>
              <a:t> </a:t>
            </a:r>
            <a:r>
              <a:rPr lang="en-US" dirty="0" err="1"/>
              <a:t>legyen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53279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EAC1B2-9AC9-6ABE-C5A3-1924D7D9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KERESÉS </a:t>
            </a:r>
            <a:r>
              <a:rPr lang="en-US" dirty="0" err="1"/>
              <a:t>algoritmus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keresőfában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CBB955E-8532-4B71-1F5A-0FDDC64DC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Amikor</a:t>
            </a:r>
            <a:r>
              <a:rPr lang="en-US" sz="2400" dirty="0"/>
              <a:t> </a:t>
            </a:r>
            <a:r>
              <a:rPr lang="en-US" sz="2400" dirty="0" err="1"/>
              <a:t>egy</a:t>
            </a:r>
            <a:r>
              <a:rPr lang="en-US" sz="2400" dirty="0"/>
              <a:t> </a:t>
            </a:r>
            <a:r>
              <a:rPr lang="en-US" sz="2400" dirty="0" err="1"/>
              <a:t>értéket</a:t>
            </a:r>
            <a:r>
              <a:rPr lang="en-US" sz="2400" dirty="0"/>
              <a:t> </a:t>
            </a:r>
            <a:r>
              <a:rPr lang="en-US" sz="2400" dirty="0" err="1"/>
              <a:t>keresünk</a:t>
            </a:r>
            <a:r>
              <a:rPr lang="en-US" sz="2400" dirty="0"/>
              <a:t> (x), </a:t>
            </a:r>
            <a:r>
              <a:rPr lang="en-US" sz="2400" dirty="0" err="1"/>
              <a:t>akkor</a:t>
            </a:r>
            <a:r>
              <a:rPr lang="en-US" sz="2400" dirty="0"/>
              <a:t> </a:t>
            </a:r>
            <a:r>
              <a:rPr lang="en-US" sz="2400" dirty="0" err="1"/>
              <a:t>balra</a:t>
            </a:r>
            <a:r>
              <a:rPr lang="en-US" sz="2400" dirty="0"/>
              <a:t> </a:t>
            </a:r>
            <a:r>
              <a:rPr lang="en-US" sz="2400" dirty="0" err="1"/>
              <a:t>vagy</a:t>
            </a:r>
            <a:r>
              <a:rPr lang="en-US" sz="2400" dirty="0"/>
              <a:t> </a:t>
            </a:r>
            <a:r>
              <a:rPr lang="en-US" sz="2400" dirty="0" err="1"/>
              <a:t>jobbra</a:t>
            </a:r>
            <a:r>
              <a:rPr lang="en-US" sz="2400" dirty="0"/>
              <a:t> </a:t>
            </a:r>
            <a:r>
              <a:rPr lang="en-US" sz="2400" dirty="0" err="1"/>
              <a:t>mozogjunk</a:t>
            </a:r>
            <a:r>
              <a:rPr lang="en-US" sz="2400" dirty="0"/>
              <a:t> </a:t>
            </a:r>
            <a:r>
              <a:rPr lang="en-US" sz="2400" dirty="0" err="1"/>
              <a:t>tovább</a:t>
            </a:r>
            <a:r>
              <a:rPr lang="en-US" sz="2400" dirty="0"/>
              <a:t> </a:t>
            </a:r>
            <a:r>
              <a:rPr lang="en-US" sz="2400" dirty="0" err="1"/>
              <a:t>attól</a:t>
            </a:r>
            <a:r>
              <a:rPr lang="en-US" sz="2400" dirty="0"/>
              <a:t> </a:t>
            </a:r>
            <a:r>
              <a:rPr lang="en-US" sz="2400" dirty="0" err="1"/>
              <a:t>függően</a:t>
            </a:r>
            <a:r>
              <a:rPr lang="en-US" sz="2400" dirty="0"/>
              <a:t>, </a:t>
            </a:r>
            <a:r>
              <a:rPr lang="en-US" sz="2400" dirty="0" err="1"/>
              <a:t>hogy</a:t>
            </a:r>
            <a:r>
              <a:rPr lang="en-US" sz="2400" dirty="0"/>
              <a:t>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adott</a:t>
            </a:r>
            <a:r>
              <a:rPr lang="en-US" sz="2400" dirty="0"/>
              <a:t> </a:t>
            </a:r>
            <a:r>
              <a:rPr lang="en-US" sz="2400" dirty="0" err="1"/>
              <a:t>csúcs</a:t>
            </a:r>
            <a:r>
              <a:rPr lang="en-US" sz="2400" dirty="0"/>
              <a:t> </a:t>
            </a:r>
            <a:r>
              <a:rPr lang="en-US" sz="2400" dirty="0" err="1"/>
              <a:t>értéke</a:t>
            </a:r>
            <a:r>
              <a:rPr lang="en-US" sz="2400" dirty="0"/>
              <a:t> (y) </a:t>
            </a:r>
            <a:r>
              <a:rPr lang="en-US" sz="2400" dirty="0" err="1"/>
              <a:t>kisebb</a:t>
            </a:r>
            <a:r>
              <a:rPr lang="en-US" sz="2400" dirty="0"/>
              <a:t> </a:t>
            </a:r>
            <a:r>
              <a:rPr lang="en-US" sz="2400" dirty="0" err="1"/>
              <a:t>vagy</a:t>
            </a:r>
            <a:r>
              <a:rPr lang="en-US" sz="2400" dirty="0"/>
              <a:t> </a:t>
            </a:r>
            <a:r>
              <a:rPr lang="en-US" sz="2400" dirty="0" err="1"/>
              <a:t>nagyobb</a:t>
            </a:r>
            <a:r>
              <a:rPr lang="en-US" sz="2400" dirty="0"/>
              <a:t>-e. </a:t>
            </a:r>
          </a:p>
          <a:p>
            <a:r>
              <a:rPr lang="en-US" sz="2400" dirty="0"/>
              <a:t>HA y &gt; x, </a:t>
            </a:r>
            <a:r>
              <a:rPr lang="en-US" sz="2400" dirty="0" err="1"/>
              <a:t>akkor</a:t>
            </a:r>
            <a:r>
              <a:rPr lang="en-US" sz="2400" dirty="0"/>
              <a:t> BALRA.</a:t>
            </a:r>
          </a:p>
          <a:p>
            <a:r>
              <a:rPr lang="en-US" sz="2400" dirty="0"/>
              <a:t>HA y &lt; x, </a:t>
            </a:r>
            <a:r>
              <a:rPr lang="en-US" sz="2400" dirty="0" err="1"/>
              <a:t>akkor</a:t>
            </a:r>
            <a:r>
              <a:rPr lang="en-US" sz="2400" dirty="0"/>
              <a:t> JOBBRA.</a:t>
            </a:r>
          </a:p>
          <a:p>
            <a:r>
              <a:rPr lang="en-US" sz="2400" dirty="0"/>
              <a:t>HA y = x, </a:t>
            </a:r>
            <a:r>
              <a:rPr lang="en-US" sz="2400" dirty="0" err="1"/>
              <a:t>akkor</a:t>
            </a:r>
            <a:r>
              <a:rPr lang="en-US" sz="2400" dirty="0"/>
              <a:t> RETURN Y.</a:t>
            </a:r>
          </a:p>
        </p:txBody>
      </p:sp>
    </p:spTree>
    <p:extLst>
      <p:ext uri="{BB962C8B-B14F-4D97-AF65-F5344CB8AC3E}">
        <p14:creationId xmlns:p14="http://schemas.microsoft.com/office/powerpoint/2010/main" val="37741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Keressük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</a:t>
            </a:r>
            <a:r>
              <a:rPr lang="en-US" dirty="0" err="1"/>
              <a:t>ebben</a:t>
            </a:r>
            <a:r>
              <a:rPr lang="en-US" dirty="0"/>
              <a:t> a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keresőfában</a:t>
            </a:r>
            <a:r>
              <a:rPr lang="en-US" dirty="0"/>
              <a:t>: 37, 8, 11 </a:t>
            </a:r>
            <a:r>
              <a:rPr lang="en-US" dirty="0" err="1"/>
              <a:t>és</a:t>
            </a:r>
            <a:r>
              <a:rPr lang="en-US" dirty="0"/>
              <a:t> 13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60" name="Szövegdoboz 59">
            <a:extLst>
              <a:ext uri="{FF2B5EF4-FFF2-40B4-BE49-F238E27FC236}">
                <a16:creationId xmlns:a16="http://schemas.microsoft.com/office/drawing/2014/main" id="{45492C46-1D1E-1163-586B-5FD9412715B2}"/>
              </a:ext>
            </a:extLst>
          </p:cNvPr>
          <p:cNvSpPr txBox="1"/>
          <p:nvPr/>
        </p:nvSpPr>
        <p:spPr>
          <a:xfrm>
            <a:off x="5375380" y="1762188"/>
            <a:ext cx="119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37&gt;17</a:t>
            </a:r>
          </a:p>
        </p:txBody>
      </p:sp>
      <p:sp>
        <p:nvSpPr>
          <p:cNvPr id="61" name="Szövegdoboz 60">
            <a:extLst>
              <a:ext uri="{FF2B5EF4-FFF2-40B4-BE49-F238E27FC236}">
                <a16:creationId xmlns:a16="http://schemas.microsoft.com/office/drawing/2014/main" id="{CCBB5712-599D-F463-F0CF-1378535CCD7E}"/>
              </a:ext>
            </a:extLst>
          </p:cNvPr>
          <p:cNvSpPr txBox="1"/>
          <p:nvPr/>
        </p:nvSpPr>
        <p:spPr>
          <a:xfrm>
            <a:off x="6201974" y="2312927"/>
            <a:ext cx="119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37&gt;33</a:t>
            </a:r>
          </a:p>
        </p:txBody>
      </p:sp>
      <p:sp>
        <p:nvSpPr>
          <p:cNvPr id="62" name="Szövegdoboz 61">
            <a:extLst>
              <a:ext uri="{FF2B5EF4-FFF2-40B4-BE49-F238E27FC236}">
                <a16:creationId xmlns:a16="http://schemas.microsoft.com/office/drawing/2014/main" id="{1305F6E3-7C6E-5766-004A-C6283A91F664}"/>
              </a:ext>
            </a:extLst>
          </p:cNvPr>
          <p:cNvSpPr txBox="1"/>
          <p:nvPr/>
        </p:nvSpPr>
        <p:spPr>
          <a:xfrm>
            <a:off x="7090132" y="2745455"/>
            <a:ext cx="119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37=37</a:t>
            </a:r>
          </a:p>
        </p:txBody>
      </p:sp>
    </p:spTree>
    <p:extLst>
      <p:ext uri="{BB962C8B-B14F-4D97-AF65-F5344CB8AC3E}">
        <p14:creationId xmlns:p14="http://schemas.microsoft.com/office/powerpoint/2010/main" val="372592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1BE89A-2382-B8D9-9597-4B6F70C1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BESZÚRÁS </a:t>
            </a:r>
            <a:r>
              <a:rPr lang="en-US" dirty="0" err="1"/>
              <a:t>algoritmus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keresőfában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FED74EF-1FDA-70CD-398B-1C7EF4D9C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Hasonló</a:t>
            </a:r>
            <a:r>
              <a:rPr lang="en-US" sz="2400" dirty="0"/>
              <a:t> a KERESÉS </a:t>
            </a:r>
            <a:r>
              <a:rPr lang="en-US" sz="2400" dirty="0" err="1"/>
              <a:t>algoritmushoz</a:t>
            </a:r>
            <a:endParaRPr lang="en-US" sz="2400" dirty="0"/>
          </a:p>
          <a:p>
            <a:r>
              <a:rPr lang="en-US" sz="2400" dirty="0" err="1"/>
              <a:t>Jobbra</a:t>
            </a:r>
            <a:r>
              <a:rPr lang="en-US" sz="2400" dirty="0"/>
              <a:t> </a:t>
            </a:r>
            <a:r>
              <a:rPr lang="en-US" sz="2400" dirty="0" err="1"/>
              <a:t>vagy</a:t>
            </a:r>
            <a:r>
              <a:rPr lang="en-US" sz="2400" dirty="0"/>
              <a:t> </a:t>
            </a:r>
            <a:r>
              <a:rPr lang="en-US" sz="2400" dirty="0" err="1"/>
              <a:t>balra</a:t>
            </a:r>
            <a:r>
              <a:rPr lang="en-US" sz="2400" dirty="0"/>
              <a:t> </a:t>
            </a:r>
            <a:r>
              <a:rPr lang="en-US" sz="2400" dirty="0" err="1"/>
              <a:t>haladunk</a:t>
            </a:r>
            <a:r>
              <a:rPr lang="en-US" sz="2400" dirty="0"/>
              <a:t> </a:t>
            </a:r>
            <a:r>
              <a:rPr lang="en-US" sz="2400" dirty="0" err="1"/>
              <a:t>attól</a:t>
            </a:r>
            <a:r>
              <a:rPr lang="en-US" sz="2400" dirty="0"/>
              <a:t> </a:t>
            </a:r>
            <a:r>
              <a:rPr lang="en-US" sz="2400" dirty="0" err="1"/>
              <a:t>függően</a:t>
            </a:r>
            <a:r>
              <a:rPr lang="en-US" sz="2400" dirty="0"/>
              <a:t> </a:t>
            </a:r>
            <a:r>
              <a:rPr lang="en-US" sz="2400" dirty="0" err="1"/>
              <a:t>hogy</a:t>
            </a:r>
            <a:r>
              <a:rPr lang="en-US" sz="2400" dirty="0"/>
              <a:t> a </a:t>
            </a:r>
            <a:r>
              <a:rPr lang="en-US" sz="2400" dirty="0" err="1"/>
              <a:t>beszúrandó</a:t>
            </a:r>
            <a:r>
              <a:rPr lang="en-US" sz="2400" dirty="0"/>
              <a:t> </a:t>
            </a:r>
            <a:r>
              <a:rPr lang="en-US" sz="2400" dirty="0" err="1"/>
              <a:t>érték</a:t>
            </a:r>
            <a:r>
              <a:rPr lang="en-US" sz="2400" dirty="0"/>
              <a:t> </a:t>
            </a:r>
            <a:r>
              <a:rPr lang="en-US" sz="2400" dirty="0" err="1"/>
              <a:t>kisebb</a:t>
            </a:r>
            <a:r>
              <a:rPr lang="en-US" sz="2400" dirty="0"/>
              <a:t> </a:t>
            </a:r>
            <a:r>
              <a:rPr lang="en-US" sz="2400" dirty="0" err="1"/>
              <a:t>vagy</a:t>
            </a:r>
            <a:r>
              <a:rPr lang="en-US" sz="2400" dirty="0"/>
              <a:t> </a:t>
            </a:r>
            <a:r>
              <a:rPr lang="en-US" sz="2400" dirty="0" err="1"/>
              <a:t>nagyobb</a:t>
            </a:r>
            <a:r>
              <a:rPr lang="en-US" sz="2400" dirty="0"/>
              <a:t> mint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adott</a:t>
            </a:r>
            <a:r>
              <a:rPr lang="en-US" sz="2400" dirty="0"/>
              <a:t> </a:t>
            </a:r>
            <a:r>
              <a:rPr lang="en-US" sz="2400" dirty="0" err="1"/>
              <a:t>csúcs</a:t>
            </a:r>
            <a:r>
              <a:rPr lang="en-US" sz="2400" dirty="0"/>
              <a:t> </a:t>
            </a:r>
            <a:r>
              <a:rPr lang="en-US" sz="2400" dirty="0" err="1"/>
              <a:t>értéke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Amikor</a:t>
            </a:r>
            <a:r>
              <a:rPr lang="en-US" sz="2400" dirty="0"/>
              <a:t> </a:t>
            </a:r>
            <a:r>
              <a:rPr lang="en-US" sz="2400" dirty="0" err="1"/>
              <a:t>elérünk</a:t>
            </a:r>
            <a:r>
              <a:rPr lang="en-US" sz="2400" dirty="0"/>
              <a:t> </a:t>
            </a:r>
            <a:r>
              <a:rPr lang="en-US" sz="2400" dirty="0" err="1"/>
              <a:t>egy</a:t>
            </a:r>
            <a:r>
              <a:rPr lang="en-US" sz="2400" dirty="0"/>
              <a:t> NULL </a:t>
            </a:r>
            <a:r>
              <a:rPr lang="en-US" sz="2400" dirty="0" err="1"/>
              <a:t>értéket</a:t>
            </a:r>
            <a:r>
              <a:rPr lang="en-US" sz="2400" dirty="0"/>
              <a:t>, </a:t>
            </a:r>
            <a:r>
              <a:rPr lang="en-US" sz="2400" dirty="0" err="1"/>
              <a:t>akkor</a:t>
            </a:r>
            <a:r>
              <a:rPr lang="en-US" sz="2400" dirty="0"/>
              <a:t> </a:t>
            </a:r>
            <a:r>
              <a:rPr lang="en-US" sz="2400" dirty="0" err="1"/>
              <a:t>beszúrjuk</a:t>
            </a:r>
            <a:r>
              <a:rPr lang="en-US" sz="2400" dirty="0"/>
              <a:t> a </a:t>
            </a:r>
            <a:r>
              <a:rPr lang="en-US" sz="2400" dirty="0" err="1"/>
              <a:t>csúcsot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729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Szúrjuk</a:t>
            </a:r>
            <a:r>
              <a:rPr lang="en-US" dirty="0"/>
              <a:t> be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alábbi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keresőfába</a:t>
            </a:r>
            <a:r>
              <a:rPr lang="en-US" dirty="0"/>
              <a:t>: 15, 9, 32 </a:t>
            </a:r>
            <a:r>
              <a:rPr lang="en-US" dirty="0" err="1"/>
              <a:t>és</a:t>
            </a:r>
            <a:r>
              <a:rPr lang="en-US" dirty="0"/>
              <a:t> 36 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20" name="Ellipszis 19">
            <a:extLst>
              <a:ext uri="{FF2B5EF4-FFF2-40B4-BE49-F238E27FC236}">
                <a16:creationId xmlns:a16="http://schemas.microsoft.com/office/drawing/2014/main" id="{3F1804FE-3601-AC97-8E37-655ACF9D5968}"/>
              </a:ext>
            </a:extLst>
          </p:cNvPr>
          <p:cNvSpPr/>
          <p:nvPr/>
        </p:nvSpPr>
        <p:spPr>
          <a:xfrm>
            <a:off x="5580585" y="4521965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9E00711E-ED5D-1F97-411F-361E68C36EDB}"/>
              </a:ext>
            </a:extLst>
          </p:cNvPr>
          <p:cNvCxnSpPr>
            <a:stCxn id="17" idx="5"/>
          </p:cNvCxnSpPr>
          <p:nvPr/>
        </p:nvCxnSpPr>
        <p:spPr>
          <a:xfrm>
            <a:off x="5561268" y="4351140"/>
            <a:ext cx="234817" cy="205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C1470A71-3590-D095-00FF-46BDBF598093}"/>
              </a:ext>
            </a:extLst>
          </p:cNvPr>
          <p:cNvSpPr txBox="1"/>
          <p:nvPr/>
        </p:nvSpPr>
        <p:spPr>
          <a:xfrm>
            <a:off x="5710458" y="467901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C3D85745-0D5E-9189-6F79-A661AF58C9E9}"/>
              </a:ext>
            </a:extLst>
          </p:cNvPr>
          <p:cNvSpPr/>
          <p:nvPr/>
        </p:nvSpPr>
        <p:spPr>
          <a:xfrm>
            <a:off x="2927717" y="390603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Egyenes összekötő 37">
            <a:extLst>
              <a:ext uri="{FF2B5EF4-FFF2-40B4-BE49-F238E27FC236}">
                <a16:creationId xmlns:a16="http://schemas.microsoft.com/office/drawing/2014/main" id="{2EA86503-A18C-C897-CD97-497530CA69BF}"/>
              </a:ext>
            </a:extLst>
          </p:cNvPr>
          <p:cNvCxnSpPr/>
          <p:nvPr/>
        </p:nvCxnSpPr>
        <p:spPr>
          <a:xfrm>
            <a:off x="2964413" y="3722358"/>
            <a:ext cx="234817" cy="205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176A9BD7-35D6-7877-4DD5-98B65C715FB0}"/>
              </a:ext>
            </a:extLst>
          </p:cNvPr>
          <p:cNvSpPr txBox="1"/>
          <p:nvPr/>
        </p:nvSpPr>
        <p:spPr>
          <a:xfrm>
            <a:off x="3113603" y="405023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42" name="Ellipszis 41">
            <a:extLst>
              <a:ext uri="{FF2B5EF4-FFF2-40B4-BE49-F238E27FC236}">
                <a16:creationId xmlns:a16="http://schemas.microsoft.com/office/drawing/2014/main" id="{DCB142F8-C77C-9633-AD82-38B49ABAD53C}"/>
              </a:ext>
            </a:extLst>
          </p:cNvPr>
          <p:cNvSpPr/>
          <p:nvPr/>
        </p:nvSpPr>
        <p:spPr>
          <a:xfrm>
            <a:off x="5417581" y="3240915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Egyenes összekötő 46">
            <a:extLst>
              <a:ext uri="{FF2B5EF4-FFF2-40B4-BE49-F238E27FC236}">
                <a16:creationId xmlns:a16="http://schemas.microsoft.com/office/drawing/2014/main" id="{3EB334EE-D135-8AD3-A299-1E7ED3B5349B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5689094" y="3069818"/>
            <a:ext cx="8567" cy="192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zövegdoboz 58">
            <a:extLst>
              <a:ext uri="{FF2B5EF4-FFF2-40B4-BE49-F238E27FC236}">
                <a16:creationId xmlns:a16="http://schemas.microsoft.com/office/drawing/2014/main" id="{F5E77A39-79D1-D756-1AE2-C8B82031AC53}"/>
              </a:ext>
            </a:extLst>
          </p:cNvPr>
          <p:cNvSpPr txBox="1"/>
          <p:nvPr/>
        </p:nvSpPr>
        <p:spPr>
          <a:xfrm>
            <a:off x="5603467" y="3385107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61" name="Ellipszis 60">
            <a:extLst>
              <a:ext uri="{FF2B5EF4-FFF2-40B4-BE49-F238E27FC236}">
                <a16:creationId xmlns:a16="http://schemas.microsoft.com/office/drawing/2014/main" id="{A0B23E90-0FED-C99C-FB73-9FE8606BFB69}"/>
              </a:ext>
            </a:extLst>
          </p:cNvPr>
          <p:cNvSpPr/>
          <p:nvPr/>
        </p:nvSpPr>
        <p:spPr>
          <a:xfrm>
            <a:off x="6478329" y="4386439"/>
            <a:ext cx="455369" cy="46674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Egyenes összekötő 61">
            <a:extLst>
              <a:ext uri="{FF2B5EF4-FFF2-40B4-BE49-F238E27FC236}">
                <a16:creationId xmlns:a16="http://schemas.microsoft.com/office/drawing/2014/main" id="{32EDA708-1045-79B5-4597-9A16313205A3}"/>
              </a:ext>
            </a:extLst>
          </p:cNvPr>
          <p:cNvCxnSpPr>
            <a:cxnSpLocks/>
            <a:stCxn id="8" idx="5"/>
          </p:cNvCxnSpPr>
          <p:nvPr/>
        </p:nvCxnSpPr>
        <p:spPr>
          <a:xfrm>
            <a:off x="6645730" y="4306959"/>
            <a:ext cx="104112" cy="100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Szövegdoboz 62">
            <a:extLst>
              <a:ext uri="{FF2B5EF4-FFF2-40B4-BE49-F238E27FC236}">
                <a16:creationId xmlns:a16="http://schemas.microsoft.com/office/drawing/2014/main" id="{9EE0CE97-8FC6-7436-0B01-3EA3856D5D67}"/>
              </a:ext>
            </a:extLst>
          </p:cNvPr>
          <p:cNvSpPr txBox="1"/>
          <p:nvPr/>
        </p:nvSpPr>
        <p:spPr>
          <a:xfrm>
            <a:off x="6493978" y="443514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31423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6" grpId="0"/>
      <p:bldP spid="36" grpId="0" animBg="1"/>
      <p:bldP spid="40" grpId="0"/>
      <p:bldP spid="42" grpId="0" animBg="1"/>
      <p:bldP spid="59" grpId="0"/>
      <p:bldP spid="61" grpId="0" animBg="1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190DC4-73B5-8030-A8F4-A300E13D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Feladatok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2EEC760-3DB8-417F-A2DD-1E2A5E9A7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tudjuk</a:t>
            </a:r>
            <a:r>
              <a:rPr lang="en-US" dirty="0"/>
              <a:t> </a:t>
            </a:r>
            <a:r>
              <a:rPr lang="en-US" dirty="0" err="1"/>
              <a:t>építeni</a:t>
            </a:r>
            <a:r>
              <a:rPr lang="en-US" dirty="0"/>
              <a:t> a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keresőfákat</a:t>
            </a:r>
            <a:r>
              <a:rPr lang="en-US" dirty="0"/>
              <a:t> </a:t>
            </a:r>
            <a:r>
              <a:rPr lang="en-US" dirty="0" err="1"/>
              <a:t>melyek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értékeket</a:t>
            </a:r>
            <a:r>
              <a:rPr lang="en-US" dirty="0"/>
              <a:t> </a:t>
            </a:r>
            <a:r>
              <a:rPr lang="en-US" dirty="0" err="1"/>
              <a:t>tartalmazzák</a:t>
            </a:r>
            <a:r>
              <a:rPr lang="en-US" dirty="0"/>
              <a:t>! </a:t>
            </a:r>
            <a:r>
              <a:rPr lang="en-US" dirty="0" err="1"/>
              <a:t>Balról</a:t>
            </a:r>
            <a:r>
              <a:rPr lang="en-US" dirty="0"/>
              <a:t> </a:t>
            </a:r>
            <a:r>
              <a:rPr lang="en-US" dirty="0" err="1"/>
              <a:t>jobbra</a:t>
            </a:r>
            <a:r>
              <a:rPr lang="en-US" dirty="0"/>
              <a:t> </a:t>
            </a:r>
            <a:r>
              <a:rPr lang="en-US" dirty="0" err="1"/>
              <a:t>haladva</a:t>
            </a:r>
            <a:r>
              <a:rPr lang="en-US" dirty="0"/>
              <a:t>.</a:t>
            </a:r>
          </a:p>
          <a:p>
            <a:r>
              <a:rPr lang="en-US" dirty="0"/>
              <a:t>5, 10, 8, 6, 7, 12, 23, 18, 22, 32, 14, 1, 0, 2, 17</a:t>
            </a:r>
          </a:p>
          <a:p>
            <a:r>
              <a:rPr lang="en-US" dirty="0"/>
              <a:t>8, 0, 2, 3, 9, 10, 11, 13, 1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555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114</TotalTime>
  <Words>867</Words>
  <Application>Microsoft Office PowerPoint</Application>
  <PresentationFormat>Szélesvásznú</PresentationFormat>
  <Paragraphs>194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2" baseType="lpstr">
      <vt:lpstr>Century Gothic</vt:lpstr>
      <vt:lpstr>Wingdings 3</vt:lpstr>
      <vt:lpstr>Ion</vt:lpstr>
      <vt:lpstr>Bináris keresőfák</vt:lpstr>
      <vt:lpstr>Szerkezet</vt:lpstr>
      <vt:lpstr>Példa</vt:lpstr>
      <vt:lpstr>Feladatok</vt:lpstr>
      <vt:lpstr>KERESÉS algoritmus bináris keresőfában</vt:lpstr>
      <vt:lpstr>Példa</vt:lpstr>
      <vt:lpstr>BESZÚRÁS algoritmus bináris keresőfában</vt:lpstr>
      <vt:lpstr>Példa</vt:lpstr>
      <vt:lpstr>Feladatok</vt:lpstr>
      <vt:lpstr>TÖRLÉS algoritmus bináris keresőfában</vt:lpstr>
      <vt:lpstr>2. verzió</vt:lpstr>
      <vt:lpstr>Példa</vt:lpstr>
      <vt:lpstr>Példa</vt:lpstr>
      <vt:lpstr>Példa</vt:lpstr>
      <vt:lpstr>Példa</vt:lpstr>
      <vt:lpstr>Példa</vt:lpstr>
      <vt:lpstr>Példa</vt:lpstr>
      <vt:lpstr>Példa</vt:lpstr>
      <vt:lpstr>Feladatok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Hannusch Carolin</dc:creator>
  <cp:lastModifiedBy>Hannusch Carolin</cp:lastModifiedBy>
  <cp:revision>39</cp:revision>
  <dcterms:created xsi:type="dcterms:W3CDTF">2026-04-09T07:46:13Z</dcterms:created>
  <dcterms:modified xsi:type="dcterms:W3CDTF">2026-04-15T08:20:04Z</dcterms:modified>
</cp:coreProperties>
</file>