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70" r:id="rId15"/>
    <p:sldId id="284" r:id="rId16"/>
    <p:sldId id="286" r:id="rId17"/>
    <p:sldId id="273" r:id="rId18"/>
    <p:sldId id="274" r:id="rId19"/>
    <p:sldId id="275" r:id="rId20"/>
    <p:sldId id="287" r:id="rId21"/>
    <p:sldId id="277" r:id="rId22"/>
    <p:sldId id="278" r:id="rId23"/>
    <p:sldId id="279" r:id="rId24"/>
    <p:sldId id="288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2037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4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3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6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52011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534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8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7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4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418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3887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19-Mar-26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149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7B4F5E-2513-7422-5BEA-39FAA6DF1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6345" y="1788454"/>
            <a:ext cx="6554995" cy="2098226"/>
          </a:xfrm>
        </p:spPr>
        <p:txBody>
          <a:bodyPr/>
          <a:lstStyle/>
          <a:p>
            <a:r>
              <a:rPr lang="en-US" dirty="0" err="1"/>
              <a:t>Adatszerkezetek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algoritmusok</a:t>
            </a:r>
            <a:endParaRPr lang="en-US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F8D7B49-12C5-FEF4-9EDD-BE2EE1984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   Hash </a:t>
            </a:r>
            <a:r>
              <a:rPr lang="en-US" sz="4000" dirty="0" err="1"/>
              <a:t>Táblák</a:t>
            </a:r>
            <a:endParaRPr lang="en-US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05108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Minden </a:t>
            </a:r>
            <a:r>
              <a:rPr lang="en-US" dirty="0" err="1"/>
              <a:t>elem</a:t>
            </a:r>
            <a:r>
              <a:rPr lang="en-US" dirty="0"/>
              <a:t>, </a:t>
            </a:r>
            <a:r>
              <a:rPr lang="en-US" dirty="0" err="1"/>
              <a:t>amely</a:t>
            </a:r>
            <a:r>
              <a:rPr lang="en-US" dirty="0"/>
              <a:t> </a:t>
            </a:r>
            <a:r>
              <a:rPr lang="en-US" dirty="0" err="1"/>
              <a:t>ugyanabba</a:t>
            </a:r>
            <a:r>
              <a:rPr lang="en-US" dirty="0"/>
              <a:t> a </a:t>
            </a:r>
            <a:r>
              <a:rPr lang="en-US" dirty="0" err="1"/>
              <a:t>rekeszbe</a:t>
            </a:r>
            <a:r>
              <a:rPr lang="en-US" dirty="0"/>
              <a:t> </a:t>
            </a:r>
            <a:r>
              <a:rPr lang="en-US" dirty="0" err="1"/>
              <a:t>kerülne</a:t>
            </a:r>
            <a:r>
              <a:rPr lang="en-US" dirty="0"/>
              <a:t>, </a:t>
            </a: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listában</a:t>
            </a:r>
            <a:r>
              <a:rPr lang="en-US" dirty="0"/>
              <a:t> </a:t>
            </a:r>
            <a:r>
              <a:rPr lang="en-US" dirty="0" err="1"/>
              <a:t>kerül</a:t>
            </a:r>
            <a:r>
              <a:rPr lang="en-US" dirty="0"/>
              <a:t> </a:t>
            </a:r>
            <a:r>
              <a:rPr lang="en-US" dirty="0" err="1"/>
              <a:t>tárolásra</a:t>
            </a:r>
            <a:r>
              <a:rPr lang="en-US" dirty="0"/>
              <a:t>. </a:t>
            </a:r>
            <a:endParaRPr dirty="0"/>
          </a:p>
        </p:txBody>
      </p:sp>
      <p:pic>
        <p:nvPicPr>
          <p:cNvPr id="5" name="Kép 4" descr="A képen diagram, sor, Tervrajz, Műszaki rajz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ED77A670-0573-F74F-B58E-6F55D35702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50" y="3429000"/>
            <a:ext cx="8036417" cy="257237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Adott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tábla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9 </a:t>
            </a:r>
            <a:r>
              <a:rPr lang="en-US" dirty="0" err="1"/>
              <a:t>elem</a:t>
            </a:r>
            <a:r>
              <a:rPr lang="en-US" dirty="0"/>
              <a:t> </a:t>
            </a:r>
            <a:r>
              <a:rPr lang="en-US" dirty="0" err="1"/>
              <a:t>tárolására</a:t>
            </a:r>
            <a:r>
              <a:rPr lang="en-US" dirty="0"/>
              <a:t> </a:t>
            </a:r>
            <a:r>
              <a:rPr lang="en-US" dirty="0" err="1"/>
              <a:t>alkalmas</a:t>
            </a:r>
            <a:r>
              <a:rPr lang="en-US" dirty="0"/>
              <a:t>. </a:t>
            </a:r>
            <a:r>
              <a:rPr lang="en-US" dirty="0" err="1"/>
              <a:t>Definiáljuk</a:t>
            </a:r>
            <a:r>
              <a:rPr lang="en-US" dirty="0"/>
              <a:t> a hash </a:t>
            </a:r>
            <a:r>
              <a:rPr lang="en-US" dirty="0" err="1"/>
              <a:t>függvényt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.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kulcs-adat</a:t>
            </a:r>
            <a:r>
              <a:rPr lang="en-US" dirty="0"/>
              <a:t> </a:t>
            </a:r>
            <a:r>
              <a:rPr lang="en-US" dirty="0" err="1"/>
              <a:t>párok</a:t>
            </a:r>
            <a:r>
              <a:rPr lang="en-US" dirty="0"/>
              <a:t> </a:t>
            </a:r>
            <a:r>
              <a:rPr lang="en-US" dirty="0" err="1"/>
              <a:t>adottak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C4E65991-F30F-92E4-6096-7DA86913AA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180849"/>
              </p:ext>
            </p:extLst>
          </p:nvPr>
        </p:nvGraphicFramePr>
        <p:xfrm>
          <a:off x="5525036" y="3154966"/>
          <a:ext cx="2079940" cy="2351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Helyezzük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a Hash </a:t>
            </a:r>
            <a:r>
              <a:rPr lang="en-US" dirty="0" err="1"/>
              <a:t>táblába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lang="en-US" dirty="0" err="1"/>
              <a:t>Megoldás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9 (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h(k) = k mod 9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891232"/>
              </p:ext>
            </p:extLst>
          </p:nvPr>
        </p:nvGraphicFramePr>
        <p:xfrm>
          <a:off x="2536953" y="2826551"/>
          <a:ext cx="3922986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536953" y="240686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: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020248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36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167312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r>
              <a:rPr lang="en-US" dirty="0"/>
              <a:t>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5" y="278183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36146" y="165278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7035"/>
              </p:ext>
            </p:extLst>
          </p:nvPr>
        </p:nvGraphicFramePr>
        <p:xfrm>
          <a:off x="6701306" y="1547862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Brown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520586"/>
              </p:ext>
            </p:extLst>
          </p:nvPr>
        </p:nvGraphicFramePr>
        <p:xfrm>
          <a:off x="6701305" y="2690965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Pink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9823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Adott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tábla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9 </a:t>
            </a:r>
            <a:r>
              <a:rPr lang="en-US" dirty="0" err="1"/>
              <a:t>elem</a:t>
            </a:r>
            <a:r>
              <a:rPr lang="en-US" dirty="0"/>
              <a:t> </a:t>
            </a:r>
            <a:r>
              <a:rPr lang="en-US" dirty="0" err="1"/>
              <a:t>tárolására</a:t>
            </a:r>
            <a:r>
              <a:rPr lang="en-US" dirty="0"/>
              <a:t> </a:t>
            </a:r>
            <a:r>
              <a:rPr lang="en-US" dirty="0" err="1"/>
              <a:t>alkalmas</a:t>
            </a:r>
            <a:r>
              <a:rPr lang="en-US" dirty="0"/>
              <a:t>. </a:t>
            </a:r>
            <a:r>
              <a:rPr lang="en-US" dirty="0" err="1"/>
              <a:t>Definiáljuk</a:t>
            </a:r>
            <a:r>
              <a:rPr lang="en-US" dirty="0"/>
              <a:t> a hash </a:t>
            </a:r>
            <a:r>
              <a:rPr lang="en-US" dirty="0" err="1"/>
              <a:t>függvényt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.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kulcs-adat</a:t>
            </a:r>
            <a:r>
              <a:rPr lang="en-US" dirty="0"/>
              <a:t> </a:t>
            </a:r>
            <a:r>
              <a:rPr lang="en-US" dirty="0" err="1"/>
              <a:t>párok</a:t>
            </a:r>
            <a:r>
              <a:rPr lang="en-US" dirty="0"/>
              <a:t> </a:t>
            </a:r>
            <a:r>
              <a:rPr lang="en-US" dirty="0" err="1"/>
              <a:t>adottak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Helyezzük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a Hash </a:t>
            </a:r>
            <a:r>
              <a:rPr lang="en-US" dirty="0" err="1"/>
              <a:t>táblába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27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Adott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tábla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9 </a:t>
            </a:r>
            <a:r>
              <a:rPr lang="en-US" dirty="0" err="1"/>
              <a:t>elem</a:t>
            </a:r>
            <a:r>
              <a:rPr lang="en-US" dirty="0"/>
              <a:t> </a:t>
            </a:r>
            <a:r>
              <a:rPr lang="en-US" dirty="0" err="1"/>
              <a:t>tárolására</a:t>
            </a:r>
            <a:r>
              <a:rPr lang="en-US" dirty="0"/>
              <a:t> </a:t>
            </a:r>
            <a:r>
              <a:rPr lang="en-US" dirty="0" err="1"/>
              <a:t>alkalmas</a:t>
            </a:r>
            <a:r>
              <a:rPr lang="en-US" dirty="0"/>
              <a:t>. </a:t>
            </a:r>
            <a:r>
              <a:rPr lang="en-US" dirty="0" err="1"/>
              <a:t>Definiáljuk</a:t>
            </a:r>
            <a:r>
              <a:rPr lang="en-US" dirty="0"/>
              <a:t> a hash </a:t>
            </a:r>
            <a:r>
              <a:rPr lang="en-US" dirty="0" err="1"/>
              <a:t>függvényt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.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kulcs-adat</a:t>
            </a:r>
            <a:r>
              <a:rPr lang="en-US" dirty="0"/>
              <a:t> </a:t>
            </a:r>
            <a:r>
              <a:rPr lang="en-US" dirty="0" err="1"/>
              <a:t>párok</a:t>
            </a:r>
            <a:r>
              <a:rPr lang="en-US" dirty="0"/>
              <a:t> </a:t>
            </a:r>
            <a:r>
              <a:rPr lang="en-US" dirty="0" err="1"/>
              <a:t>adottak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Helyezzük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a Hash </a:t>
            </a:r>
            <a:r>
              <a:rPr lang="en-US" dirty="0" err="1"/>
              <a:t>táblába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lang="en-US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213411B2-E373-B53E-1B58-B7FC934BB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782826"/>
              </p:ext>
            </p:extLst>
          </p:nvPr>
        </p:nvGraphicFramePr>
        <p:xfrm>
          <a:off x="5525036" y="3154966"/>
          <a:ext cx="2079940" cy="26490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795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lang="en-US" dirty="0" err="1"/>
              <a:t>Megoldás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9 (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h(k) = k mod 9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791679"/>
              </p:ext>
            </p:extLst>
          </p:nvPr>
        </p:nvGraphicFramePr>
        <p:xfrm>
          <a:off x="2536953" y="2826551"/>
          <a:ext cx="3922986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536953" y="240686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074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382836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Toyota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807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065209"/>
              </p:ext>
            </p:extLst>
          </p:nvPr>
        </p:nvGraphicFramePr>
        <p:xfrm>
          <a:off x="2097887" y="836765"/>
          <a:ext cx="3922985" cy="3708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Mercedes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Tesla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BMW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Suzuki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r>
              <a:rPr lang="en-US" dirty="0"/>
              <a:t>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3" y="2010283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704" y="1331762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014755"/>
              </p:ext>
            </p:extLst>
          </p:nvPr>
        </p:nvGraphicFramePr>
        <p:xfrm>
          <a:off x="6701304" y="1226835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786035"/>
              </p:ext>
            </p:extLst>
          </p:nvPr>
        </p:nvGraphicFramePr>
        <p:xfrm>
          <a:off x="6701303" y="1905356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Toyota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1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Hash </a:t>
            </a:r>
            <a:r>
              <a:rPr dirty="0" err="1"/>
              <a:t>T</a:t>
            </a:r>
            <a:r>
              <a:rPr lang="en-US" dirty="0" err="1"/>
              <a:t>áblák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Koncepciók</a:t>
            </a:r>
            <a:endParaRPr lang="en-US" dirty="0"/>
          </a:p>
          <a:p>
            <a:r>
              <a:rPr lang="en-US" dirty="0" err="1"/>
              <a:t>Módszerek</a:t>
            </a:r>
            <a:r>
              <a:rPr lang="en-US" dirty="0"/>
              <a:t> a </a:t>
            </a:r>
            <a:r>
              <a:rPr lang="en-US" dirty="0" err="1"/>
              <a:t>kollízió</a:t>
            </a:r>
            <a:r>
              <a:rPr lang="en-US" dirty="0"/>
              <a:t> (</a:t>
            </a:r>
            <a:r>
              <a:rPr lang="en-US" dirty="0" err="1"/>
              <a:t>ütközés</a:t>
            </a:r>
            <a:r>
              <a:rPr lang="en-US" dirty="0"/>
              <a:t>) </a:t>
            </a:r>
            <a:r>
              <a:rPr lang="en-US" dirty="0" err="1"/>
              <a:t>kezelésére</a:t>
            </a:r>
            <a:endParaRPr lang="en-US" dirty="0"/>
          </a:p>
          <a:p>
            <a:r>
              <a:rPr lang="en-US" dirty="0" err="1"/>
              <a:t>Példák</a:t>
            </a:r>
            <a:endParaRPr lang="en-US" dirty="0"/>
          </a:p>
          <a:p>
            <a:r>
              <a:rPr lang="en-US" dirty="0" err="1"/>
              <a:t>Feladatok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Adott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tábla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14 </a:t>
            </a:r>
            <a:r>
              <a:rPr lang="en-US" dirty="0" err="1"/>
              <a:t>elem</a:t>
            </a:r>
            <a:r>
              <a:rPr lang="en-US" dirty="0"/>
              <a:t> </a:t>
            </a:r>
            <a:r>
              <a:rPr lang="en-US" dirty="0" err="1"/>
              <a:t>tárolására</a:t>
            </a:r>
            <a:r>
              <a:rPr lang="en-US" dirty="0"/>
              <a:t> </a:t>
            </a:r>
            <a:r>
              <a:rPr lang="en-US" dirty="0" err="1"/>
              <a:t>alkalmas</a:t>
            </a:r>
            <a:r>
              <a:rPr lang="en-US" dirty="0"/>
              <a:t>. </a:t>
            </a:r>
            <a:r>
              <a:rPr lang="en-US" dirty="0" err="1"/>
              <a:t>Definiáljuk</a:t>
            </a:r>
            <a:r>
              <a:rPr lang="en-US" dirty="0"/>
              <a:t> a hash </a:t>
            </a:r>
            <a:r>
              <a:rPr lang="en-US" dirty="0" err="1"/>
              <a:t>függvényt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.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kulcs-adat</a:t>
            </a:r>
            <a:r>
              <a:rPr lang="en-US" dirty="0"/>
              <a:t> </a:t>
            </a:r>
            <a:r>
              <a:rPr lang="en-US" dirty="0" err="1"/>
              <a:t>párok</a:t>
            </a:r>
            <a:r>
              <a:rPr lang="en-US" dirty="0"/>
              <a:t> </a:t>
            </a:r>
            <a:r>
              <a:rPr lang="en-US" dirty="0" err="1"/>
              <a:t>adottak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Helyezzük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a Hash </a:t>
            </a:r>
            <a:r>
              <a:rPr lang="en-US" dirty="0" err="1"/>
              <a:t>táblába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lang="en-US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2387E5AF-BFE5-F120-1D13-3A516B200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293171"/>
              </p:ext>
            </p:extLst>
          </p:nvPr>
        </p:nvGraphicFramePr>
        <p:xfrm>
          <a:off x="5525036" y="2931986"/>
          <a:ext cx="2079940" cy="3837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81114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4443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25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108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1343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lang="en-US" dirty="0" err="1"/>
              <a:t>Megoldás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14 (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h(k) = k mod 14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293270"/>
              </p:ext>
            </p:extLst>
          </p:nvPr>
        </p:nvGraphicFramePr>
        <p:xfrm>
          <a:off x="4498446" y="972351"/>
          <a:ext cx="3922986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7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3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009509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4407795" y="460548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40033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727973"/>
              </p:ext>
            </p:extLst>
          </p:nvPr>
        </p:nvGraphicFramePr>
        <p:xfrm>
          <a:off x="2097887" y="836765"/>
          <a:ext cx="3922985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70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53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3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2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22503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433922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79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258348"/>
              </p:ext>
            </p:extLst>
          </p:nvPr>
        </p:nvGraphicFramePr>
        <p:xfrm>
          <a:off x="2097887" y="836765"/>
          <a:ext cx="3922985" cy="556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Green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69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25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4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81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209147"/>
                  </a:ext>
                </a:extLst>
              </a:tr>
            </a:tbl>
          </a:graphicData>
        </a:graphic>
      </p:graphicFrame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703" y="2010283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702" y="2452224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860898"/>
              </p:ext>
            </p:extLst>
          </p:nvPr>
        </p:nvGraphicFramePr>
        <p:xfrm>
          <a:off x="6701304" y="242779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Orange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961122"/>
              </p:ext>
            </p:extLst>
          </p:nvPr>
        </p:nvGraphicFramePr>
        <p:xfrm>
          <a:off x="6701303" y="1824863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Gold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9" name="Nyíl: jobbra mutató 8">
            <a:extLst>
              <a:ext uri="{FF2B5EF4-FFF2-40B4-BE49-F238E27FC236}">
                <a16:creationId xmlns:a16="http://schemas.microsoft.com/office/drawing/2014/main" id="{20825DBE-3A57-2944-89B2-2B34C1F28699}"/>
              </a:ext>
            </a:extLst>
          </p:cNvPr>
          <p:cNvSpPr/>
          <p:nvPr/>
        </p:nvSpPr>
        <p:spPr>
          <a:xfrm>
            <a:off x="5329701" y="460623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4A5C3A9E-D15B-EF98-CD16-E21F1B352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822992"/>
              </p:ext>
            </p:extLst>
          </p:nvPr>
        </p:nvGraphicFramePr>
        <p:xfrm>
          <a:off x="6654082" y="4476878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Brown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11" name="Szövegdoboz 10">
            <a:extLst>
              <a:ext uri="{FF2B5EF4-FFF2-40B4-BE49-F238E27FC236}">
                <a16:creationId xmlns:a16="http://schemas.microsoft.com/office/drawing/2014/main" id="{616F17E8-52BF-5FBB-CB87-7ADD9B057228}"/>
              </a:ext>
            </a:extLst>
          </p:cNvPr>
          <p:cNvSpPr txBox="1"/>
          <p:nvPr/>
        </p:nvSpPr>
        <p:spPr>
          <a:xfrm>
            <a:off x="2097887" y="323049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11044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880241"/>
          </a:xfrm>
        </p:spPr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Feladat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0" y="1638300"/>
            <a:ext cx="7200900" cy="35814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Adott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tábla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16 </a:t>
            </a:r>
            <a:r>
              <a:rPr lang="en-US" dirty="0" err="1"/>
              <a:t>elem</a:t>
            </a:r>
            <a:r>
              <a:rPr lang="en-US" dirty="0"/>
              <a:t> </a:t>
            </a:r>
            <a:r>
              <a:rPr lang="en-US" dirty="0" err="1"/>
              <a:t>tárolására</a:t>
            </a:r>
            <a:r>
              <a:rPr lang="en-US" dirty="0"/>
              <a:t> </a:t>
            </a:r>
            <a:r>
              <a:rPr lang="en-US" dirty="0" err="1"/>
              <a:t>alkalmas</a:t>
            </a:r>
            <a:r>
              <a:rPr lang="en-US" dirty="0"/>
              <a:t>. </a:t>
            </a:r>
            <a:r>
              <a:rPr lang="en-US" dirty="0" err="1"/>
              <a:t>Definiáljuk</a:t>
            </a:r>
            <a:r>
              <a:rPr lang="en-US" dirty="0"/>
              <a:t> a hash </a:t>
            </a:r>
            <a:r>
              <a:rPr lang="en-US" dirty="0" err="1"/>
              <a:t>függvényt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.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kulcs-adat</a:t>
            </a:r>
            <a:r>
              <a:rPr lang="en-US" dirty="0"/>
              <a:t> </a:t>
            </a:r>
            <a:r>
              <a:rPr lang="en-US" dirty="0" err="1"/>
              <a:t>párok</a:t>
            </a:r>
            <a:r>
              <a:rPr lang="en-US" dirty="0"/>
              <a:t> </a:t>
            </a:r>
            <a:r>
              <a:rPr lang="en-US" dirty="0" err="1"/>
              <a:t>adottak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BC0085A-1F96-3C6D-5DB6-766E4EF45BDF}"/>
              </a:ext>
            </a:extLst>
          </p:cNvPr>
          <p:cNvSpPr txBox="1"/>
          <p:nvPr/>
        </p:nvSpPr>
        <p:spPr>
          <a:xfrm>
            <a:off x="1094704" y="3618963"/>
            <a:ext cx="40504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Helyezzük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a Hash </a:t>
            </a:r>
            <a:r>
              <a:rPr lang="en-US" dirty="0" err="1"/>
              <a:t>táblába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módszerrel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lang="en-US" dirty="0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57FD136D-8F8E-8AE6-09AB-3ED9A594C7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23089"/>
              </p:ext>
            </p:extLst>
          </p:nvPr>
        </p:nvGraphicFramePr>
        <p:xfrm>
          <a:off x="5525036" y="2465460"/>
          <a:ext cx="2079940" cy="4134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9970">
                  <a:extLst>
                    <a:ext uri="{9D8B030D-6E8A-4147-A177-3AD203B41FA5}">
                      <a16:colId xmlns:a16="http://schemas.microsoft.com/office/drawing/2014/main" val="1078640435"/>
                    </a:ext>
                  </a:extLst>
                </a:gridCol>
                <a:gridCol w="1039970">
                  <a:extLst>
                    <a:ext uri="{9D8B030D-6E8A-4147-A177-3AD203B41FA5}">
                      <a16:colId xmlns:a16="http://schemas.microsoft.com/office/drawing/2014/main" val="1002637433"/>
                    </a:ext>
                  </a:extLst>
                </a:gridCol>
              </a:tblGrid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683553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553770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55749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778924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3118171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010386"/>
                  </a:ext>
                </a:extLst>
              </a:tr>
              <a:tr h="335975"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8537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48951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811144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6544435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225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108567"/>
                  </a:ext>
                </a:extLst>
              </a:tr>
              <a:tr h="189816"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598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5313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733097"/>
          </a:xfrm>
        </p:spPr>
        <p:txBody>
          <a:bodyPr/>
          <a:lstStyle/>
          <a:p>
            <a:r>
              <a:rPr lang="en-US" dirty="0" err="1"/>
              <a:t>Megoldás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18898"/>
            <a:ext cx="7200900" cy="987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 = 16 (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h(k) = k mod 16</a:t>
            </a:r>
            <a:endParaRPr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579746"/>
              </p:ext>
            </p:extLst>
          </p:nvPr>
        </p:nvGraphicFramePr>
        <p:xfrm>
          <a:off x="4498446" y="276860"/>
          <a:ext cx="3922986" cy="630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738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2322786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99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6175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139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00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508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737823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1042199" y="3060472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3775290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850943"/>
              </p:ext>
            </p:extLst>
          </p:nvPr>
        </p:nvGraphicFramePr>
        <p:xfrm>
          <a:off x="4059379" y="237985"/>
          <a:ext cx="3922985" cy="6304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Turkey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70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0536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Denmark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53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621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222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656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463190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781521" y="2835021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68603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id="{1C1B7110-B9F6-899D-4DEC-E86208AEB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218869"/>
              </p:ext>
            </p:extLst>
          </p:nvPr>
        </p:nvGraphicFramePr>
        <p:xfrm>
          <a:off x="2097887" y="481300"/>
          <a:ext cx="3922985" cy="6278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1143">
                  <a:extLst>
                    <a:ext uri="{9D8B030D-6E8A-4147-A177-3AD203B41FA5}">
                      <a16:colId xmlns:a16="http://schemas.microsoft.com/office/drawing/2014/main" val="3295501423"/>
                    </a:ext>
                  </a:extLst>
                </a:gridCol>
                <a:gridCol w="613946">
                  <a:extLst>
                    <a:ext uri="{9D8B030D-6E8A-4147-A177-3AD203B41FA5}">
                      <a16:colId xmlns:a16="http://schemas.microsoft.com/office/drawing/2014/main" val="2788832772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2568244774"/>
                    </a:ext>
                  </a:extLst>
                </a:gridCol>
                <a:gridCol w="1458948">
                  <a:extLst>
                    <a:ext uri="{9D8B030D-6E8A-4147-A177-3AD203B41FA5}">
                      <a16:colId xmlns:a16="http://schemas.microsoft.com/office/drawing/2014/main" val="3676775432"/>
                    </a:ext>
                  </a:extLst>
                </a:gridCol>
              </a:tblGrid>
              <a:tr h="3447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2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7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7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42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8913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12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658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22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161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37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690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525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46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Portugal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2581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209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329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301870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1FB51EA9-67CB-A9EE-F7EA-2F196816F144}"/>
              </a:ext>
            </a:extLst>
          </p:cNvPr>
          <p:cNvSpPr txBox="1"/>
          <p:nvPr/>
        </p:nvSpPr>
        <p:spPr>
          <a:xfrm>
            <a:off x="2097887" y="94878"/>
            <a:ext cx="3586951" cy="368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r>
              <a:rPr lang="en-US" dirty="0"/>
              <a:t>:</a:t>
            </a:r>
          </a:p>
        </p:txBody>
      </p:sp>
      <p:sp>
        <p:nvSpPr>
          <p:cNvPr id="2" name="Nyíl: jobbra mutató 1">
            <a:extLst>
              <a:ext uri="{FF2B5EF4-FFF2-40B4-BE49-F238E27FC236}">
                <a16:creationId xmlns:a16="http://schemas.microsoft.com/office/drawing/2014/main" id="{C6E7AE03-3123-7DFA-8F54-C7296B962F08}"/>
              </a:ext>
            </a:extLst>
          </p:cNvPr>
          <p:cNvSpPr/>
          <p:nvPr/>
        </p:nvSpPr>
        <p:spPr>
          <a:xfrm>
            <a:off x="5329698" y="2757140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yíl: jobbra mutató 2">
            <a:extLst>
              <a:ext uri="{FF2B5EF4-FFF2-40B4-BE49-F238E27FC236}">
                <a16:creationId xmlns:a16="http://schemas.microsoft.com/office/drawing/2014/main" id="{A85B339D-B20E-9136-9000-834A1ED88F17}"/>
              </a:ext>
            </a:extLst>
          </p:cNvPr>
          <p:cNvSpPr/>
          <p:nvPr/>
        </p:nvSpPr>
        <p:spPr>
          <a:xfrm>
            <a:off x="5329699" y="353988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áblázat 5">
            <a:extLst>
              <a:ext uri="{FF2B5EF4-FFF2-40B4-BE49-F238E27FC236}">
                <a16:creationId xmlns:a16="http://schemas.microsoft.com/office/drawing/2014/main" id="{B40AC294-B1D2-E463-2F6C-D572FCDDA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291389"/>
              </p:ext>
            </p:extLst>
          </p:nvPr>
        </p:nvGraphicFramePr>
        <p:xfrm>
          <a:off x="6701304" y="342890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China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graphicFrame>
        <p:nvGraphicFramePr>
          <p:cNvPr id="7" name="Táblázat 6">
            <a:extLst>
              <a:ext uri="{FF2B5EF4-FFF2-40B4-BE49-F238E27FC236}">
                <a16:creationId xmlns:a16="http://schemas.microsoft.com/office/drawing/2014/main" id="{5FF8F6A7-014A-EDEB-9510-E6D7567E17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07189"/>
              </p:ext>
            </p:extLst>
          </p:nvPr>
        </p:nvGraphicFramePr>
        <p:xfrm>
          <a:off x="6701304" y="1523400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Romania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9" name="Nyíl: jobbra mutató 8">
            <a:extLst>
              <a:ext uri="{FF2B5EF4-FFF2-40B4-BE49-F238E27FC236}">
                <a16:creationId xmlns:a16="http://schemas.microsoft.com/office/drawing/2014/main" id="{20825DBE-3A57-2944-89B2-2B34C1F28699}"/>
              </a:ext>
            </a:extLst>
          </p:cNvPr>
          <p:cNvSpPr/>
          <p:nvPr/>
        </p:nvSpPr>
        <p:spPr>
          <a:xfrm>
            <a:off x="5329701" y="4606239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áblázat 9">
            <a:extLst>
              <a:ext uri="{FF2B5EF4-FFF2-40B4-BE49-F238E27FC236}">
                <a16:creationId xmlns:a16="http://schemas.microsoft.com/office/drawing/2014/main" id="{4A5C3A9E-D15B-EF98-CD16-E21F1B352C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621383"/>
              </p:ext>
            </p:extLst>
          </p:nvPr>
        </p:nvGraphicFramePr>
        <p:xfrm>
          <a:off x="6654082" y="2652213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Turkey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  <p:sp>
        <p:nvSpPr>
          <p:cNvPr id="8" name="Nyíl: jobbra mutató 7">
            <a:extLst>
              <a:ext uri="{FF2B5EF4-FFF2-40B4-BE49-F238E27FC236}">
                <a16:creationId xmlns:a16="http://schemas.microsoft.com/office/drawing/2014/main" id="{BD732E1D-7631-67FF-BFB6-3915FD6C61B2}"/>
              </a:ext>
            </a:extLst>
          </p:cNvPr>
          <p:cNvSpPr/>
          <p:nvPr/>
        </p:nvSpPr>
        <p:spPr>
          <a:xfrm>
            <a:off x="5329700" y="1628327"/>
            <a:ext cx="1184857" cy="16098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áblázat 10">
            <a:extLst>
              <a:ext uri="{FF2B5EF4-FFF2-40B4-BE49-F238E27FC236}">
                <a16:creationId xmlns:a16="http://schemas.microsoft.com/office/drawing/2014/main" id="{DBA06905-BD5B-25FD-F309-9EAE981BE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051067"/>
              </p:ext>
            </p:extLst>
          </p:nvPr>
        </p:nvGraphicFramePr>
        <p:xfrm>
          <a:off x="6654081" y="4501312"/>
          <a:ext cx="21271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69">
                  <a:extLst>
                    <a:ext uri="{9D8B030D-6E8A-4147-A177-3AD203B41FA5}">
                      <a16:colId xmlns:a16="http://schemas.microsoft.com/office/drawing/2014/main" val="171836458"/>
                    </a:ext>
                  </a:extLst>
                </a:gridCol>
                <a:gridCol w="971638">
                  <a:extLst>
                    <a:ext uri="{9D8B030D-6E8A-4147-A177-3AD203B41FA5}">
                      <a16:colId xmlns:a16="http://schemas.microsoft.com/office/drawing/2014/main" val="555152217"/>
                    </a:ext>
                  </a:extLst>
                </a:gridCol>
                <a:gridCol w="709054">
                  <a:extLst>
                    <a:ext uri="{9D8B030D-6E8A-4147-A177-3AD203B41FA5}">
                      <a16:colId xmlns:a16="http://schemas.microsoft.com/office/drawing/2014/main" val="13741841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Denmark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n-US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176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55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 </a:t>
            </a:r>
            <a:r>
              <a:rPr lang="en-US" dirty="0" err="1"/>
              <a:t>egy</a:t>
            </a:r>
            <a:r>
              <a:rPr dirty="0"/>
              <a:t> Hash </a:t>
            </a:r>
            <a:r>
              <a:rPr dirty="0" err="1"/>
              <a:t>T</a:t>
            </a:r>
            <a:r>
              <a:rPr lang="en-US" dirty="0" err="1"/>
              <a:t>ábla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adatszerkezet</a:t>
            </a:r>
            <a:r>
              <a:rPr lang="en-US" dirty="0"/>
              <a:t>, </a:t>
            </a:r>
            <a:r>
              <a:rPr lang="en-US" dirty="0" err="1"/>
              <a:t>mely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hash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segítségével</a:t>
            </a:r>
            <a:r>
              <a:rPr lang="en-US" dirty="0"/>
              <a:t> </a:t>
            </a:r>
            <a:r>
              <a:rPr lang="en-US" dirty="0" err="1"/>
              <a:t>elemeket</a:t>
            </a:r>
            <a:r>
              <a:rPr lang="en-US" dirty="0"/>
              <a:t> </a:t>
            </a:r>
            <a:r>
              <a:rPr lang="en-US" dirty="0" err="1"/>
              <a:t>tárol</a:t>
            </a:r>
            <a:r>
              <a:rPr lang="en-US" dirty="0"/>
              <a:t>.</a:t>
            </a:r>
            <a:endParaRPr dirty="0"/>
          </a:p>
          <a:p>
            <a:r>
              <a:rPr lang="en-US" dirty="0"/>
              <a:t>A hash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oda</a:t>
            </a:r>
            <a:r>
              <a:rPr lang="en-US" dirty="0"/>
              <a:t> </a:t>
            </a:r>
            <a:r>
              <a:rPr lang="en-US" dirty="0" err="1"/>
              <a:t>képez</a:t>
            </a:r>
            <a:r>
              <a:rPr lang="en-US" dirty="0"/>
              <a:t> </a:t>
            </a:r>
            <a:r>
              <a:rPr lang="en-US" dirty="0" err="1"/>
              <a:t>adatkulcsokat</a:t>
            </a:r>
            <a:r>
              <a:rPr lang="en-US" dirty="0"/>
              <a:t> a 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bizonyos</a:t>
            </a:r>
            <a:r>
              <a:rPr lang="en-US" dirty="0"/>
              <a:t> </a:t>
            </a:r>
            <a:r>
              <a:rPr lang="en-US" dirty="0" err="1"/>
              <a:t>rekeszébe</a:t>
            </a:r>
            <a:r>
              <a:rPr lang="en-US" dirty="0"/>
              <a:t>. </a:t>
            </a:r>
          </a:p>
          <a:p>
            <a:r>
              <a:rPr lang="en-US" dirty="0" err="1"/>
              <a:t>Jelölés</a:t>
            </a:r>
            <a:r>
              <a:rPr dirty="0"/>
              <a:t>: h(k) → </a:t>
            </a:r>
            <a:r>
              <a:rPr lang="en-US" dirty="0" err="1"/>
              <a:t>rekesz</a:t>
            </a:r>
            <a:r>
              <a:rPr dirty="0"/>
              <a:t> index.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Hash </a:t>
            </a:r>
            <a:r>
              <a:rPr dirty="0" err="1"/>
              <a:t>F</a:t>
            </a:r>
            <a:r>
              <a:rPr lang="en-US" dirty="0" err="1"/>
              <a:t>üggvény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Leképez</a:t>
            </a:r>
            <a:r>
              <a:rPr lang="en-US" dirty="0"/>
              <a:t> </a:t>
            </a:r>
            <a:r>
              <a:rPr lang="en-US" dirty="0" err="1"/>
              <a:t>kulcsokat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U </a:t>
            </a:r>
            <a:r>
              <a:rPr lang="en-US" dirty="0" err="1"/>
              <a:t>univerzumból</a:t>
            </a:r>
            <a:r>
              <a:rPr lang="en-US" dirty="0"/>
              <a:t> a 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rekeszeibe</a:t>
            </a:r>
            <a:r>
              <a:rPr dirty="0"/>
              <a:t>.</a:t>
            </a:r>
          </a:p>
          <a:p>
            <a:r>
              <a:rPr dirty="0"/>
              <a:t>h: U → {0,1,...,m−1}</a:t>
            </a:r>
          </a:p>
          <a:p>
            <a:r>
              <a:rPr lang="en-US" dirty="0" err="1"/>
              <a:t>Itt</a:t>
            </a:r>
            <a:r>
              <a:rPr lang="en-US" dirty="0"/>
              <a:t> m a </a:t>
            </a:r>
            <a:r>
              <a:rPr lang="en-US" dirty="0" err="1"/>
              <a:t>tábla</a:t>
            </a:r>
            <a:r>
              <a:rPr lang="en-US" dirty="0"/>
              <a:t> </a:t>
            </a:r>
            <a:r>
              <a:rPr lang="en-US" dirty="0" err="1"/>
              <a:t>mérete</a:t>
            </a:r>
            <a:r>
              <a:rPr lang="en-US" dirty="0"/>
              <a:t>, </a:t>
            </a:r>
            <a:r>
              <a:rPr lang="en-US" dirty="0" err="1"/>
              <a:t>amely</a:t>
            </a:r>
            <a:r>
              <a:rPr lang="en-US" dirty="0"/>
              <a:t> </a:t>
            </a:r>
            <a:r>
              <a:rPr lang="en-US" dirty="0" err="1"/>
              <a:t>általában</a:t>
            </a:r>
            <a:r>
              <a:rPr lang="en-US" dirty="0"/>
              <a:t> </a:t>
            </a:r>
            <a:r>
              <a:rPr lang="en-US" dirty="0" err="1"/>
              <a:t>sokkal</a:t>
            </a:r>
            <a:r>
              <a:rPr lang="en-US" dirty="0"/>
              <a:t> </a:t>
            </a:r>
            <a:r>
              <a:rPr lang="en-US" dirty="0" err="1"/>
              <a:t>kisebb</a:t>
            </a:r>
            <a:r>
              <a:rPr lang="en-US" dirty="0"/>
              <a:t> mint a </a:t>
            </a:r>
            <a:r>
              <a:rPr lang="en-US" dirty="0" err="1"/>
              <a:t>létező</a:t>
            </a:r>
            <a:r>
              <a:rPr lang="en-US" dirty="0"/>
              <a:t> </a:t>
            </a:r>
            <a:r>
              <a:rPr lang="en-US" dirty="0" err="1"/>
              <a:t>kulcsok</a:t>
            </a:r>
            <a:r>
              <a:rPr lang="en-US" dirty="0"/>
              <a:t> </a:t>
            </a:r>
            <a:r>
              <a:rPr lang="en-US" dirty="0" err="1"/>
              <a:t>halmaza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Osztási</a:t>
            </a:r>
            <a:r>
              <a:rPr lang="en-US" dirty="0"/>
              <a:t> </a:t>
            </a:r>
            <a:r>
              <a:rPr lang="en-US" dirty="0" err="1"/>
              <a:t>módszer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Az </a:t>
            </a:r>
            <a:r>
              <a:rPr lang="en-US" dirty="0" err="1"/>
              <a:t>egyik</a:t>
            </a:r>
            <a:r>
              <a:rPr lang="en-US" dirty="0"/>
              <a:t> </a:t>
            </a:r>
            <a:r>
              <a:rPr lang="en-US" dirty="0" err="1"/>
              <a:t>leggyakrabban</a:t>
            </a:r>
            <a:r>
              <a:rPr lang="en-US" dirty="0"/>
              <a:t> </a:t>
            </a:r>
            <a:r>
              <a:rPr lang="en-US" dirty="0" err="1"/>
              <a:t>használt</a:t>
            </a:r>
            <a:r>
              <a:rPr lang="en-US" dirty="0"/>
              <a:t> hash </a:t>
            </a:r>
            <a:r>
              <a:rPr lang="en-US" dirty="0" err="1"/>
              <a:t>függvény</a:t>
            </a:r>
            <a:r>
              <a:rPr lang="en-US" dirty="0"/>
              <a:t>.</a:t>
            </a:r>
            <a:endParaRPr dirty="0"/>
          </a:p>
          <a:p>
            <a:r>
              <a:rPr lang="en-US" dirty="0" err="1"/>
              <a:t>Képlet</a:t>
            </a:r>
            <a:r>
              <a:rPr dirty="0"/>
              <a:t>: h(k) = k mod m</a:t>
            </a:r>
          </a:p>
          <a:p>
            <a:r>
              <a:rPr lang="en-US" dirty="0" err="1"/>
              <a:t>Példa</a:t>
            </a:r>
            <a:r>
              <a:rPr dirty="0"/>
              <a:t>: m = 12, k = 100 → h(k) =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Kollízió</a:t>
            </a:r>
            <a:r>
              <a:rPr lang="en-US" dirty="0"/>
              <a:t> (</a:t>
            </a:r>
            <a:r>
              <a:rPr lang="en-US" dirty="0" err="1"/>
              <a:t>ütközés</a:t>
            </a:r>
            <a:r>
              <a:rPr lang="en-US" dirty="0"/>
              <a:t>) </a:t>
            </a:r>
            <a:r>
              <a:rPr lang="en-US" dirty="0" err="1"/>
              <a:t>probléma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Ütközés</a:t>
            </a:r>
            <a:r>
              <a:rPr lang="en-US" dirty="0"/>
              <a:t> </a:t>
            </a:r>
            <a:r>
              <a:rPr lang="en-US" dirty="0" err="1"/>
              <a:t>akkor</a:t>
            </a:r>
            <a:r>
              <a:rPr lang="en-US" dirty="0"/>
              <a:t> </a:t>
            </a:r>
            <a:r>
              <a:rPr lang="en-US" dirty="0" err="1"/>
              <a:t>történik</a:t>
            </a:r>
            <a:r>
              <a:rPr lang="en-US" dirty="0"/>
              <a:t>, ha </a:t>
            </a:r>
            <a:r>
              <a:rPr lang="en-US" dirty="0" err="1"/>
              <a:t>két</a:t>
            </a:r>
            <a:r>
              <a:rPr lang="en-US" dirty="0"/>
              <a:t> </a:t>
            </a:r>
            <a:r>
              <a:rPr lang="en-US" dirty="0" err="1"/>
              <a:t>kulcs</a:t>
            </a:r>
            <a:r>
              <a:rPr lang="en-US" dirty="0"/>
              <a:t> </a:t>
            </a:r>
            <a:r>
              <a:rPr lang="en-US" dirty="0" err="1"/>
              <a:t>ugyanabba</a:t>
            </a:r>
            <a:r>
              <a:rPr lang="en-US" dirty="0"/>
              <a:t> a </a:t>
            </a:r>
            <a:r>
              <a:rPr lang="en-US" dirty="0" err="1"/>
              <a:t>rekeszbe</a:t>
            </a:r>
            <a:r>
              <a:rPr lang="en-US" dirty="0"/>
              <a:t> </a:t>
            </a:r>
            <a:r>
              <a:rPr lang="en-US" dirty="0" err="1"/>
              <a:t>kerül</a:t>
            </a:r>
            <a:r>
              <a:rPr lang="en-US" dirty="0"/>
              <a:t>.</a:t>
            </a:r>
            <a:r>
              <a:rPr dirty="0"/>
              <a:t> </a:t>
            </a:r>
            <a:endParaRPr lang="en-US" dirty="0"/>
          </a:p>
          <a:p>
            <a:r>
              <a:rPr lang="en-US" dirty="0" err="1"/>
              <a:t>Példa</a:t>
            </a:r>
            <a:r>
              <a:rPr lang="en-US" dirty="0"/>
              <a:t>: </a:t>
            </a:r>
            <a:r>
              <a:rPr dirty="0"/>
              <a:t>h(k1) = h(k2).</a:t>
            </a:r>
          </a:p>
          <a:p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módszer</a:t>
            </a:r>
            <a:r>
              <a:rPr lang="en-US" dirty="0"/>
              <a:t> </a:t>
            </a:r>
            <a:r>
              <a:rPr lang="en-US" dirty="0" err="1"/>
              <a:t>létezik</a:t>
            </a:r>
            <a:r>
              <a:rPr lang="en-US" dirty="0"/>
              <a:t> </a:t>
            </a:r>
            <a:r>
              <a:rPr lang="en-US" dirty="0" err="1"/>
              <a:t>ennek</a:t>
            </a:r>
            <a:r>
              <a:rPr lang="en-US" dirty="0"/>
              <a:t> </a:t>
            </a:r>
            <a:r>
              <a:rPr lang="en-US" dirty="0" err="1"/>
              <a:t>megoldására</a:t>
            </a:r>
            <a:r>
              <a:rPr dirty="0"/>
              <a:t>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5CE3D20C-2F84-B0CA-82AD-92A01DD91AFF}"/>
              </a:ext>
            </a:extLst>
          </p:cNvPr>
          <p:cNvSpPr txBox="1"/>
          <p:nvPr/>
        </p:nvSpPr>
        <p:spPr>
          <a:xfrm>
            <a:off x="1184856" y="4275786"/>
            <a:ext cx="6993229" cy="107721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/>
              <a:t>Amikor</a:t>
            </a:r>
            <a:r>
              <a:rPr lang="en-US" sz="3200" b="1" dirty="0"/>
              <a:t> </a:t>
            </a:r>
            <a:r>
              <a:rPr lang="en-US" sz="3200" b="1" dirty="0" err="1"/>
              <a:t>az</a:t>
            </a:r>
            <a:r>
              <a:rPr lang="en-US" sz="3200" b="1" dirty="0"/>
              <a:t> </a:t>
            </a:r>
            <a:r>
              <a:rPr lang="en-US" sz="3200" b="1" dirty="0" err="1"/>
              <a:t>ütközést</a:t>
            </a:r>
            <a:r>
              <a:rPr lang="en-US" sz="3200" b="1" dirty="0"/>
              <a:t> </a:t>
            </a:r>
            <a:r>
              <a:rPr lang="en-US" sz="3200" b="1" dirty="0" err="1"/>
              <a:t>megoldjuk</a:t>
            </a:r>
            <a:r>
              <a:rPr lang="en-US" sz="3200" b="1" dirty="0"/>
              <a:t>, </a:t>
            </a:r>
            <a:r>
              <a:rPr lang="en-US" sz="3200" b="1" dirty="0" err="1"/>
              <a:t>mindig</a:t>
            </a:r>
            <a:r>
              <a:rPr lang="en-US" sz="3200" b="1" dirty="0"/>
              <a:t> </a:t>
            </a:r>
            <a:r>
              <a:rPr lang="en-US" sz="3200" b="1" dirty="0" err="1"/>
              <a:t>figyeljük</a:t>
            </a:r>
            <a:r>
              <a:rPr lang="en-US" sz="3200" b="1" dirty="0"/>
              <a:t> </a:t>
            </a:r>
            <a:r>
              <a:rPr lang="en-US" sz="3200" b="1" dirty="0" err="1"/>
              <a:t>az</a:t>
            </a:r>
            <a:r>
              <a:rPr lang="en-US" sz="3200" b="1" dirty="0"/>
              <a:t> input </a:t>
            </a:r>
            <a:r>
              <a:rPr lang="en-US" sz="3200" b="1" dirty="0" err="1"/>
              <a:t>adatok</a:t>
            </a:r>
            <a:r>
              <a:rPr lang="en-US" sz="3200" b="1" dirty="0"/>
              <a:t> </a:t>
            </a:r>
            <a:r>
              <a:rPr lang="en-US" sz="3200" b="1" dirty="0" err="1"/>
              <a:t>sorrendjét</a:t>
            </a:r>
            <a:r>
              <a:rPr lang="en-US" sz="3200" b="1" dirty="0"/>
              <a:t>!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001DFB2-A9AD-C2E6-0922-66E3CB54E955}"/>
              </a:ext>
            </a:extLst>
          </p:cNvPr>
          <p:cNvSpPr txBox="1"/>
          <p:nvPr/>
        </p:nvSpPr>
        <p:spPr>
          <a:xfrm>
            <a:off x="1184856" y="3818586"/>
            <a:ext cx="165493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MEGJEGYZÉS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Módszerek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ütközés</a:t>
            </a:r>
            <a:r>
              <a:rPr lang="en-US" dirty="0"/>
              <a:t> </a:t>
            </a:r>
            <a:r>
              <a:rPr lang="en-US" dirty="0" err="1"/>
              <a:t>kezelésére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dirty="0"/>
          </a:p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lang="en-US" dirty="0"/>
          </a:p>
          <a:p>
            <a:r>
              <a:rPr lang="en-US" dirty="0" err="1"/>
              <a:t>Külön</a:t>
            </a:r>
            <a:r>
              <a:rPr lang="en-US" dirty="0"/>
              <a:t> </a:t>
            </a:r>
            <a:r>
              <a:rPr lang="en-US" dirty="0" err="1"/>
              <a:t>láncolás</a:t>
            </a:r>
            <a:r>
              <a:rPr lang="en-US" dirty="0"/>
              <a:t> </a:t>
            </a:r>
            <a:r>
              <a:rPr lang="en-US" dirty="0" err="1"/>
              <a:t>belinkelt</a:t>
            </a:r>
            <a:r>
              <a:rPr lang="en-US" dirty="0"/>
              <a:t> </a:t>
            </a:r>
            <a:r>
              <a:rPr lang="en-US" dirty="0" err="1"/>
              <a:t>listákkal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 </a:t>
            </a:r>
            <a:r>
              <a:rPr lang="en-US" dirty="0" err="1"/>
              <a:t>ütközés</a:t>
            </a:r>
            <a:r>
              <a:rPr lang="en-US" dirty="0"/>
              <a:t> </a:t>
            </a:r>
            <a:r>
              <a:rPr lang="en-US" dirty="0" err="1"/>
              <a:t>történik</a:t>
            </a:r>
            <a:r>
              <a:rPr lang="en-US" dirty="0"/>
              <a:t>, </a:t>
            </a:r>
            <a:r>
              <a:rPr lang="en-US" dirty="0" err="1"/>
              <a:t>keressük</a:t>
            </a:r>
            <a:r>
              <a:rPr lang="en-US" dirty="0"/>
              <a:t> a </a:t>
            </a:r>
            <a:r>
              <a:rPr lang="en-US" dirty="0" err="1"/>
              <a:t>következő</a:t>
            </a:r>
            <a:r>
              <a:rPr lang="en-US" dirty="0"/>
              <a:t> </a:t>
            </a:r>
            <a:r>
              <a:rPr lang="en-US" dirty="0" err="1"/>
              <a:t>üres</a:t>
            </a:r>
            <a:r>
              <a:rPr lang="en-US" dirty="0"/>
              <a:t> </a:t>
            </a:r>
            <a:r>
              <a:rPr lang="en-US" dirty="0" err="1"/>
              <a:t>rekeszt</a:t>
            </a:r>
            <a:r>
              <a:rPr lang="en-US" dirty="0"/>
              <a:t>.</a:t>
            </a:r>
            <a:endParaRPr dirty="0"/>
          </a:p>
          <a:p>
            <a:r>
              <a:rPr dirty="0"/>
              <a:t>Linear probing formula:</a:t>
            </a:r>
          </a:p>
          <a:p>
            <a:r>
              <a:rPr dirty="0" err="1"/>
              <a:t>new_</a:t>
            </a:r>
            <a:r>
              <a:rPr lang="en-US" dirty="0" err="1"/>
              <a:t>slot</a:t>
            </a:r>
            <a:r>
              <a:rPr dirty="0"/>
              <a:t> = (</a:t>
            </a:r>
            <a:r>
              <a:rPr dirty="0" err="1"/>
              <a:t>current_slot</a:t>
            </a:r>
            <a:r>
              <a:rPr dirty="0"/>
              <a:t> + 1) mod </a:t>
            </a:r>
            <a:r>
              <a:rPr dirty="0" err="1"/>
              <a:t>table_size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Nyílt</a:t>
            </a:r>
            <a:r>
              <a:rPr lang="en-US" dirty="0"/>
              <a:t> </a:t>
            </a:r>
            <a:r>
              <a:rPr lang="en-US" dirty="0" err="1"/>
              <a:t>címzés</a:t>
            </a:r>
            <a:r>
              <a:rPr lang="en-US" dirty="0"/>
              <a:t> </a:t>
            </a:r>
            <a:r>
              <a:rPr lang="en-US" dirty="0" err="1"/>
              <a:t>láncolással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“Pointer” </a:t>
            </a:r>
            <a:r>
              <a:rPr lang="en-US" dirty="0" err="1"/>
              <a:t>oszlopot</a:t>
            </a:r>
            <a:r>
              <a:rPr lang="en-US" dirty="0"/>
              <a:t> </a:t>
            </a:r>
            <a:r>
              <a:rPr lang="en-US" dirty="0" err="1"/>
              <a:t>bevezetjük</a:t>
            </a:r>
            <a:r>
              <a:rPr dirty="0"/>
              <a:t>.</a:t>
            </a:r>
          </a:p>
          <a:p>
            <a:r>
              <a:rPr lang="en-US" dirty="0"/>
              <a:t>Ebben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oszlopban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overflow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indexét</a:t>
            </a:r>
            <a:r>
              <a:rPr lang="en-US" dirty="0"/>
              <a:t> </a:t>
            </a:r>
            <a:r>
              <a:rPr lang="en-US" dirty="0" err="1"/>
              <a:t>tároljuk</a:t>
            </a:r>
            <a:r>
              <a:rPr lang="en-US" dirty="0"/>
              <a:t>. </a:t>
            </a:r>
          </a:p>
          <a:p>
            <a:r>
              <a:rPr lang="en-US" dirty="0"/>
              <a:t>Ha </a:t>
            </a:r>
            <a:r>
              <a:rPr lang="en-US" dirty="0" err="1"/>
              <a:t>nincs</a:t>
            </a:r>
            <a:r>
              <a:rPr lang="en-US" dirty="0"/>
              <a:t> overflow, </a:t>
            </a:r>
            <a:r>
              <a:rPr lang="en-US" dirty="0" err="1"/>
              <a:t>akkor</a:t>
            </a:r>
            <a:r>
              <a:rPr lang="en-US" dirty="0"/>
              <a:t> NIL pointer </a:t>
            </a:r>
            <a:r>
              <a:rPr lang="en-US" dirty="0" err="1"/>
              <a:t>kerül</a:t>
            </a:r>
            <a:r>
              <a:rPr lang="en-US" dirty="0"/>
              <a:t> </a:t>
            </a:r>
            <a:r>
              <a:rPr lang="en-US" dirty="0" err="1"/>
              <a:t>ebbe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oszlopba</a:t>
            </a:r>
            <a:r>
              <a:rPr lang="en-US" dirty="0"/>
              <a:t>. </a:t>
            </a:r>
            <a:endParaRPr dirty="0"/>
          </a:p>
        </p:txBody>
      </p:sp>
      <p:pic>
        <p:nvPicPr>
          <p:cNvPr id="5" name="Kép 4" descr="A képen szöveg, sor, diagram, szám látható&#10;&#10;Előfordulhat, hogy a mesterséges intelligencia által létrehozott tartalom helytelen.">
            <a:extLst>
              <a:ext uri="{FF2B5EF4-FFF2-40B4-BE49-F238E27FC236}">
                <a16:creationId xmlns:a16="http://schemas.microsoft.com/office/drawing/2014/main" id="{9338B430-56F3-0F02-03EF-352BC5EA9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0924" y="3882979"/>
            <a:ext cx="4055524" cy="24341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örülvágás">
  <a:themeElements>
    <a:clrScheme name="Körülvágás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örülvágás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örülvágás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TM10001105[[fn=Körülvágás]]</Template>
  <TotalTime>141</TotalTime>
  <Words>1176</Words>
  <Application>Microsoft Office PowerPoint</Application>
  <PresentationFormat>Diavetítés a képernyőre (4:3 oldalarány)</PresentationFormat>
  <Paragraphs>653</Paragraphs>
  <Slides>27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30" baseType="lpstr">
      <vt:lpstr>Arial</vt:lpstr>
      <vt:lpstr>Franklin Gothic Book</vt:lpstr>
      <vt:lpstr>Körülvágás</vt:lpstr>
      <vt:lpstr>Adatszerkezetek és algoritmusok</vt:lpstr>
      <vt:lpstr>Hash Táblák</vt:lpstr>
      <vt:lpstr>Mi egy Hash Tábla?</vt:lpstr>
      <vt:lpstr>Hash Függvény</vt:lpstr>
      <vt:lpstr>Osztási módszer</vt:lpstr>
      <vt:lpstr>Kollízió (ütközés) probléma</vt:lpstr>
      <vt:lpstr>Módszerek az ütközés kezelésére</vt:lpstr>
      <vt:lpstr>Nyílt címzés</vt:lpstr>
      <vt:lpstr>Nyílt címzés láncolással</vt:lpstr>
      <vt:lpstr>Külön láncolás belinkelt listákkal</vt:lpstr>
      <vt:lpstr>1. Feladat</vt:lpstr>
      <vt:lpstr>Megoldás</vt:lpstr>
      <vt:lpstr>PowerPoint-bemutató</vt:lpstr>
      <vt:lpstr>PowerPoint-bemutató</vt:lpstr>
      <vt:lpstr>2. Feladat</vt:lpstr>
      <vt:lpstr>2. Feladat</vt:lpstr>
      <vt:lpstr>Megoldás</vt:lpstr>
      <vt:lpstr>PowerPoint-bemutató</vt:lpstr>
      <vt:lpstr>PowerPoint-bemutató</vt:lpstr>
      <vt:lpstr>3. Feladat</vt:lpstr>
      <vt:lpstr>Megoldás</vt:lpstr>
      <vt:lpstr>PowerPoint-bemutató</vt:lpstr>
      <vt:lpstr>PowerPoint-bemutató</vt:lpstr>
      <vt:lpstr>4. Feladat</vt:lpstr>
      <vt:lpstr>Megoldás</vt:lpstr>
      <vt:lpstr>PowerPoint-bemutató</vt:lpstr>
      <vt:lpstr>PowerPoint-bemutató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Carolin</dc:creator>
  <cp:keywords/>
  <dc:description>generated using python-pptx</dc:description>
  <cp:lastModifiedBy>Hannusch Carolin</cp:lastModifiedBy>
  <cp:revision>59</cp:revision>
  <dcterms:created xsi:type="dcterms:W3CDTF">2013-01-27T09:14:16Z</dcterms:created>
  <dcterms:modified xsi:type="dcterms:W3CDTF">2026-03-19T08:56:12Z</dcterms:modified>
  <cp:category/>
</cp:coreProperties>
</file>