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82" r:id="rId11"/>
    <p:sldId id="266" r:id="rId12"/>
    <p:sldId id="283" r:id="rId13"/>
    <p:sldId id="269" r:id="rId14"/>
    <p:sldId id="270" r:id="rId15"/>
    <p:sldId id="271" r:id="rId16"/>
    <p:sldId id="261" r:id="rId17"/>
    <p:sldId id="272" r:id="rId18"/>
    <p:sldId id="273" r:id="rId19"/>
    <p:sldId id="274" r:id="rId20"/>
    <p:sldId id="275" r:id="rId21"/>
    <p:sldId id="276" r:id="rId22"/>
    <p:sldId id="267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21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77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 the topic and explain why efficiency matters in programming.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dominant term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that complexity measures growth, not exact time. Emphasize input size 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Give real-life example: searching contacts vs searching millions of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worst-case meaning and ignoring constants.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 between O and Θ clearly.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Runs n times. Linear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n multiplied by n gives quadratic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doubling pattern and relation to binary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triangular series sum formula n(n-1)/2.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18-Feb-26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Algorit</a:t>
            </a:r>
            <a:r>
              <a:rPr lang="en-US" dirty="0" err="1"/>
              <a:t>musok</a:t>
            </a:r>
            <a:r>
              <a:rPr dirty="0"/>
              <a:t> </a:t>
            </a:r>
            <a:r>
              <a:rPr lang="en-US"/>
              <a:t>időigénye</a:t>
            </a:r>
            <a:endParaRPr dirty="0"/>
          </a:p>
          <a:p>
            <a:r>
              <a:rPr dirty="0"/>
              <a:t>(</a:t>
            </a:r>
            <a:r>
              <a:rPr lang="en-US" dirty="0"/>
              <a:t>Nagy</a:t>
            </a:r>
            <a:r>
              <a:rPr dirty="0"/>
              <a:t>-O </a:t>
            </a:r>
            <a:r>
              <a:rPr lang="en-US" dirty="0" err="1"/>
              <a:t>és</a:t>
            </a:r>
            <a:r>
              <a:rPr dirty="0"/>
              <a:t> Theta)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CB43D3-68C6-7016-B0E1-9C3865538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 O(n²)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Kérdés</a:t>
            </a:r>
            <a:r>
              <a:rPr dirty="0"/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f(n) = 4n³ + 2n + 10</a:t>
            </a:r>
          </a:p>
          <a:p>
            <a:r>
              <a:rPr dirty="0"/>
              <a:t>Find Θ notation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1F850F-6F0B-2A3B-A9FF-C4E59019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Answer: </a:t>
            </a:r>
            <a:r>
              <a:rPr lang="el-GR" dirty="0"/>
              <a:t>Θ(</a:t>
            </a:r>
            <a:r>
              <a:rPr lang="en-US" dirty="0"/>
              <a:t>n³)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4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1: Simple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  print(i)</a:t>
            </a:r>
          </a:p>
          <a:p>
            <a:endParaRPr/>
          </a:p>
          <a:p>
            <a:r>
              <a:t>Question: What is the running time?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 loop runs n times.</a:t>
            </a:r>
          </a:p>
          <a:p>
            <a:r>
              <a:t>Each iteration is constant time.</a:t>
            </a:r>
          </a:p>
          <a:p>
            <a:endParaRPr/>
          </a:p>
          <a:p>
            <a:r>
              <a:t>Θ(n)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2: Nested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for j = 1 to n:</a:t>
            </a:r>
          </a:p>
          <a:p>
            <a:r>
              <a:t>    print(i, j)</a:t>
            </a:r>
          </a:p>
          <a:p>
            <a:endParaRPr/>
          </a:p>
          <a:p>
            <a:r>
              <a:t>Question: Running time?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Outer loop: n</a:t>
            </a:r>
          </a:p>
          <a:p>
            <a:r>
              <a:t>Inner loop: n</a:t>
            </a:r>
          </a:p>
          <a:p>
            <a:r>
              <a:t>Total operations: n × n = n²</a:t>
            </a:r>
          </a:p>
          <a:p>
            <a:endParaRPr/>
          </a:p>
          <a:p>
            <a:r>
              <a:t>Θ(n²)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3: Triangular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for j = 1 to i:</a:t>
            </a:r>
          </a:p>
          <a:p>
            <a:r>
              <a:t>    print(i, j)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Total work:</a:t>
            </a:r>
          </a:p>
          <a:p>
            <a:r>
              <a:t>1 + 2 + ... + n = n(n+1)/2</a:t>
            </a:r>
          </a:p>
          <a:p>
            <a:endParaRPr/>
          </a:p>
          <a:p>
            <a:r>
              <a:t>Θ(n²)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4: Logarithmic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= n</a:t>
            </a:r>
          </a:p>
          <a:p>
            <a:r>
              <a:t>while i &gt; 1:</a:t>
            </a:r>
          </a:p>
          <a:p>
            <a:r>
              <a:t>  i = i / 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</a:t>
            </a:r>
            <a:r>
              <a:rPr lang="en-US" dirty="0" err="1"/>
              <a:t>komplexitása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lang="en-US" dirty="0" err="1"/>
              <a:t>Algoritmusok</a:t>
            </a:r>
            <a:r>
              <a:rPr lang="en-US" dirty="0"/>
              <a:t> </a:t>
            </a:r>
            <a:r>
              <a:rPr lang="en-US" dirty="0" err="1"/>
              <a:t>hatákonyságát</a:t>
            </a:r>
            <a:r>
              <a:rPr lang="en-US" dirty="0"/>
              <a:t> </a:t>
            </a:r>
            <a:r>
              <a:rPr lang="en-US" dirty="0" err="1"/>
              <a:t>méri</a:t>
            </a:r>
            <a:endParaRPr dirty="0"/>
          </a:p>
          <a:p>
            <a:r>
              <a:rPr dirty="0"/>
              <a:t> </a:t>
            </a:r>
            <a:r>
              <a:rPr lang="en-US" dirty="0" err="1"/>
              <a:t>Függ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input </a:t>
            </a:r>
            <a:r>
              <a:rPr lang="en-US" dirty="0" err="1"/>
              <a:t>nagyságától</a:t>
            </a:r>
            <a:r>
              <a:rPr dirty="0"/>
              <a:t> (n)</a:t>
            </a:r>
          </a:p>
          <a:p>
            <a:r>
              <a:rPr dirty="0"/>
              <a:t> </a:t>
            </a:r>
            <a:r>
              <a:rPr lang="en-US" dirty="0" err="1"/>
              <a:t>Skálázhatóságról</a:t>
            </a:r>
            <a:r>
              <a:rPr lang="en-US" dirty="0"/>
              <a:t> ad </a:t>
            </a:r>
            <a:r>
              <a:rPr lang="en-US" dirty="0" err="1"/>
              <a:t>tájékoztatást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halves each iteration</a:t>
            </a:r>
          </a:p>
          <a:p>
            <a:r>
              <a:t>Number of iterations: log₂ n</a:t>
            </a:r>
          </a:p>
          <a:p>
            <a:endParaRPr/>
          </a:p>
          <a:p>
            <a:r>
              <a:t>Θ(log n)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Exercise 5: Mixed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= 1 to n:</a:t>
            </a:r>
          </a:p>
          <a:p>
            <a:r>
              <a:t>  j = 1</a:t>
            </a:r>
          </a:p>
          <a:p>
            <a:r>
              <a:t>  while j ≤ n:</a:t>
            </a:r>
          </a:p>
          <a:p>
            <a:r>
              <a:t>    j = j ×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Solution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Outer loop: n</a:t>
            </a:r>
          </a:p>
          <a:p>
            <a:r>
              <a:rPr dirty="0"/>
              <a:t>Inner loop: log n</a:t>
            </a:r>
          </a:p>
          <a:p>
            <a:endParaRPr dirty="0"/>
          </a:p>
          <a:p>
            <a:r>
              <a:rPr dirty="0"/>
              <a:t>Θ(n log n)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Összefoglaló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 err="1"/>
              <a:t>Beágyazott</a:t>
            </a:r>
            <a:r>
              <a:rPr lang="en-US" sz="3100" dirty="0"/>
              <a:t> </a:t>
            </a:r>
            <a:r>
              <a:rPr lang="en-US" sz="3100" dirty="0" err="1"/>
              <a:t>ciklusok</a:t>
            </a:r>
            <a:r>
              <a:rPr lang="en-US" sz="3100" dirty="0"/>
              <a:t> </a:t>
            </a:r>
            <a:r>
              <a:rPr lang="en-US" sz="3100" dirty="0" err="1"/>
              <a:t>összeszorzódnak</a:t>
            </a:r>
            <a:endParaRPr sz="3100" dirty="0"/>
          </a:p>
          <a:p>
            <a:r>
              <a:rPr lang="en-US" sz="3100" dirty="0" err="1"/>
              <a:t>Felezés</a:t>
            </a:r>
            <a:r>
              <a:rPr lang="en-US" sz="3100" dirty="0"/>
              <a:t> </a:t>
            </a:r>
            <a:r>
              <a:rPr lang="en-US" sz="3100" dirty="0" err="1"/>
              <a:t>időigénye</a:t>
            </a:r>
            <a:r>
              <a:rPr sz="3100" dirty="0"/>
              <a:t> log n</a:t>
            </a:r>
          </a:p>
          <a:p>
            <a:r>
              <a:rPr lang="en-US" sz="3100" dirty="0" err="1"/>
              <a:t>Sok</a:t>
            </a:r>
            <a:r>
              <a:rPr lang="en-US" sz="3100" dirty="0"/>
              <a:t> </a:t>
            </a:r>
            <a:r>
              <a:rPr lang="en-US" sz="3100" dirty="0" err="1"/>
              <a:t>osztás-találat</a:t>
            </a:r>
            <a:r>
              <a:rPr lang="en-US" sz="3100" dirty="0"/>
              <a:t> </a:t>
            </a:r>
            <a:r>
              <a:rPr lang="en-US" sz="3100" dirty="0" err="1"/>
              <a:t>algoritmus</a:t>
            </a:r>
            <a:r>
              <a:rPr lang="en-US" sz="3100" dirty="0"/>
              <a:t> </a:t>
            </a:r>
            <a:r>
              <a:rPr lang="en-US" sz="3100" dirty="0" err="1"/>
              <a:t>időigénye</a:t>
            </a:r>
            <a:r>
              <a:rPr lang="en-US" sz="3100" dirty="0"/>
              <a:t> </a:t>
            </a:r>
            <a:r>
              <a:rPr sz="3100" dirty="0"/>
              <a:t>n log 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6A6B6E-6362-2A44-217A-3BE979E3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16763177-F4F5-3185-B38F-E324767AC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time complexity of the following algorithm!</a:t>
            </a:r>
          </a:p>
          <a:p>
            <a:endParaRPr lang="en-US" dirty="0"/>
          </a:p>
        </p:txBody>
      </p:sp>
      <p:pic>
        <p:nvPicPr>
          <p:cNvPr id="15" name="Kép 14" descr="A képen szöveg, Betűtípus, kézírás, képernyőké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EAEF2EDC-2966-EA0F-2A64-9D13623A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2961621"/>
            <a:ext cx="5061397" cy="29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D4C3CF-101C-F1AA-2357-4F3515EF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F61E5B-9698-E6AB-76C7-75D6DE2F1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time complexity of the following algorithm!</a:t>
            </a:r>
          </a:p>
        </p:txBody>
      </p:sp>
      <p:pic>
        <p:nvPicPr>
          <p:cNvPr id="5" name="Kép 4" descr="A képen szöveg, Betűtípus, kézírás, kalligráfi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3B03C2E-0BA7-57DF-0075-0C74F936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3403502"/>
            <a:ext cx="5460642" cy="185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6F1D17-8928-71E0-D96B-D66CAB905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III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79D51F-BFA9-3A2E-498A-69A68292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Which of the following claims are correct?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/>
              <a:t>n+k</a:t>
            </a:r>
            <a:r>
              <a:rPr lang="en-US" dirty="0"/>
              <a:t>)^m = </a:t>
            </a:r>
            <a:r>
              <a:rPr lang="el-GR" dirty="0"/>
              <a:t>Θ</a:t>
            </a:r>
            <a:r>
              <a:rPr lang="en-US" dirty="0"/>
              <a:t>(</a:t>
            </a:r>
            <a:r>
              <a:rPr lang="en-US" dirty="0" err="1"/>
              <a:t>n^m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2^(n+1) = O(2^n)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2^(2n+1) = O(2^n)</a:t>
            </a:r>
          </a:p>
          <a:p>
            <a:r>
              <a:rPr lang="en-US" dirty="0"/>
              <a:t>1. and 2.</a:t>
            </a:r>
          </a:p>
          <a:p>
            <a:r>
              <a:rPr lang="en-US" dirty="0"/>
              <a:t>1. and 3.</a:t>
            </a:r>
          </a:p>
          <a:p>
            <a:r>
              <a:rPr lang="en-US" dirty="0"/>
              <a:t>2. and 3.</a:t>
            </a:r>
          </a:p>
          <a:p>
            <a:r>
              <a:rPr lang="en-US" dirty="0"/>
              <a:t>1.,2. and 3.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68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3BDB02-A2DF-7331-9D38-A718A5F8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IV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5965A7-1C4D-C4CD-A689-47DEFDFA9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Rendezzük</a:t>
            </a:r>
            <a:r>
              <a:rPr lang="en-US" dirty="0"/>
              <a:t> </a:t>
            </a:r>
            <a:r>
              <a:rPr lang="en-US" dirty="0" err="1"/>
              <a:t>növekedés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</a:t>
            </a:r>
            <a:r>
              <a:rPr lang="en-US" dirty="0"/>
              <a:t> </a:t>
            </a:r>
            <a:r>
              <a:rPr lang="en-US" dirty="0" err="1"/>
              <a:t>függvényeket</a:t>
            </a:r>
            <a:r>
              <a:rPr lang="en-US" dirty="0"/>
              <a:t>:</a:t>
            </a:r>
          </a:p>
          <a:p>
            <a:r>
              <a:rPr lang="en-US" dirty="0"/>
              <a:t>(n+1)!, n!, 4^n, n*3^n, 3^n+n^2+20n, (3/2)n, n^2+200, 20n+500, 2^(lg n), n^(2/3), 1</a:t>
            </a:r>
          </a:p>
        </p:txBody>
      </p:sp>
    </p:spTree>
    <p:extLst>
      <p:ext uri="{BB962C8B-B14F-4D97-AF65-F5344CB8AC3E}">
        <p14:creationId xmlns:p14="http://schemas.microsoft.com/office/powerpoint/2010/main" val="87347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Miért</a:t>
            </a:r>
            <a:r>
              <a:rPr lang="en-US" dirty="0"/>
              <a:t> </a:t>
            </a:r>
            <a:r>
              <a:rPr lang="en-US" dirty="0" err="1"/>
              <a:t>vizsgáljuk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időígényt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</a:t>
            </a:r>
            <a:r>
              <a:rPr lang="en-US" dirty="0" err="1"/>
              <a:t>Algoritmusok</a:t>
            </a:r>
            <a:r>
              <a:rPr lang="en-US" dirty="0"/>
              <a:t> </a:t>
            </a:r>
            <a:r>
              <a:rPr lang="en-US" dirty="0" err="1"/>
              <a:t>összehasonlítása</a:t>
            </a:r>
            <a:endParaRPr dirty="0"/>
          </a:p>
          <a:p>
            <a:r>
              <a:rPr dirty="0"/>
              <a:t> </a:t>
            </a:r>
            <a:r>
              <a:rPr lang="en-US" dirty="0" err="1"/>
              <a:t>Legjobb</a:t>
            </a:r>
            <a:r>
              <a:rPr lang="en-US" dirty="0"/>
              <a:t> </a:t>
            </a:r>
            <a:r>
              <a:rPr lang="en-US" dirty="0" err="1"/>
              <a:t>megoldás</a:t>
            </a:r>
            <a:r>
              <a:rPr lang="en-US" dirty="0"/>
              <a:t> </a:t>
            </a:r>
            <a:r>
              <a:rPr lang="en-US" dirty="0" err="1"/>
              <a:t>érdekében</a:t>
            </a:r>
            <a:endParaRPr dirty="0"/>
          </a:p>
          <a:p>
            <a:r>
              <a:rPr dirty="0"/>
              <a:t> </a:t>
            </a:r>
            <a:r>
              <a:rPr lang="en-US" dirty="0"/>
              <a:t>Nagy </a:t>
            </a:r>
            <a:r>
              <a:rPr lang="en-US" dirty="0" err="1"/>
              <a:t>adathalmazok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 </a:t>
            </a:r>
            <a:r>
              <a:rPr lang="en-US" dirty="0" err="1"/>
              <a:t>fontos</a:t>
            </a:r>
            <a:r>
              <a:rPr lang="en-US" dirty="0"/>
              <a:t> </a:t>
            </a:r>
            <a:r>
              <a:rPr lang="en-US" dirty="0" err="1"/>
              <a:t>információ</a:t>
            </a:r>
            <a:endParaRPr dirty="0"/>
          </a:p>
          <a:p>
            <a:r>
              <a:rPr dirty="0"/>
              <a:t> </a:t>
            </a:r>
            <a:r>
              <a:rPr lang="en-US" dirty="0" err="1"/>
              <a:t>Valódi</a:t>
            </a:r>
            <a:r>
              <a:rPr lang="en-US" dirty="0"/>
              <a:t> </a:t>
            </a:r>
            <a:r>
              <a:rPr lang="en-US" dirty="0" err="1"/>
              <a:t>problémák</a:t>
            </a:r>
            <a:r>
              <a:rPr lang="en-US" dirty="0"/>
              <a:t> </a:t>
            </a:r>
            <a:r>
              <a:rPr lang="en-US" dirty="0" err="1"/>
              <a:t>megoldásánál</a:t>
            </a:r>
            <a:r>
              <a:rPr lang="en-US" dirty="0"/>
              <a:t> </a:t>
            </a:r>
            <a:r>
              <a:rPr lang="en-US" dirty="0" err="1"/>
              <a:t>fontos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Nagy</a:t>
            </a:r>
            <a:r>
              <a:rPr dirty="0"/>
              <a:t>-O </a:t>
            </a:r>
            <a:r>
              <a:rPr lang="en-US" dirty="0" err="1"/>
              <a:t>jelölés</a:t>
            </a:r>
            <a:r>
              <a:rPr dirty="0"/>
              <a:t> (</a:t>
            </a:r>
            <a:r>
              <a:rPr dirty="0" err="1"/>
              <a:t>Defin</a:t>
            </a:r>
            <a:r>
              <a:rPr lang="en-US" dirty="0" err="1"/>
              <a:t>íció</a:t>
            </a:r>
            <a:r>
              <a:rPr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f(n) = O(g(n))</a:t>
            </a:r>
          </a:p>
          <a:p>
            <a:r>
              <a:rPr lang="en-US" dirty="0"/>
              <a:t>Ha</a:t>
            </a:r>
            <a:r>
              <a:rPr dirty="0"/>
              <a:t> ∃ c &gt; 0 </a:t>
            </a:r>
            <a:r>
              <a:rPr lang="en-US" dirty="0" err="1"/>
              <a:t>és</a:t>
            </a:r>
            <a:r>
              <a:rPr dirty="0"/>
              <a:t> </a:t>
            </a:r>
            <a:r>
              <a:rPr lang="en-US" dirty="0"/>
              <a:t>m</a:t>
            </a:r>
            <a:r>
              <a:rPr dirty="0"/>
              <a:t>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hogy</a:t>
            </a:r>
            <a:r>
              <a:rPr dirty="0"/>
              <a:t>:</a:t>
            </a:r>
          </a:p>
          <a:p>
            <a:r>
              <a:rPr dirty="0"/>
              <a:t>f(n) ≤ c g(n) </a:t>
            </a:r>
            <a:r>
              <a:rPr lang="en-US" dirty="0" err="1"/>
              <a:t>minden</a:t>
            </a:r>
            <a:r>
              <a:rPr dirty="0"/>
              <a:t> n ≥ </a:t>
            </a:r>
            <a:r>
              <a:rPr lang="en-US" dirty="0"/>
              <a:t>m </a:t>
            </a:r>
            <a:r>
              <a:rPr lang="en-US" dirty="0" err="1"/>
              <a:t>esetén</a:t>
            </a:r>
            <a:endParaRPr dirty="0"/>
          </a:p>
          <a:p>
            <a:r>
              <a:rPr lang="en-US" dirty="0"/>
              <a:t>A </a:t>
            </a:r>
            <a:r>
              <a:rPr lang="en-US" dirty="0" err="1"/>
              <a:t>legrosszabb</a:t>
            </a:r>
            <a:r>
              <a:rPr lang="en-US" dirty="0"/>
              <a:t> (</a:t>
            </a:r>
            <a:r>
              <a:rPr lang="en-US" dirty="0" err="1"/>
              <a:t>legnagyobb</a:t>
            </a:r>
            <a:r>
              <a:rPr lang="en-US" dirty="0"/>
              <a:t>) </a:t>
            </a:r>
            <a:r>
              <a:rPr lang="en-US" dirty="0" err="1"/>
              <a:t>időigényét</a:t>
            </a:r>
            <a:r>
              <a:rPr lang="en-US" dirty="0"/>
              <a:t> </a:t>
            </a:r>
            <a:r>
              <a:rPr lang="en-US" dirty="0" err="1"/>
              <a:t>reprezentálja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Theta (Θ) </a:t>
            </a:r>
            <a:r>
              <a:rPr lang="en-US" dirty="0" err="1"/>
              <a:t>jelölés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f(n) = Θ(g(n))</a:t>
            </a:r>
          </a:p>
          <a:p>
            <a:r>
              <a:rPr lang="en-US" dirty="0"/>
              <a:t>Ha</a:t>
            </a:r>
            <a:r>
              <a:rPr dirty="0"/>
              <a:t> c1 g(n) ≤ f(n) ≤ c2 g(n)</a:t>
            </a:r>
          </a:p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határokat</a:t>
            </a:r>
            <a:r>
              <a:rPr lang="en-US" dirty="0"/>
              <a:t> </a:t>
            </a:r>
            <a:r>
              <a:rPr lang="en-US" dirty="0" err="1"/>
              <a:t>reprezentál</a:t>
            </a:r>
            <a:endParaRPr dirty="0"/>
          </a:p>
          <a:p>
            <a:r>
              <a:rPr lang="en-US" dirty="0" err="1"/>
              <a:t>Precíz</a:t>
            </a:r>
            <a:r>
              <a:rPr lang="en-US" dirty="0"/>
              <a:t> </a:t>
            </a:r>
            <a:r>
              <a:rPr lang="en-US" dirty="0" err="1"/>
              <a:t>növekedést</a:t>
            </a:r>
            <a:r>
              <a:rPr lang="en-US" dirty="0"/>
              <a:t> ad meg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Példa</a:t>
            </a:r>
            <a:r>
              <a:rPr dirty="0"/>
              <a:t> 1: </a:t>
            </a:r>
            <a:r>
              <a:rPr lang="en-US" dirty="0" err="1"/>
              <a:t>Egyszerű</a:t>
            </a:r>
            <a:r>
              <a:rPr lang="en-US" dirty="0"/>
              <a:t> </a:t>
            </a:r>
            <a:r>
              <a:rPr lang="en-US" dirty="0" err="1"/>
              <a:t>ciklus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in range(n):</a:t>
            </a:r>
          </a:p>
          <a:p>
            <a:r>
              <a:t>    print(i)</a:t>
            </a:r>
          </a:p>
          <a:p>
            <a:r>
              <a:t>Time Complexity: O(n)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Példa</a:t>
            </a:r>
            <a:r>
              <a:rPr dirty="0"/>
              <a:t> 2: </a:t>
            </a:r>
            <a:r>
              <a:rPr lang="en-US" dirty="0" err="1"/>
              <a:t>Beágyazott</a:t>
            </a:r>
            <a:r>
              <a:rPr lang="en-US" dirty="0"/>
              <a:t> </a:t>
            </a:r>
            <a:r>
              <a:rPr lang="en-US" dirty="0" err="1"/>
              <a:t>ciklus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 i in range(n):</a:t>
            </a:r>
          </a:p>
          <a:p>
            <a:r>
              <a:t>    for j in range(n):</a:t>
            </a:r>
          </a:p>
          <a:p>
            <a:r>
              <a:t>        print(i, j)</a:t>
            </a:r>
          </a:p>
          <a:p>
            <a:r>
              <a:t>Time Complexity: O(n²)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Példa</a:t>
            </a:r>
            <a:r>
              <a:rPr dirty="0"/>
              <a:t> 3: </a:t>
            </a:r>
            <a:r>
              <a:rPr dirty="0" err="1"/>
              <a:t>Logarit</a:t>
            </a:r>
            <a:r>
              <a:rPr lang="en-US" dirty="0" err="1"/>
              <a:t>mikus</a:t>
            </a:r>
            <a:r>
              <a:rPr lang="en-US" dirty="0"/>
              <a:t> </a:t>
            </a:r>
            <a:r>
              <a:rPr lang="en-US" dirty="0" err="1"/>
              <a:t>ciklus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 = 1</a:t>
            </a:r>
          </a:p>
          <a:p>
            <a:r>
              <a:t>while i &lt; n:</a:t>
            </a:r>
          </a:p>
          <a:p>
            <a:r>
              <a:t>    i = i * 2</a:t>
            </a:r>
          </a:p>
          <a:p>
            <a:r>
              <a:t>Time Complexity: O(log 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Kérdés</a:t>
            </a:r>
            <a:r>
              <a:rPr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for </a:t>
            </a:r>
            <a:r>
              <a:rPr dirty="0" err="1"/>
              <a:t>i</a:t>
            </a:r>
            <a:r>
              <a:rPr dirty="0"/>
              <a:t> in range(n):</a:t>
            </a:r>
          </a:p>
          <a:p>
            <a:r>
              <a:rPr dirty="0"/>
              <a:t>    for j in range(</a:t>
            </a:r>
            <a:r>
              <a:rPr dirty="0" err="1"/>
              <a:t>i</a:t>
            </a:r>
            <a:r>
              <a:rPr dirty="0"/>
              <a:t>):</a:t>
            </a:r>
          </a:p>
          <a:p>
            <a:r>
              <a:rPr dirty="0"/>
              <a:t>        print(</a:t>
            </a:r>
            <a:r>
              <a:rPr dirty="0" err="1"/>
              <a:t>i</a:t>
            </a:r>
            <a:r>
              <a:rPr dirty="0"/>
              <a:t>, j)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768</Words>
  <Application>Microsoft Office PowerPoint</Application>
  <PresentationFormat>Diavetítés a képernyőre (4:3 oldalarány)</PresentationFormat>
  <Paragraphs>124</Paragraphs>
  <Slides>27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Algoritmusok időigénye (Nagy-O és Theta)</vt:lpstr>
      <vt:lpstr>Mi az idő komplexitása?</vt:lpstr>
      <vt:lpstr>Miért vizsgáljuk az időígényt?</vt:lpstr>
      <vt:lpstr>Nagy-O jelölés (Definíció)</vt:lpstr>
      <vt:lpstr>Theta (Θ) jelölés</vt:lpstr>
      <vt:lpstr>Példa 1: Egyszerű ciklus</vt:lpstr>
      <vt:lpstr>Példa 2: Beágyazott ciklus</vt:lpstr>
      <vt:lpstr>Példa 3: Logaritmikus ciklus</vt:lpstr>
      <vt:lpstr>Kérdés 1</vt:lpstr>
      <vt:lpstr>PowerPoint-bemutató</vt:lpstr>
      <vt:lpstr>Kérdés 2</vt:lpstr>
      <vt:lpstr>PowerPoint-bemutató</vt:lpstr>
      <vt:lpstr>Exercise 1: Simple Loop</vt:lpstr>
      <vt:lpstr>Solution 1</vt:lpstr>
      <vt:lpstr>Exercise 2: Nested Loops</vt:lpstr>
      <vt:lpstr>Solution 2</vt:lpstr>
      <vt:lpstr>Exercise 3: Triangular Loop</vt:lpstr>
      <vt:lpstr>Solution 3</vt:lpstr>
      <vt:lpstr>Exercise 4: Logarithmic Loop</vt:lpstr>
      <vt:lpstr>Solution 4</vt:lpstr>
      <vt:lpstr>Exercise 5: Mixed Loops</vt:lpstr>
      <vt:lpstr>Solution 5</vt:lpstr>
      <vt:lpstr>Összefoglaló</vt:lpstr>
      <vt:lpstr>Exercise I</vt:lpstr>
      <vt:lpstr>Exercise II</vt:lpstr>
      <vt:lpstr>Exercise III</vt:lpstr>
      <vt:lpstr>Exercise IV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Carolin</dc:creator>
  <cp:keywords/>
  <dc:description>generated using python-pptx</dc:description>
  <cp:lastModifiedBy>Hannusch Carolin</cp:lastModifiedBy>
  <cp:revision>13</cp:revision>
  <dcterms:created xsi:type="dcterms:W3CDTF">2013-01-27T09:14:16Z</dcterms:created>
  <dcterms:modified xsi:type="dcterms:W3CDTF">2026-02-18T14:21:34Z</dcterms:modified>
  <cp:category/>
</cp:coreProperties>
</file>