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63" r:id="rId2"/>
    <p:sldId id="402" r:id="rId3"/>
    <p:sldId id="418" r:id="rId4"/>
    <p:sldId id="312" r:id="rId5"/>
    <p:sldId id="313" r:id="rId6"/>
    <p:sldId id="342" r:id="rId7"/>
    <p:sldId id="610" r:id="rId8"/>
    <p:sldId id="611" r:id="rId9"/>
    <p:sldId id="612" r:id="rId10"/>
    <p:sldId id="613" r:id="rId11"/>
    <p:sldId id="614" r:id="rId12"/>
    <p:sldId id="627" r:id="rId13"/>
    <p:sldId id="628" r:id="rId14"/>
    <p:sldId id="629" r:id="rId15"/>
    <p:sldId id="659" r:id="rId16"/>
    <p:sldId id="633" r:id="rId17"/>
    <p:sldId id="634" r:id="rId18"/>
    <p:sldId id="635" r:id="rId19"/>
    <p:sldId id="636" r:id="rId20"/>
    <p:sldId id="637" r:id="rId21"/>
    <p:sldId id="638" r:id="rId22"/>
    <p:sldId id="639" r:id="rId23"/>
    <p:sldId id="640" r:id="rId24"/>
    <p:sldId id="642" r:id="rId25"/>
    <p:sldId id="643" r:id="rId26"/>
    <p:sldId id="644" r:id="rId27"/>
    <p:sldId id="645" r:id="rId28"/>
    <p:sldId id="646" r:id="rId29"/>
    <p:sldId id="647" r:id="rId30"/>
    <p:sldId id="648" r:id="rId31"/>
    <p:sldId id="649" r:id="rId32"/>
    <p:sldId id="631" r:id="rId33"/>
    <p:sldId id="630" r:id="rId34"/>
    <p:sldId id="615" r:id="rId35"/>
    <p:sldId id="616" r:id="rId36"/>
    <p:sldId id="655" r:id="rId37"/>
    <p:sldId id="650" r:id="rId38"/>
    <p:sldId id="660" r:id="rId39"/>
    <p:sldId id="621" r:id="rId40"/>
    <p:sldId id="652" r:id="rId41"/>
    <p:sldId id="651" r:id="rId42"/>
    <p:sldId id="622" r:id="rId43"/>
    <p:sldId id="653" r:id="rId44"/>
    <p:sldId id="623" r:id="rId45"/>
    <p:sldId id="654" r:id="rId46"/>
    <p:sldId id="624" r:id="rId47"/>
    <p:sldId id="625" r:id="rId48"/>
    <p:sldId id="620" r:id="rId49"/>
    <p:sldId id="617" r:id="rId50"/>
    <p:sldId id="619" r:id="rId51"/>
    <p:sldId id="656" r:id="rId52"/>
    <p:sldId id="657" r:id="rId53"/>
    <p:sldId id="666" r:id="rId54"/>
    <p:sldId id="658" r:id="rId55"/>
    <p:sldId id="609" r:id="rId56"/>
    <p:sldId id="661" r:id="rId57"/>
    <p:sldId id="574" r:id="rId58"/>
    <p:sldId id="664" r:id="rId59"/>
    <p:sldId id="665" r:id="rId60"/>
    <p:sldId id="662" r:id="rId61"/>
    <p:sldId id="405" r:id="rId6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7939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577" autoAdjust="0"/>
    <p:restoredTop sz="94660"/>
  </p:normalViewPr>
  <p:slideViewPr>
    <p:cSldViewPr>
      <p:cViewPr varScale="1">
        <p:scale>
          <a:sx n="112" d="100"/>
          <a:sy n="112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6CF370-301E-4E71-8536-9DAE5E1252DE}" type="datetimeFigureOut">
              <a:rPr lang="hu-HU"/>
              <a:pPr>
                <a:defRPr/>
              </a:pPr>
              <a:t>2012.01.03.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5BE95E-3ED1-452F-BB21-704F57E054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0575B-5AD5-4B0B-904A-D0029E842427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2CB37B-2865-416F-B795-1DCFADEFF183}" type="slidenum">
              <a:rPr lang="hu-HU"/>
              <a:pPr/>
              <a:t>24</a:t>
            </a:fld>
            <a:endParaRPr lang="hu-HU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5EFDAF-CC73-446E-8310-033F0D5B6F1D}" type="slidenum">
              <a:rPr lang="hu-HU"/>
              <a:pPr/>
              <a:t>25</a:t>
            </a:fld>
            <a:endParaRPr lang="hu-HU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B10818-B84C-4C31-935D-3642784A0DCF}" type="slidenum">
              <a:rPr lang="hu-HU"/>
              <a:pPr/>
              <a:t>26</a:t>
            </a:fld>
            <a:endParaRPr lang="hu-HU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FDCBCD-1126-4162-8140-7EA6814F3C85}" type="slidenum">
              <a:rPr lang="hu-HU"/>
              <a:pPr/>
              <a:t>27</a:t>
            </a:fld>
            <a:endParaRPr lang="hu-HU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F192BB-B7B7-41A5-B954-61B5E87F40C8}" type="slidenum">
              <a:rPr lang="hu-HU"/>
              <a:pPr/>
              <a:t>28</a:t>
            </a:fld>
            <a:endParaRPr lang="hu-HU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990BC3-A72E-4C5C-93D2-54D64777D340}" type="slidenum">
              <a:rPr lang="hu-HU"/>
              <a:pPr/>
              <a:t>29</a:t>
            </a:fld>
            <a:endParaRPr lang="hu-HU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B944C4-9F24-4A4B-A7E2-D9F51BD41F51}" type="slidenum">
              <a:rPr lang="hu-HU"/>
              <a:pPr/>
              <a:t>30</a:t>
            </a:fld>
            <a:endParaRPr lang="hu-HU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537530-34B9-4CE7-AA77-D663067C5B20}" type="slidenum">
              <a:rPr lang="hu-HU"/>
              <a:pPr/>
              <a:t>16</a:t>
            </a:fld>
            <a:endParaRPr lang="hu-HU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D9E795-C5C4-4D70-84B3-68BC76A44A82}" type="slidenum">
              <a:rPr lang="hu-HU"/>
              <a:pPr/>
              <a:t>17</a:t>
            </a:fld>
            <a:endParaRPr lang="hu-HU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6A3B6E-99E1-4EFC-939B-0FE6CAB14DDC}" type="slidenum">
              <a:rPr lang="hu-HU"/>
              <a:pPr/>
              <a:t>18</a:t>
            </a:fld>
            <a:endParaRPr lang="hu-HU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3BAEF6-9916-41A9-87E9-751134CD5F02}" type="slidenum">
              <a:rPr lang="hu-HU"/>
              <a:pPr/>
              <a:t>19</a:t>
            </a:fld>
            <a:endParaRPr lang="hu-HU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2565CE-AB3D-4963-807C-CF3A49218932}" type="slidenum">
              <a:rPr lang="hu-HU"/>
              <a:pPr/>
              <a:t>20</a:t>
            </a:fld>
            <a:endParaRPr lang="hu-HU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093C80-6744-459E-93B2-68D3E8640848}" type="slidenum">
              <a:rPr lang="hu-HU"/>
              <a:pPr/>
              <a:t>21</a:t>
            </a:fld>
            <a:endParaRPr lang="hu-HU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3F7B01-FA43-45FA-9654-DC8555EA4FB9}" type="slidenum">
              <a:rPr lang="hu-HU"/>
              <a:pPr/>
              <a:t>22</a:t>
            </a:fld>
            <a:endParaRPr lang="hu-HU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B9C4CB-F950-4850-BAB3-7BA6BFF22542}" type="slidenum">
              <a:rPr lang="hu-HU"/>
              <a:pPr/>
              <a:t>23</a:t>
            </a:fld>
            <a:endParaRPr lang="hu-HU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DD861-F200-488D-9EBD-BA20CA413FEA}" type="datetimeFigureOut">
              <a:rPr lang="hu-HU"/>
              <a:pPr>
                <a:defRPr/>
              </a:pPr>
              <a:t>2012.01.03.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74F78-3206-417E-ADE0-E46EB997C6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5114B-21CC-4EE2-BA1E-7E6B0017E3D0}" type="datetimeFigureOut">
              <a:rPr lang="hu-HU"/>
              <a:pPr>
                <a:defRPr/>
              </a:pPr>
              <a:t>2012.01.03.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3EC4-BC9B-4A5A-8810-5B10218857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1907-383A-4628-8129-F083E1F27E2C}" type="datetimeFigureOut">
              <a:rPr lang="hu-HU"/>
              <a:pPr>
                <a:defRPr/>
              </a:pPr>
              <a:t>2012.01.03.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A17A-6E54-42DA-B349-FF2E986C4D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E8EF-1FAD-4A73-9729-607249859C28}" type="datetimeFigureOut">
              <a:rPr lang="hu-HU"/>
              <a:pPr>
                <a:defRPr/>
              </a:pPr>
              <a:t>2012.01.03.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9847-B556-4DC5-A8BB-C46DCAC456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4CC8-E332-4C0D-8BFC-E375B1314950}" type="datetimeFigureOut">
              <a:rPr lang="hu-HU"/>
              <a:pPr>
                <a:defRPr/>
              </a:pPr>
              <a:t>2012.01.03.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A3E0-181B-4648-BE58-E9588A42B3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C5C0-12C4-474C-B838-51D8998B7108}" type="datetimeFigureOut">
              <a:rPr lang="hu-HU"/>
              <a:pPr>
                <a:defRPr/>
              </a:pPr>
              <a:t>2012.01.03.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BC73-945F-46E3-A5D8-AC7CA7832D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A550-56D6-41DD-8316-CE1C794CF2C8}" type="datetimeFigureOut">
              <a:rPr lang="hu-HU"/>
              <a:pPr>
                <a:defRPr/>
              </a:pPr>
              <a:t>2012.01.03.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D707-089C-4A98-A331-450367B621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65AD4-A30D-4FC2-A320-2E5DF6D95E0B}" type="datetimeFigureOut">
              <a:rPr lang="hu-HU"/>
              <a:pPr>
                <a:defRPr/>
              </a:pPr>
              <a:t>2012.01.03.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1587-0403-44DC-BD90-DAC0D460AD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1A2C-5D6A-4D2D-9A6F-ED217A9ABE72}" type="datetimeFigureOut">
              <a:rPr lang="hu-HU"/>
              <a:pPr>
                <a:defRPr/>
              </a:pPr>
              <a:t>2012.01.03.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8C3F-1ACE-4708-B2EC-89F90C5FEE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5ABE-3D7E-4AA2-8889-571CAA5C21F1}" type="datetimeFigureOut">
              <a:rPr lang="hu-HU"/>
              <a:pPr>
                <a:defRPr/>
              </a:pPr>
              <a:t>2012.01.03.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E0573-64C3-4A01-A7FD-61E9E51B92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F013-6667-4749-B0A5-0A7A02D18E04}" type="datetimeFigureOut">
              <a:rPr lang="hu-HU"/>
              <a:pPr>
                <a:defRPr/>
              </a:pPr>
              <a:t>2012.01.03.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9C7C-3945-4F1A-BCA5-506C9CEC0C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99636-52BB-4030-89B1-7D958CE37FFB}" type="datetimeFigureOut">
              <a:rPr lang="hu-HU"/>
              <a:pPr>
                <a:defRPr/>
              </a:pPr>
              <a:t>2012.01.03.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D52BE4-66A8-4DF4-B134-8618D3840B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unideb.hu/~nbatfai/" TargetMode="External"/><Relationship Id="rId7" Type="http://schemas.openxmlformats.org/officeDocument/2006/relationships/hyperlink" Target="http://store.ovi.com/content/10079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rogpater.blog.hu/" TargetMode="External"/><Relationship Id="rId5" Type="http://schemas.openxmlformats.org/officeDocument/2006/relationships/hyperlink" Target="http://nehogy.fw.hu/" TargetMode="External"/><Relationship Id="rId4" Type="http://schemas.openxmlformats.org/officeDocument/2006/relationships/hyperlink" Target="mailto:batfai.norbert@inf.unideb.h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agyar-irodalom.elte.hu/robert/szovegek/bazar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mg.org/technology/documents/modeling_spec_catalog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g.org/technology/documents/modeling_spec_catalog.htm" TargetMode="External"/><Relationship Id="rId2" Type="http://schemas.openxmlformats.org/officeDocument/2006/relationships/hyperlink" Target="http://www.omg.org/spec/UM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mg.org/spec/UML/2.4.1/Superstructure/PDF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ehogy.fw.hu/wp-content/uploads/Prog1_6.pp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nf.unideb.hu/~nbatfai/k/TARIPAR_B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omcat.apache.org/" TargetMode="External"/><Relationship Id="rId3" Type="http://schemas.openxmlformats.org/officeDocument/2006/relationships/hyperlink" Target="http://developer.sonyericsson.com/" TargetMode="External"/><Relationship Id="rId7" Type="http://schemas.openxmlformats.org/officeDocument/2006/relationships/hyperlink" Target="https://glassfish.dev.java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lassfish.dev.java.net/downloads/v3-preview.html" TargetMode="External"/><Relationship Id="rId5" Type="http://schemas.openxmlformats.org/officeDocument/2006/relationships/hyperlink" Target="http://www.forum.nokia.com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://developer.motorola.com/" TargetMode="Externa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nu.hu/fdl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tomcat.apache.org/" TargetMode="External"/><Relationship Id="rId3" Type="http://schemas.openxmlformats.org/officeDocument/2006/relationships/hyperlink" Target="http://developer.sonyericsson.com/" TargetMode="External"/><Relationship Id="rId7" Type="http://schemas.openxmlformats.org/officeDocument/2006/relationships/hyperlink" Target="https://glassfish.dev.java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lassfish.dev.java.net/downloads/v3-preview.html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www.forum.nokia.com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developer.motorola.com/" TargetMode="External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zilla-europe.org/hu/firefox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rogpater.blog.hu/2011/12/10/homo_proponit_deus_disponit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rogpater.blog.hu/2011/03/28/a_hetedik_nyolcadik_labor" TargetMode="External"/><Relationship Id="rId2" Type="http://schemas.openxmlformats.org/officeDocument/2006/relationships/hyperlink" Target="http://progpater.blog.hu/2011/02/15/felvetelt_hirdet_a_ci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ameos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argouml.tigris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g.org/spec/BPMN/2.0/" TargetMode="External"/><Relationship Id="rId2" Type="http://schemas.openxmlformats.org/officeDocument/2006/relationships/hyperlink" Target="http://www.omg.org/spec/BPMN/1.1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nehogy.fw.hu/p1_terkep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ocalhost:8080/resourceService/faces/Login.js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yworks.com/en/products_yed_about.html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middleware/bpa/downloads/index.html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omg.org/spec/BPMN/2.0/PDF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omg.org/spec/BPMN/2.0/PDF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omg.org/spec/BPMN/2.0/PDF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omg.org/spec/BPMN/2.0/PDF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omg.org/spec/BPMN/2.0/PDF/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www.visual-paradigm.com/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nehogy.fw.hu/p1_terkep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mg.org/spec/BPMN/2.0/PDF/" TargetMode="External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nehogy.fw.hu/p1_terkep/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mg.org/spec/BPMN/2.0/PDF/" TargetMode="Externa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rgouml.tigris.org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oasis-open.org/wsbpel/2.0/wsbpel-v2.0.pdf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mn.org/Documents/OMG_BPMN_Tutorial.pdf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bpt.hpi.uni-potsdam.de/Oryx/Research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g.org/spec/BPMN/2.0/PDF/" TargetMode="External"/><Relationship Id="rId2" Type="http://schemas.openxmlformats.org/officeDocument/2006/relationships/hyperlink" Target="http://www.omg.org/spec/UML/2.4.1/Superstructure/PDF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kk.gov.hu/hu/emo/ekozigkeretrendszer/folyamatleira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355604.361591" TargetMode="External"/><Relationship Id="rId2" Type="http://schemas.openxmlformats.org/officeDocument/2006/relationships/hyperlink" Target="http://homepages.cs.ncl.ac.uk/brian.randell/NATO/NATOReports/index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dl.acm.org/citation.cfm?id=355604.361591&amp;coll=DL&amp;dl=ACM&amp;CFID=48433466&amp;CFTOKEN=4188474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51520" y="188913"/>
            <a:ext cx="8712968" cy="12969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/>
              <a:t>Prog2, Software </a:t>
            </a:r>
            <a:r>
              <a:rPr lang="hu-HU" b="1" dirty="0" err="1" smtClean="0"/>
              <a:t>Engineering</a:t>
            </a:r>
            <a:r>
              <a:rPr lang="hu-HU" b="1" dirty="0" smtClean="0"/>
              <a:t> bevezetés</a:t>
            </a:r>
            <a:endParaRPr lang="hu-HU" sz="1050" b="1" dirty="0"/>
          </a:p>
        </p:txBody>
      </p:sp>
      <p:sp>
        <p:nvSpPr>
          <p:cNvPr id="3075" name="Alcím 4"/>
          <p:cNvSpPr>
            <a:spLocks noGrp="1"/>
          </p:cNvSpPr>
          <p:nvPr>
            <p:ph type="subTitle" idx="1"/>
          </p:nvPr>
        </p:nvSpPr>
        <p:spPr>
          <a:xfrm>
            <a:off x="34925" y="1557338"/>
            <a:ext cx="8964613" cy="431800"/>
          </a:xfrm>
        </p:spPr>
        <p:txBody>
          <a:bodyPr/>
          <a:lstStyle/>
          <a:p>
            <a:pPr eaLnBrk="1" hangingPunct="1"/>
            <a:r>
              <a:rPr lang="hu-HU" sz="2800" b="1" dirty="0" err="1" smtClean="0">
                <a:solidFill>
                  <a:schemeClr val="tx1"/>
                </a:solidFill>
              </a:rPr>
              <a:t>Magasszintű</a:t>
            </a:r>
            <a:r>
              <a:rPr lang="hu-HU" sz="2800" b="1" dirty="0" smtClean="0">
                <a:solidFill>
                  <a:schemeClr val="tx1"/>
                </a:solidFill>
              </a:rPr>
              <a:t> programozási nyelvek 2 mérnök informatikus </a:t>
            </a:r>
            <a:r>
              <a:rPr lang="hu-HU" sz="2800" b="1" dirty="0" err="1" smtClean="0">
                <a:solidFill>
                  <a:schemeClr val="tx1"/>
                </a:solidFill>
              </a:rPr>
              <a:t>BSc</a:t>
            </a:r>
            <a:r>
              <a:rPr lang="hu-HU" sz="2800" b="1" dirty="0" smtClean="0">
                <a:solidFill>
                  <a:schemeClr val="tx1"/>
                </a:solidFill>
              </a:rPr>
              <a:t> előadás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9388" y="3357563"/>
            <a:ext cx="8640762" cy="3384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+mn-lt"/>
                <a:cs typeface="+mn-cs"/>
              </a:rPr>
              <a:t>Dr. Bátfai </a:t>
            </a:r>
            <a:r>
              <a:rPr lang="hu-HU" dirty="0">
                <a:latin typeface="+mn-lt"/>
                <a:cs typeface="+mn-cs"/>
              </a:rPr>
              <a:t>Norbert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</a:rPr>
              <a:t>egyetemi </a:t>
            </a:r>
            <a:r>
              <a:rPr lang="hu-HU" sz="1400" dirty="0" smtClean="0">
                <a:latin typeface="+mn-lt"/>
                <a:cs typeface="+mn-cs"/>
              </a:rPr>
              <a:t>adjunktus</a:t>
            </a:r>
            <a:endParaRPr lang="hu-H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  <a:hlinkClick r:id="rId3"/>
              </a:rPr>
              <a:t>http://www.inf.unideb.hu/~nbatfai/</a:t>
            </a:r>
            <a:r>
              <a:rPr lang="hu-HU" sz="14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</a:rPr>
              <a:t>Debreceni Egyetem, Informatikai Kar,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</a:rPr>
              <a:t>Információ Technológia Tanszék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 err="1">
                <a:latin typeface="+mn-lt"/>
                <a:cs typeface="+mn-cs"/>
                <a:hlinkClick r:id="rId4"/>
              </a:rPr>
              <a:t>batfai.norbert</a:t>
            </a:r>
            <a:r>
              <a:rPr lang="hu-HU" sz="1400" dirty="0">
                <a:latin typeface="+mn-lt"/>
                <a:cs typeface="+mn-cs"/>
                <a:hlinkClick r:id="rId4"/>
              </a:rPr>
              <a:t>@</a:t>
            </a:r>
            <a:r>
              <a:rPr lang="hu-HU" sz="1400" dirty="0" err="1">
                <a:latin typeface="+mn-lt"/>
                <a:cs typeface="+mn-cs"/>
                <a:hlinkClick r:id="rId4"/>
              </a:rPr>
              <a:t>inf.unideb.hu</a:t>
            </a:r>
            <a:r>
              <a:rPr lang="hu-HU" sz="14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 err="1">
                <a:latin typeface="+mn-lt"/>
                <a:cs typeface="+mn-cs"/>
              </a:rPr>
              <a:t>Skype</a:t>
            </a:r>
            <a:r>
              <a:rPr lang="hu-HU" sz="1400" dirty="0">
                <a:latin typeface="+mn-lt"/>
                <a:cs typeface="+mn-cs"/>
              </a:rPr>
              <a:t>: </a:t>
            </a:r>
            <a:r>
              <a:rPr lang="hu-HU" sz="1400" dirty="0" err="1">
                <a:latin typeface="+mn-lt"/>
                <a:cs typeface="+mn-cs"/>
              </a:rPr>
              <a:t>batfai.norbert</a:t>
            </a:r>
            <a:endParaRPr lang="hu-H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 smtClean="0">
                <a:latin typeface="+mn-lt"/>
                <a:cs typeface="+mn-cs"/>
              </a:rPr>
              <a:t>Prog2_7.ppt</a:t>
            </a:r>
            <a:r>
              <a:rPr lang="hu-HU" sz="1400" dirty="0">
                <a:latin typeface="+mn-lt"/>
                <a:cs typeface="+mn-cs"/>
              </a:rPr>
              <a:t>, v.: </a:t>
            </a:r>
            <a:r>
              <a:rPr lang="hu-HU" sz="1400" dirty="0" smtClean="0">
                <a:latin typeface="+mn-lt"/>
                <a:cs typeface="+mn-cs"/>
              </a:rPr>
              <a:t>0.0.6, </a:t>
            </a:r>
            <a:r>
              <a:rPr lang="hu-HU" sz="1400" dirty="0">
                <a:latin typeface="+mn-lt"/>
                <a:cs typeface="+mn-cs"/>
              </a:rPr>
              <a:t>2011. </a:t>
            </a:r>
            <a:r>
              <a:rPr lang="hu-HU" sz="1400" dirty="0" smtClean="0">
                <a:latin typeface="+mn-lt"/>
                <a:cs typeface="+mn-cs"/>
              </a:rPr>
              <a:t>12. 26.</a:t>
            </a:r>
            <a:r>
              <a:rPr lang="hu-HU" sz="1400" dirty="0">
                <a:latin typeface="+mn-lt"/>
                <a:cs typeface="+mn-cs"/>
              </a:rPr>
              <a:t/>
            </a:r>
            <a:br>
              <a:rPr lang="hu-HU" sz="1400" dirty="0">
                <a:latin typeface="+mn-lt"/>
                <a:cs typeface="+mn-cs"/>
              </a:rPr>
            </a:br>
            <a:r>
              <a:rPr lang="hu-HU" sz="1400" dirty="0">
                <a:latin typeface="+mn-lt"/>
                <a:cs typeface="+mn-cs"/>
                <a:hlinkClick r:id="rId3"/>
              </a:rPr>
              <a:t>http://www.inf.unideb.hu/~nbatfai</a:t>
            </a:r>
            <a:r>
              <a:rPr lang="hu-HU" sz="1400" dirty="0" smtClean="0">
                <a:latin typeface="+mn-lt"/>
                <a:cs typeface="+mn-cs"/>
                <a:hlinkClick r:id="rId3"/>
              </a:rPr>
              <a:t>/</a:t>
            </a:r>
            <a:r>
              <a:rPr lang="hu-HU" sz="1400" dirty="0" smtClean="0">
                <a:latin typeface="+mn-lt"/>
                <a:cs typeface="+mn-cs"/>
              </a:rPr>
              <a:t> </a:t>
            </a:r>
            <a:r>
              <a:rPr lang="hu-HU" sz="1400" dirty="0">
                <a:latin typeface="+mn-lt"/>
                <a:cs typeface="+mn-cs"/>
              </a:rPr>
              <a:t/>
            </a:r>
            <a:br>
              <a:rPr lang="hu-HU" sz="1400" dirty="0">
                <a:latin typeface="+mn-lt"/>
                <a:cs typeface="+mn-cs"/>
              </a:rPr>
            </a:br>
            <a:r>
              <a:rPr lang="hu-HU" sz="1400" dirty="0">
                <a:latin typeface="+mn-lt"/>
                <a:cs typeface="+mn-cs"/>
                <a:hlinkClick r:id="rId5"/>
              </a:rPr>
              <a:t>http://nehogy.fw.hu/</a:t>
            </a:r>
            <a:r>
              <a:rPr lang="hu-HU" sz="14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</a:rPr>
              <a:t>Az óra </a:t>
            </a:r>
            <a:r>
              <a:rPr lang="hu-HU" sz="1400" dirty="0" err="1">
                <a:latin typeface="+mn-lt"/>
                <a:cs typeface="+mn-cs"/>
              </a:rPr>
              <a:t>blogja</a:t>
            </a:r>
            <a:r>
              <a:rPr lang="hu-HU" sz="1400" dirty="0">
                <a:latin typeface="+mn-lt"/>
                <a:cs typeface="+mn-cs"/>
              </a:rPr>
              <a:t>: </a:t>
            </a:r>
            <a:r>
              <a:rPr lang="hu-HU" sz="1400" dirty="0">
                <a:solidFill>
                  <a:srgbClr val="C00000"/>
                </a:solidFill>
                <a:latin typeface="+mn-lt"/>
                <a:cs typeface="+mn-cs"/>
                <a:hlinkClick r:id="rId6"/>
              </a:rPr>
              <a:t>http</a:t>
            </a:r>
            <a:r>
              <a:rPr lang="hu-HU" sz="1400" dirty="0">
                <a:latin typeface="+mn-lt"/>
                <a:cs typeface="+mn-cs"/>
                <a:hlinkClick r:id="rId6"/>
              </a:rPr>
              <a:t>://progpater.blog.hu/</a:t>
            </a:r>
            <a:r>
              <a:rPr lang="hu-HU" sz="1400" dirty="0">
                <a:latin typeface="+mn-lt"/>
                <a:cs typeface="+mn-cs"/>
              </a:rPr>
              <a:t/>
            </a:r>
            <a:br>
              <a:rPr lang="hu-HU" sz="1400" dirty="0">
                <a:latin typeface="+mn-lt"/>
                <a:cs typeface="+mn-cs"/>
              </a:rPr>
            </a:br>
            <a:r>
              <a:rPr lang="hu-HU" sz="1400" dirty="0">
                <a:latin typeface="+mn-lt"/>
                <a:cs typeface="+mn-cs"/>
              </a:rPr>
              <a:t>A Nokia Ovi </a:t>
            </a:r>
            <a:r>
              <a:rPr lang="hu-HU" sz="1400" dirty="0" err="1">
                <a:latin typeface="+mn-lt"/>
                <a:cs typeface="+mn-cs"/>
              </a:rPr>
              <a:t>store-ban</a:t>
            </a:r>
            <a:r>
              <a:rPr lang="hu-HU" sz="1400" dirty="0">
                <a:latin typeface="+mn-lt"/>
                <a:cs typeface="+mn-cs"/>
              </a:rPr>
              <a:t> is elérhető: </a:t>
            </a:r>
            <a:r>
              <a:rPr lang="hu-HU" sz="1400" dirty="0">
                <a:latin typeface="+mn-lt"/>
                <a:cs typeface="+mn-cs"/>
                <a:hlinkClick r:id="rId7"/>
              </a:rPr>
              <a:t>http://store.ovi.com/content/100794</a:t>
            </a:r>
            <a:r>
              <a:rPr lang="hu-HU" sz="1400" dirty="0">
                <a:latin typeface="+mn-lt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0" y="0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err="1" smtClean="0">
                <a:solidFill>
                  <a:prstClr val="black"/>
                </a:solidFill>
                <a:latin typeface="Calibri"/>
              </a:rPr>
              <a:t>Ism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>.: </a:t>
            </a:r>
            <a:r>
              <a:rPr lang="hu-HU" sz="4400" b="1" dirty="0" smtClean="0">
                <a:latin typeface="+mn-lt"/>
              </a:rPr>
              <a:t>A szoftver fejlesztés modellezése</a:t>
            </a:r>
            <a:endParaRPr lang="hu-HU" sz="4400" b="1" dirty="0"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27584" y="1484784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Eric S. Raymond: A katedrális és a bazár</a:t>
            </a:r>
          </a:p>
          <a:p>
            <a:r>
              <a:rPr lang="hu-HU" dirty="0" smtClean="0">
                <a:latin typeface="+mn-lt"/>
                <a:hlinkClick r:id="rId2"/>
              </a:rPr>
              <a:t>http://magyar-irodalom.elte.hu/robert/szovegek/bazar/</a:t>
            </a:r>
            <a:r>
              <a:rPr lang="hu-HU" dirty="0" smtClean="0">
                <a:latin typeface="+mn-lt"/>
              </a:rPr>
              <a:t> 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/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RERO: </a:t>
            </a:r>
            <a:r>
              <a:rPr lang="hu-HU" dirty="0" err="1" smtClean="0">
                <a:latin typeface="+mn-lt"/>
              </a:rPr>
              <a:t>Release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Early</a:t>
            </a:r>
            <a:r>
              <a:rPr lang="hu-HU" dirty="0" smtClean="0">
                <a:latin typeface="+mn-lt"/>
              </a:rPr>
              <a:t>, </a:t>
            </a:r>
            <a:r>
              <a:rPr lang="hu-HU" dirty="0" err="1" smtClean="0">
                <a:latin typeface="+mn-lt"/>
              </a:rPr>
              <a:t>Release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Often</a:t>
            </a:r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„Cowboy </a:t>
            </a:r>
            <a:r>
              <a:rPr lang="hu-HU" dirty="0" err="1" smtClean="0">
                <a:latin typeface="+mn-lt"/>
              </a:rPr>
              <a:t>coding</a:t>
            </a:r>
            <a:r>
              <a:rPr lang="hu-HU" dirty="0" smtClean="0">
                <a:latin typeface="+mn-lt"/>
              </a:rPr>
              <a:t>”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(A programozás eszközeivel folytattuk a 2. előadásban és az azt követő laborokon: IDE, verzió kezelő (</a:t>
            </a:r>
            <a:r>
              <a:rPr lang="hu-HU" dirty="0" err="1" smtClean="0">
                <a:latin typeface="+mn-lt"/>
              </a:rPr>
              <a:t>cvs</a:t>
            </a:r>
            <a:r>
              <a:rPr lang="hu-HU" dirty="0" smtClean="0">
                <a:latin typeface="+mn-lt"/>
              </a:rPr>
              <a:t>, </a:t>
            </a:r>
            <a:r>
              <a:rPr lang="hu-HU" dirty="0" err="1" smtClean="0">
                <a:latin typeface="+mn-lt"/>
              </a:rPr>
              <a:t>svn</a:t>
            </a:r>
            <a:r>
              <a:rPr lang="hu-HU" dirty="0" smtClean="0">
                <a:latin typeface="+mn-lt"/>
              </a:rPr>
              <a:t>), </a:t>
            </a:r>
            <a:r>
              <a:rPr lang="hu-HU" dirty="0" err="1" smtClean="0">
                <a:latin typeface="+mn-lt"/>
              </a:rPr>
              <a:t>build</a:t>
            </a:r>
            <a:r>
              <a:rPr lang="hu-HU" dirty="0" smtClean="0">
                <a:latin typeface="+mn-lt"/>
              </a:rPr>
              <a:t> eszköz (</a:t>
            </a:r>
            <a:r>
              <a:rPr lang="hu-HU" dirty="0" err="1" smtClean="0">
                <a:latin typeface="+mn-lt"/>
              </a:rPr>
              <a:t>make</a:t>
            </a:r>
            <a:r>
              <a:rPr lang="hu-HU" dirty="0" smtClean="0">
                <a:latin typeface="+mn-lt"/>
              </a:rPr>
              <a:t>, </a:t>
            </a:r>
            <a:r>
              <a:rPr lang="hu-HU" dirty="0" err="1" smtClean="0">
                <a:latin typeface="+mn-lt"/>
              </a:rPr>
              <a:t>Ant</a:t>
            </a:r>
            <a:r>
              <a:rPr lang="hu-HU" dirty="0" smtClean="0">
                <a:latin typeface="+mn-lt"/>
              </a:rPr>
              <a:t>, Maven) </a:t>
            </a:r>
            <a:r>
              <a:rPr lang="hu-HU" dirty="0" err="1" smtClean="0">
                <a:latin typeface="+mn-lt"/>
              </a:rPr>
              <a:t>Maven</a:t>
            </a:r>
            <a:r>
              <a:rPr lang="hu-HU" dirty="0" smtClean="0">
                <a:latin typeface="+mn-lt"/>
              </a:rPr>
              <a:t> + tesztelés, dokumentálás)</a:t>
            </a:r>
          </a:p>
          <a:p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0" y="403820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>Üzleti folyamatok kezelése </a:t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r>
              <a:rPr lang="hu-HU" sz="4000" b="1" dirty="0" smtClean="0">
                <a:solidFill>
                  <a:prstClr val="black"/>
                </a:solidFill>
                <a:latin typeface="Calibri"/>
              </a:rPr>
              <a:t>(BPM, Business </a:t>
            </a:r>
            <a:r>
              <a:rPr lang="hu-HU" sz="4000" b="1" dirty="0" err="1" smtClean="0">
                <a:solidFill>
                  <a:prstClr val="black"/>
                </a:solidFill>
                <a:latin typeface="Calibri"/>
              </a:rPr>
              <a:t>Process</a:t>
            </a:r>
            <a:r>
              <a:rPr lang="hu-HU" sz="4000" b="1" dirty="0" smtClean="0">
                <a:solidFill>
                  <a:prstClr val="black"/>
                </a:solidFill>
                <a:latin typeface="Calibri"/>
              </a:rPr>
              <a:t> Management)</a:t>
            </a:r>
            <a:endParaRPr lang="hu-HU" sz="4000" b="1" dirty="0"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95936" y="2348880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latin typeface="+mn-lt"/>
              </a:rPr>
              <a:t>BPM</a:t>
            </a:r>
            <a:endParaRPr lang="hu-HU" sz="2400" dirty="0">
              <a:latin typeface="+mn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55776" y="3471391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latin typeface="+mn-lt"/>
              </a:rPr>
              <a:t>BPMN</a:t>
            </a:r>
            <a:endParaRPr lang="hu-HU" sz="2400" dirty="0">
              <a:latin typeface="+mn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364088" y="3471391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latin typeface="+mn-lt"/>
              </a:rPr>
              <a:t>BPEL</a:t>
            </a:r>
            <a:endParaRPr lang="hu-HU" sz="2400" dirty="0">
              <a:latin typeface="+mn-lt"/>
            </a:endParaRPr>
          </a:p>
        </p:txBody>
      </p:sp>
      <p:cxnSp>
        <p:nvCxnSpPr>
          <p:cNvPr id="8" name="Egyenes összekötő 7"/>
          <p:cNvCxnSpPr>
            <a:stCxn id="4" idx="0"/>
            <a:endCxn id="5" idx="2"/>
          </p:cNvCxnSpPr>
          <p:nvPr/>
        </p:nvCxnSpPr>
        <p:spPr>
          <a:xfrm flipV="1">
            <a:off x="3059832" y="2810545"/>
            <a:ext cx="1368152" cy="6608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8"/>
          <p:cNvCxnSpPr>
            <a:stCxn id="6" idx="0"/>
            <a:endCxn id="5" idx="2"/>
          </p:cNvCxnSpPr>
          <p:nvPr/>
        </p:nvCxnSpPr>
        <p:spPr>
          <a:xfrm flipH="1" flipV="1">
            <a:off x="4427984" y="2810545"/>
            <a:ext cx="1440160" cy="6608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4427984" y="3140968"/>
            <a:ext cx="0" cy="3528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églalap 14"/>
          <p:cNvSpPr/>
          <p:nvPr/>
        </p:nvSpPr>
        <p:spPr>
          <a:xfrm>
            <a:off x="1331640" y="4767535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latin typeface="+mn-lt"/>
              </a:rPr>
              <a:t>Tervezés, elemzés</a:t>
            </a:r>
            <a:endParaRPr lang="hu-HU" sz="2400" dirty="0">
              <a:latin typeface="+mn-lt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4932040" y="4797152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latin typeface="+mn-lt"/>
              </a:rPr>
              <a:t>Megvalósítás</a:t>
            </a:r>
            <a:endParaRPr lang="hu-HU" sz="2400" dirty="0">
              <a:latin typeface="+mn-lt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979712" y="5949280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latin typeface="+mn-lt"/>
              </a:rPr>
              <a:t>(UML aktivitás diagramok)</a:t>
            </a:r>
            <a:endParaRPr lang="hu-H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ím 3"/>
          <p:cNvSpPr txBox="1">
            <a:spLocks/>
          </p:cNvSpPr>
          <p:nvPr/>
        </p:nvSpPr>
        <p:spPr bwMode="auto">
          <a:xfrm>
            <a:off x="0" y="-100013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200" b="1" dirty="0" smtClean="0">
                <a:latin typeface="+mj-lt"/>
                <a:ea typeface="+mj-ea"/>
                <a:cs typeface="+mj-cs"/>
              </a:rPr>
              <a:t>Prog1/6/29 </a:t>
            </a:r>
            <a:r>
              <a:rPr lang="hu-HU" sz="3200" b="1" dirty="0" err="1" smtClean="0">
                <a:latin typeface="+mj-lt"/>
                <a:ea typeface="+mj-ea"/>
                <a:cs typeface="+mj-cs"/>
              </a:rPr>
              <a:t>ism</a:t>
            </a:r>
            <a:r>
              <a:rPr lang="hu-HU" sz="3200" b="1" dirty="0" smtClean="0">
                <a:latin typeface="+mj-lt"/>
                <a:ea typeface="+mj-ea"/>
                <a:cs typeface="+mj-cs"/>
              </a:rPr>
              <a:t>: OMG </a:t>
            </a:r>
            <a:r>
              <a:rPr lang="hu-HU" sz="3200" b="1" dirty="0">
                <a:latin typeface="+mj-lt"/>
                <a:ea typeface="+mj-ea"/>
                <a:cs typeface="+mj-cs"/>
              </a:rPr>
              <a:t>UML: vizuális modellező nyelv</a:t>
            </a:r>
          </a:p>
        </p:txBody>
      </p:sp>
      <p:sp>
        <p:nvSpPr>
          <p:cNvPr id="30723" name="Téglalap 4"/>
          <p:cNvSpPr>
            <a:spLocks noChangeArrowheads="1"/>
          </p:cNvSpPr>
          <p:nvPr/>
        </p:nvSpPr>
        <p:spPr bwMode="auto">
          <a:xfrm>
            <a:off x="468313" y="981075"/>
            <a:ext cx="85677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/>
              <a:t>UML (OMG </a:t>
            </a:r>
            <a:r>
              <a:rPr lang="hu-HU" dirty="0" err="1"/>
              <a:t>Unified</a:t>
            </a:r>
            <a:r>
              <a:rPr lang="hu-HU" dirty="0"/>
              <a:t> </a:t>
            </a:r>
            <a:r>
              <a:rPr lang="hu-HU" dirty="0" err="1"/>
              <a:t>Modeling</a:t>
            </a:r>
            <a:r>
              <a:rPr lang="hu-HU" dirty="0"/>
              <a:t> Language) OO elvű modellezés</a:t>
            </a:r>
          </a:p>
          <a:p>
            <a:r>
              <a:rPr lang="hu-HU" dirty="0" smtClean="0">
                <a:hlinkClick r:id="rId2"/>
              </a:rPr>
              <a:t>http://www.omg.org/technology/documents/modeling_spec_catalog.htm#UML</a:t>
            </a:r>
            <a:r>
              <a:rPr lang="hu-HU" dirty="0" smtClean="0"/>
              <a:t> </a:t>
            </a:r>
            <a:endParaRPr lang="hu-HU" dirty="0"/>
          </a:p>
          <a:p>
            <a:r>
              <a:rPr lang="hu-HU" dirty="0"/>
              <a:t>(Felépítés és működés modellezésére)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060575"/>
            <a:ext cx="8081963" cy="42910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0725" name="Téglalap 6"/>
          <p:cNvSpPr>
            <a:spLocks noChangeArrowheads="1"/>
          </p:cNvSpPr>
          <p:nvPr/>
        </p:nvSpPr>
        <p:spPr bwMode="auto">
          <a:xfrm>
            <a:off x="0" y="64881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pl. használati esetek (működés)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ím 3"/>
          <p:cNvSpPr txBox="1">
            <a:spLocks/>
          </p:cNvSpPr>
          <p:nvPr/>
        </p:nvSpPr>
        <p:spPr bwMode="auto">
          <a:xfrm>
            <a:off x="0" y="115788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200" b="1" dirty="0" smtClean="0">
                <a:latin typeface="+mj-lt"/>
                <a:ea typeface="+mj-ea"/>
                <a:cs typeface="+mj-cs"/>
              </a:rPr>
              <a:t>UML, </a:t>
            </a:r>
            <a:r>
              <a:rPr lang="hu-HU" sz="3200" b="1" dirty="0" err="1" smtClean="0">
                <a:latin typeface="+mj-lt"/>
                <a:ea typeface="+mj-ea"/>
                <a:cs typeface="+mj-cs"/>
              </a:rPr>
              <a:t>Unified</a:t>
            </a:r>
            <a:r>
              <a:rPr lang="hu-HU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3200" b="1" dirty="0" err="1" smtClean="0">
                <a:latin typeface="+mj-lt"/>
                <a:ea typeface="+mj-ea"/>
                <a:cs typeface="+mj-cs"/>
              </a:rPr>
              <a:t>Modeling</a:t>
            </a:r>
            <a:r>
              <a:rPr lang="hu-HU" sz="3200" b="1" dirty="0" smtClean="0">
                <a:latin typeface="+mj-lt"/>
                <a:ea typeface="+mj-ea"/>
                <a:cs typeface="+mj-cs"/>
              </a:rPr>
              <a:t> Language</a:t>
            </a:r>
            <a:br>
              <a:rPr lang="hu-HU" sz="3200" b="1" dirty="0" smtClean="0">
                <a:latin typeface="+mj-lt"/>
                <a:ea typeface="+mj-ea"/>
                <a:cs typeface="+mj-cs"/>
              </a:rPr>
            </a:br>
            <a:r>
              <a:rPr lang="hu-HU" sz="1600" b="1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1600" b="1" dirty="0" smtClean="0">
                <a:latin typeface="+mj-lt"/>
                <a:ea typeface="+mj-ea"/>
                <a:cs typeface="+mj-cs"/>
                <a:hlinkClick r:id="rId2"/>
              </a:rPr>
              <a:t>http://www.omg.org/spec/UML/</a:t>
            </a:r>
            <a:r>
              <a:rPr lang="hu-HU" sz="1600" b="1" dirty="0" smtClean="0">
                <a:latin typeface="+mj-lt"/>
                <a:ea typeface="+mj-ea"/>
                <a:cs typeface="+mj-cs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hu-HU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0723" name="Téglalap 4"/>
          <p:cNvSpPr>
            <a:spLocks noChangeArrowheads="1"/>
          </p:cNvSpPr>
          <p:nvPr/>
        </p:nvSpPr>
        <p:spPr bwMode="auto">
          <a:xfrm>
            <a:off x="468313" y="1210518"/>
            <a:ext cx="85677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/>
              <a:t>UML (OMG </a:t>
            </a:r>
            <a:r>
              <a:rPr lang="hu-HU" dirty="0" err="1"/>
              <a:t>Unified</a:t>
            </a:r>
            <a:r>
              <a:rPr lang="hu-HU" dirty="0"/>
              <a:t> </a:t>
            </a:r>
            <a:r>
              <a:rPr lang="hu-HU" dirty="0" err="1"/>
              <a:t>Modeling</a:t>
            </a:r>
            <a:r>
              <a:rPr lang="hu-HU" dirty="0"/>
              <a:t> Language) OO elvű modellezés</a:t>
            </a:r>
          </a:p>
          <a:p>
            <a:r>
              <a:rPr lang="hu-HU" dirty="0" smtClean="0">
                <a:hlinkClick r:id="rId3"/>
              </a:rPr>
              <a:t>http://www.omg.org/technology/documents/modeling_spec_catalog.htm#UML</a:t>
            </a:r>
            <a:r>
              <a:rPr lang="hu-HU" dirty="0" smtClean="0"/>
              <a:t> </a:t>
            </a:r>
            <a:endParaRPr lang="hu-HU" dirty="0"/>
          </a:p>
          <a:p>
            <a:r>
              <a:rPr lang="hu-HU" dirty="0"/>
              <a:t>(Felépítés és működés modellezésére)</a:t>
            </a:r>
          </a:p>
        </p:txBody>
      </p:sp>
      <p:sp>
        <p:nvSpPr>
          <p:cNvPr id="6" name="Téglalap 5"/>
          <p:cNvSpPr/>
          <p:nvPr/>
        </p:nvSpPr>
        <p:spPr>
          <a:xfrm>
            <a:off x="467544" y="6093296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4"/>
              </a:rPr>
              <a:t>http://www.omg.org/spec/UML/2.4.1/Superstructure/PDF/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540767" y="2290638"/>
            <a:ext cx="856773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u-HU" dirty="0" smtClean="0"/>
              <a:t>Grafikus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Ipari szabvány, 1997-, OMG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UML 2(.4.1, 2011 aug.)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Strukturális: osztály diagram, telepítési diagram stb.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Viselkedés: Használati eset diagram, tevékenység diagram, szekvencia diagram, állapot diagram, együttműködési diagram stb.</a:t>
            </a:r>
          </a:p>
          <a:p>
            <a:pPr marL="342900" indent="-342900">
              <a:buFont typeface="+mj-lt"/>
              <a:buAutoNum type="arabicParenR"/>
            </a:pP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ím 3"/>
          <p:cNvSpPr txBox="1">
            <a:spLocks/>
          </p:cNvSpPr>
          <p:nvPr/>
        </p:nvSpPr>
        <p:spPr bwMode="auto">
          <a:xfrm>
            <a:off x="0" y="-27384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000" b="1" dirty="0" smtClean="0">
                <a:latin typeface="+mj-lt"/>
                <a:ea typeface="+mj-ea"/>
                <a:cs typeface="+mj-cs"/>
              </a:rPr>
              <a:t>(Ismétlő) Példák néhány UML diagramra</a:t>
            </a:r>
            <a:r>
              <a:rPr lang="hu-HU" sz="3200" b="1" dirty="0" smtClean="0">
                <a:latin typeface="+mj-lt"/>
                <a:ea typeface="+mj-ea"/>
                <a:cs typeface="+mj-cs"/>
              </a:rPr>
              <a:t/>
            </a:r>
            <a:br>
              <a:rPr lang="hu-HU" sz="3200" b="1" dirty="0" smtClean="0">
                <a:latin typeface="+mj-lt"/>
                <a:ea typeface="+mj-ea"/>
                <a:cs typeface="+mj-cs"/>
              </a:rPr>
            </a:b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sz="2400" b="1" dirty="0" smtClean="0">
                <a:solidFill>
                  <a:prstClr val="black"/>
                </a:solidFill>
                <a:latin typeface="+mn-lt"/>
              </a:rPr>
              <a:t>Osztály diagram</a:t>
            </a:r>
            <a:endParaRPr lang="hu-HU" sz="2400" b="1" dirty="0" smtClean="0">
              <a:latin typeface="+mn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228012" cy="3352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1853952" y="6381328"/>
            <a:ext cx="703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http://nehogy.fw.hu/wp-content/uploads/Prog1_6.ppt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sp>
        <p:nvSpPr>
          <p:cNvPr id="11" name="Cím 3"/>
          <p:cNvSpPr txBox="1">
            <a:spLocks/>
          </p:cNvSpPr>
          <p:nvPr/>
        </p:nvSpPr>
        <p:spPr bwMode="auto">
          <a:xfrm>
            <a:off x="467544" y="2564904"/>
            <a:ext cx="4536504" cy="50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b="1" dirty="0">
                <a:latin typeface="+mj-lt"/>
                <a:ea typeface="+mj-ea"/>
                <a:cs typeface="+mj-cs"/>
              </a:rPr>
              <a:t>Asszociációk, </a:t>
            </a:r>
            <a:r>
              <a:rPr lang="hu-HU" b="1" dirty="0" err="1">
                <a:latin typeface="+mj-lt"/>
                <a:ea typeface="+mj-ea"/>
                <a:cs typeface="+mj-cs"/>
              </a:rPr>
              <a:t>aggregáció</a:t>
            </a:r>
            <a:r>
              <a:rPr lang="hu-HU" b="1" dirty="0">
                <a:latin typeface="+mj-lt"/>
                <a:ea typeface="+mj-ea"/>
                <a:cs typeface="+mj-cs"/>
              </a:rPr>
              <a:t> és kompozíció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ím 3"/>
          <p:cNvSpPr txBox="1">
            <a:spLocks/>
          </p:cNvSpPr>
          <p:nvPr/>
        </p:nvSpPr>
        <p:spPr bwMode="auto">
          <a:xfrm>
            <a:off x="0" y="-27384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000" b="1" dirty="0" smtClean="0">
                <a:latin typeface="+mj-lt"/>
                <a:ea typeface="+mj-ea"/>
                <a:cs typeface="+mj-cs"/>
              </a:rPr>
              <a:t>(Ismétlő) Példák néhány UML diagramra</a:t>
            </a:r>
            <a:r>
              <a:rPr lang="hu-HU" sz="3200" b="1" dirty="0" smtClean="0">
                <a:latin typeface="+mj-lt"/>
                <a:ea typeface="+mj-ea"/>
                <a:cs typeface="+mj-cs"/>
              </a:rPr>
              <a:t/>
            </a:r>
            <a:br>
              <a:rPr lang="hu-HU" sz="3200" b="1" dirty="0" smtClean="0">
                <a:latin typeface="+mj-lt"/>
                <a:ea typeface="+mj-ea"/>
                <a:cs typeface="+mj-cs"/>
              </a:rPr>
            </a:br>
            <a:r>
              <a:rPr lang="hu-HU" sz="2400" b="1" dirty="0" smtClean="0">
                <a:latin typeface="+mj-lt"/>
                <a:ea typeface="+mj-ea"/>
                <a:cs typeface="+mj-cs"/>
              </a:rPr>
              <a:t>Tervezés/Használati esetek</a:t>
            </a:r>
          </a:p>
        </p:txBody>
      </p:sp>
      <p:sp>
        <p:nvSpPr>
          <p:cNvPr id="8" name="Téglalap 7"/>
          <p:cNvSpPr/>
          <p:nvPr/>
        </p:nvSpPr>
        <p:spPr>
          <a:xfrm>
            <a:off x="1907704" y="6516052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2"/>
              </a:rPr>
              <a:t>http://www.inf.unideb.hu/~nbatfai/k/TARIPAR_BN.pdf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835696" y="5889466"/>
            <a:ext cx="5256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latin typeface="+mn-lt"/>
              </a:rPr>
              <a:t>Egy példa: Java ME – Java EE, </a:t>
            </a:r>
            <a:r>
              <a:rPr lang="hu-HU" sz="2000" b="1" dirty="0" err="1" smtClean="0">
                <a:latin typeface="+mn-lt"/>
              </a:rPr>
              <a:t>Bouncy</a:t>
            </a:r>
            <a:r>
              <a:rPr lang="hu-HU" sz="2000" b="1" dirty="0" smtClean="0">
                <a:latin typeface="+mn-lt"/>
              </a:rPr>
              <a:t> </a:t>
            </a:r>
            <a:r>
              <a:rPr lang="hu-HU" sz="2000" b="1" dirty="0" err="1" smtClean="0">
                <a:latin typeface="+mn-lt"/>
              </a:rPr>
              <a:t>Castle</a:t>
            </a:r>
            <a:endParaRPr lang="hu-HU" sz="2000" b="1" dirty="0" smtClean="0">
              <a:latin typeface="+mn-lt"/>
            </a:endParaRPr>
          </a:p>
          <a:p>
            <a:pPr algn="ctr"/>
            <a:r>
              <a:rPr lang="hu-HU" sz="2000" b="1" dirty="0" smtClean="0">
                <a:latin typeface="+mn-lt"/>
              </a:rPr>
              <a:t>csomagot használó esettanulmány </a:t>
            </a:r>
            <a:endParaRPr lang="hu-HU" sz="2000" b="1" dirty="0">
              <a:latin typeface="+mn-lt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80" y="1123318"/>
            <a:ext cx="5253120" cy="21429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360" y="3382916"/>
            <a:ext cx="7594560" cy="2333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2875"/>
            <a:ext cx="9142560" cy="287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2721" y="3429001"/>
            <a:ext cx="10123201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85976" y="44624"/>
            <a:ext cx="6586424" cy="649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hu-HU" sz="4000" b="1" dirty="0">
                <a:solidFill>
                  <a:srgbClr val="000000"/>
                </a:solidFill>
                <a:latin typeface="+mn-lt"/>
              </a:rPr>
              <a:t>Tervezés, </a:t>
            </a:r>
            <a:r>
              <a:rPr lang="hu-HU" sz="4000" b="1" dirty="0" smtClean="0">
                <a:solidFill>
                  <a:srgbClr val="000000"/>
                </a:solidFill>
                <a:latin typeface="+mn-lt"/>
              </a:rPr>
              <a:t>használati esetek</a:t>
            </a:r>
            <a:endParaRPr lang="hu-HU" sz="4000" b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31827"/>
            <a:ext cx="7672320" cy="1049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075320" y="-100828"/>
            <a:ext cx="5016960" cy="649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hu-HU" sz="4000" b="1" dirty="0" smtClean="0">
                <a:solidFill>
                  <a:srgbClr val="000000"/>
                </a:solidFill>
                <a:latin typeface="+mn-lt"/>
              </a:rPr>
              <a:t>Tevékenység diagram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hu-HU" sz="2000" b="1" dirty="0" smtClean="0">
                <a:solidFill>
                  <a:srgbClr val="000000"/>
                </a:solidFill>
                <a:latin typeface="+mn-lt"/>
              </a:rPr>
              <a:t>(kliens-szerver modell)</a:t>
            </a:r>
            <a:endParaRPr lang="hu-HU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3528" y="2564904"/>
            <a:ext cx="3672408" cy="1363824"/>
          </a:xfrm>
          <a:prstGeom prst="rect">
            <a:avLst/>
          </a:prstGeom>
          <a:noFill/>
          <a:ln w="36000">
            <a:noFill/>
            <a:round/>
            <a:headEnd/>
            <a:tailEnd/>
          </a:ln>
          <a:effectLst/>
        </p:spPr>
        <p:txBody>
          <a:bodyPr lIns="97967" tIns="76349" rIns="97967" bIns="57147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hu-HU" sz="2200" dirty="0" smtClean="0">
                <a:solidFill>
                  <a:srgbClr val="000000"/>
                </a:solidFill>
                <a:latin typeface="+mn-lt"/>
              </a:rPr>
              <a:t>Tevékenység diagram a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hu-HU" sz="2200" dirty="0" smtClean="0">
                <a:solidFill>
                  <a:srgbClr val="000000"/>
                </a:solidFill>
                <a:latin typeface="+mn-lt"/>
              </a:rPr>
              <a:t>szimmetrikus </a:t>
            </a:r>
            <a:r>
              <a:rPr lang="hu-HU" sz="2200" dirty="0">
                <a:solidFill>
                  <a:srgbClr val="000000"/>
                </a:solidFill>
                <a:latin typeface="+mn-lt"/>
              </a:rPr>
              <a:t>kulcs </a:t>
            </a:r>
            <a:r>
              <a:rPr lang="hu-HU" sz="2200" dirty="0" smtClean="0">
                <a:solidFill>
                  <a:srgbClr val="000000"/>
                </a:solidFill>
                <a:latin typeface="+mn-lt"/>
              </a:rPr>
              <a:t>szétosztására</a:t>
            </a:r>
            <a:endParaRPr lang="hu-HU" sz="22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0" y="874172"/>
            <a:ext cx="9142560" cy="5684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03112" y="116632"/>
            <a:ext cx="6265232" cy="649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sz="3200" b="1" dirty="0">
                <a:solidFill>
                  <a:srgbClr val="000000"/>
                </a:solidFill>
                <a:latin typeface="+mn-lt"/>
              </a:rPr>
              <a:t>Egy HTTP kérés-válaszban minden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265920" y="162737"/>
            <a:ext cx="2280960" cy="649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hu-HU" sz="4000" b="1" dirty="0">
                <a:solidFill>
                  <a:srgbClr val="000000"/>
                </a:solidFill>
                <a:latin typeface="+mn-lt"/>
              </a:rPr>
              <a:t>Tesztelés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62720" y="661030"/>
            <a:ext cx="7482240" cy="48907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hu-HU" sz="2200" b="1" dirty="0">
                <a:solidFill>
                  <a:srgbClr val="000000"/>
                </a:solidFill>
              </a:rPr>
              <a:t>Kliens oldal</a:t>
            </a:r>
          </a:p>
          <a:p>
            <a:pPr marL="391686" lvl="1" indent="-195843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hu-HU" sz="2200" dirty="0">
                <a:solidFill>
                  <a:srgbClr val="000000"/>
                </a:solidFill>
              </a:rPr>
              <a:t>Sony Ericsson SDK 2.5.0.5 </a:t>
            </a:r>
            <a:r>
              <a:rPr lang="hu-HU" sz="2200" dirty="0" err="1">
                <a:solidFill>
                  <a:srgbClr val="000000"/>
                </a:solidFill>
              </a:rPr>
              <a:t>for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  <a:r>
              <a:rPr lang="hu-HU" sz="2200" dirty="0" err="1">
                <a:solidFill>
                  <a:srgbClr val="000000"/>
                </a:solidFill>
              </a:rPr>
              <a:t>the</a:t>
            </a:r>
            <a:r>
              <a:rPr lang="hu-HU" sz="2200" dirty="0">
                <a:solidFill>
                  <a:srgbClr val="000000"/>
                </a:solidFill>
              </a:rPr>
              <a:t> Java™ ME Platform</a:t>
            </a:r>
            <a:br>
              <a:rPr lang="hu-HU" sz="2200" dirty="0">
                <a:solidFill>
                  <a:srgbClr val="000000"/>
                </a:solidFill>
              </a:rPr>
            </a:br>
            <a:r>
              <a:rPr lang="hu-HU" sz="2200" dirty="0">
                <a:solidFill>
                  <a:srgbClr val="000000"/>
                </a:solidFill>
                <a:hlinkClick r:id="rId3"/>
              </a:rPr>
              <a:t>http://developer.sonyericsson.com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</a:p>
          <a:p>
            <a:pPr marL="391686" lvl="1" indent="-195843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hu-HU" sz="2200" dirty="0">
                <a:solidFill>
                  <a:srgbClr val="000000"/>
                </a:solidFill>
              </a:rPr>
              <a:t>Motorola Java ME SDK 6.4</a:t>
            </a:r>
            <a:br>
              <a:rPr lang="hu-HU" sz="2200" dirty="0">
                <a:solidFill>
                  <a:srgbClr val="000000"/>
                </a:solidFill>
              </a:rPr>
            </a:br>
            <a:r>
              <a:rPr lang="hu-HU" sz="2200" dirty="0">
                <a:solidFill>
                  <a:srgbClr val="000000"/>
                </a:solidFill>
                <a:hlinkClick r:id="rId4"/>
              </a:rPr>
              <a:t>http://developer.motorola.com/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</a:p>
          <a:p>
            <a:pPr marL="391686" lvl="1" indent="-195843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hu-HU" sz="2200" dirty="0">
                <a:solidFill>
                  <a:srgbClr val="000000"/>
                </a:solidFill>
              </a:rPr>
              <a:t>Series 40 Nokia 6212 NFC SDK</a:t>
            </a:r>
            <a:br>
              <a:rPr lang="hu-HU" sz="2200" dirty="0">
                <a:solidFill>
                  <a:srgbClr val="000000"/>
                </a:solidFill>
              </a:rPr>
            </a:br>
            <a:r>
              <a:rPr lang="hu-HU" sz="2200" dirty="0">
                <a:solidFill>
                  <a:srgbClr val="000000"/>
                </a:solidFill>
                <a:hlinkClick r:id="rId5"/>
              </a:rPr>
              <a:t>http://www.forum.nokia.com/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hu-HU" sz="2200" b="1" dirty="0">
                <a:solidFill>
                  <a:srgbClr val="000000"/>
                </a:solidFill>
              </a:rPr>
              <a:t>Szerver oldal</a:t>
            </a:r>
          </a:p>
          <a:p>
            <a:pPr marL="391686" lvl="1" indent="-195843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hu-HU" sz="2200" dirty="0">
                <a:solidFill>
                  <a:srgbClr val="000000"/>
                </a:solidFill>
              </a:rPr>
              <a:t>Sun </a:t>
            </a:r>
            <a:r>
              <a:rPr lang="hu-HU" sz="2200" dirty="0" err="1">
                <a:solidFill>
                  <a:srgbClr val="000000"/>
                </a:solidFill>
              </a:rPr>
              <a:t>GlassFish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  <a:r>
              <a:rPr lang="hu-HU" sz="2200" dirty="0" err="1">
                <a:solidFill>
                  <a:srgbClr val="000000"/>
                </a:solidFill>
              </a:rPr>
              <a:t>Enterprise</a:t>
            </a:r>
            <a:r>
              <a:rPr lang="hu-HU" sz="2200" dirty="0">
                <a:solidFill>
                  <a:srgbClr val="000000"/>
                </a:solidFill>
              </a:rPr>
              <a:t> Server v3 </a:t>
            </a:r>
            <a:r>
              <a:rPr lang="hu-HU" sz="2200" dirty="0" err="1">
                <a:solidFill>
                  <a:srgbClr val="000000"/>
                </a:solidFill>
              </a:rPr>
              <a:t>Prelude</a:t>
            </a:r>
            <a:r>
              <a:rPr lang="hu-HU" sz="2200" dirty="0">
                <a:solidFill>
                  <a:srgbClr val="000000"/>
                </a:solidFill>
              </a:rPr>
              <a:t/>
            </a:r>
            <a:br>
              <a:rPr lang="hu-HU" sz="2200" dirty="0">
                <a:solidFill>
                  <a:srgbClr val="000000"/>
                </a:solidFill>
              </a:rPr>
            </a:br>
            <a:r>
              <a:rPr lang="hu-HU" sz="2200" dirty="0">
                <a:solidFill>
                  <a:srgbClr val="000000"/>
                </a:solidFill>
                <a:hlinkClick r:id="rId6"/>
              </a:rPr>
              <a:t>https://glassfish.dev.java.net/downloads/v3-preview.html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  <a:br>
              <a:rPr lang="hu-HU" sz="2200" dirty="0">
                <a:solidFill>
                  <a:srgbClr val="000000"/>
                </a:solidFill>
              </a:rPr>
            </a:br>
            <a:r>
              <a:rPr lang="hu-HU" sz="2200" dirty="0">
                <a:solidFill>
                  <a:srgbClr val="000000"/>
                </a:solidFill>
                <a:hlinkClick r:id="rId7"/>
              </a:rPr>
              <a:t>https://glassfish.dev.java.net/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</a:p>
          <a:p>
            <a:pPr marL="391686" lvl="1" indent="-195843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hu-HU" sz="2200" dirty="0" err="1">
                <a:solidFill>
                  <a:srgbClr val="000000"/>
                </a:solidFill>
              </a:rPr>
              <a:t>Apache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  <a:r>
              <a:rPr lang="hu-HU" sz="2200" dirty="0" err="1">
                <a:solidFill>
                  <a:srgbClr val="000000"/>
                </a:solidFill>
              </a:rPr>
              <a:t>Tomcat</a:t>
            </a:r>
            <a:r>
              <a:rPr lang="hu-HU" sz="2200" dirty="0">
                <a:solidFill>
                  <a:srgbClr val="000000"/>
                </a:solidFill>
              </a:rPr>
              <a:t> 6.0.20</a:t>
            </a:r>
            <a:br>
              <a:rPr lang="hu-HU" sz="2200" dirty="0">
                <a:solidFill>
                  <a:srgbClr val="000000"/>
                </a:solidFill>
              </a:rPr>
            </a:br>
            <a:r>
              <a:rPr lang="hu-HU" sz="2200" dirty="0">
                <a:solidFill>
                  <a:srgbClr val="000000"/>
                </a:solidFill>
                <a:hlinkClick r:id="rId8"/>
              </a:rPr>
              <a:t>http://tomcat.apache.org/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hu-HU" sz="2200" b="1" dirty="0">
              <a:solidFill>
                <a:srgbClr val="0000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6000" y="979303"/>
            <a:ext cx="6524640" cy="555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2720" y="1371025"/>
            <a:ext cx="6445440" cy="545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zövegdoboz 4"/>
          <p:cNvSpPr txBox="1">
            <a:spLocks noChangeArrowheads="1"/>
          </p:cNvSpPr>
          <p:nvPr/>
        </p:nvSpPr>
        <p:spPr bwMode="auto">
          <a:xfrm>
            <a:off x="179388" y="765175"/>
            <a:ext cx="8929687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+mn-lt"/>
              </a:rPr>
              <a:t>Bátfai Norbert</a:t>
            </a:r>
          </a:p>
          <a:p>
            <a:r>
              <a:rPr lang="hu-HU" dirty="0">
                <a:latin typeface="+mn-lt"/>
              </a:rPr>
              <a:t>Debreceni Egyetem, Informatikai Kar, Információ Technológia Tanszék</a:t>
            </a:r>
          </a:p>
          <a:p>
            <a:r>
              <a:rPr lang="hu-HU" dirty="0">
                <a:latin typeface="+mn-lt"/>
              </a:rPr>
              <a:t>&lt;</a:t>
            </a:r>
            <a:r>
              <a:rPr lang="hu-HU" dirty="0" err="1">
                <a:latin typeface="+mn-lt"/>
              </a:rPr>
              <a:t>nbatfai</a:t>
            </a:r>
            <a:r>
              <a:rPr lang="hu-HU" dirty="0">
                <a:latin typeface="+mn-lt"/>
              </a:rPr>
              <a:t>@</a:t>
            </a:r>
            <a:r>
              <a:rPr lang="hu-HU" dirty="0" err="1">
                <a:latin typeface="+mn-lt"/>
              </a:rPr>
              <a:t>inf.unideb.hu</a:t>
            </a:r>
            <a:r>
              <a:rPr lang="hu-HU" dirty="0">
                <a:latin typeface="+mn-lt"/>
              </a:rPr>
              <a:t>, </a:t>
            </a:r>
            <a:r>
              <a:rPr lang="hu-HU" dirty="0" err="1">
                <a:latin typeface="+mn-lt"/>
              </a:rPr>
              <a:t>nbatfai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gmail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com</a:t>
            </a:r>
            <a:r>
              <a:rPr lang="hu-HU" dirty="0">
                <a:latin typeface="+mn-lt"/>
              </a:rPr>
              <a:t>&gt;</a:t>
            </a:r>
          </a:p>
          <a:p>
            <a:endParaRPr lang="hu-HU" dirty="0">
              <a:latin typeface="+mn-lt"/>
            </a:endParaRPr>
          </a:p>
          <a:p>
            <a:r>
              <a:rPr lang="hu-HU" dirty="0">
                <a:latin typeface="+mn-lt"/>
              </a:rPr>
              <a:t>Copyright © 2011 Bátfai Norbert</a:t>
            </a:r>
          </a:p>
          <a:p>
            <a:endParaRPr lang="hu-HU" dirty="0">
              <a:latin typeface="+mn-lt"/>
            </a:endParaRPr>
          </a:p>
          <a:p>
            <a:r>
              <a:rPr lang="hu-HU" dirty="0">
                <a:latin typeface="+mn-lt"/>
              </a:rPr>
              <a:t>E közlemény felhatalmazást ad önnek jelen dokumentum sokszorosítására, terjesztésére és/vagy módosítására a Szabad Szoftver Alapítvány által kiadott GNU Szabad Dokumentációs Licenc 1.2-es, vagy bármely azt követő verziójának feltételei alapján. Nem változtatható szakaszok: A szerzőről. </a:t>
            </a:r>
          </a:p>
          <a:p>
            <a:r>
              <a:rPr lang="hu-HU" dirty="0">
                <a:latin typeface="+mn-lt"/>
              </a:rPr>
              <a:t>Címlap szövegek: Programozó Páternoszter, Bátfai Norbert, Gép melletti fogyasztásra. </a:t>
            </a:r>
          </a:p>
          <a:p>
            <a:r>
              <a:rPr lang="hu-HU" dirty="0">
                <a:latin typeface="+mn-lt"/>
              </a:rPr>
              <a:t>Hátlap szövegek: GNU Jávácska, belépés a gépek mesés birodalmába.</a:t>
            </a:r>
          </a:p>
          <a:p>
            <a:endParaRPr lang="hu-HU" dirty="0">
              <a:latin typeface="+mn-lt"/>
            </a:endParaRPr>
          </a:p>
          <a:p>
            <a:r>
              <a:rPr lang="hu-HU" dirty="0" err="1">
                <a:latin typeface="+mn-lt"/>
              </a:rPr>
              <a:t>Permission</a:t>
            </a:r>
            <a:r>
              <a:rPr lang="hu-HU" dirty="0">
                <a:latin typeface="+mn-lt"/>
              </a:rPr>
              <a:t> is </a:t>
            </a:r>
            <a:r>
              <a:rPr lang="hu-HU" dirty="0" err="1">
                <a:latin typeface="+mn-lt"/>
              </a:rPr>
              <a:t>granted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to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copy</a:t>
            </a:r>
            <a:r>
              <a:rPr lang="hu-HU" dirty="0">
                <a:latin typeface="+mn-lt"/>
              </a:rPr>
              <a:t>, </a:t>
            </a:r>
            <a:r>
              <a:rPr lang="hu-HU" dirty="0" err="1">
                <a:latin typeface="+mn-lt"/>
              </a:rPr>
              <a:t>distribute</a:t>
            </a:r>
            <a:r>
              <a:rPr lang="hu-HU" dirty="0">
                <a:latin typeface="+mn-lt"/>
              </a:rPr>
              <a:t> and/</a:t>
            </a:r>
            <a:r>
              <a:rPr lang="hu-HU" dirty="0" err="1">
                <a:latin typeface="+mn-lt"/>
              </a:rPr>
              <a:t>or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modify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this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document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under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terms</a:t>
            </a:r>
            <a:r>
              <a:rPr lang="hu-HU" dirty="0">
                <a:latin typeface="+mn-lt"/>
              </a:rPr>
              <a:t> of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GNU Free </a:t>
            </a:r>
            <a:r>
              <a:rPr lang="hu-HU" dirty="0" err="1">
                <a:latin typeface="+mn-lt"/>
              </a:rPr>
              <a:t>Documentation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License</a:t>
            </a:r>
            <a:r>
              <a:rPr lang="hu-HU" dirty="0">
                <a:latin typeface="+mn-lt"/>
              </a:rPr>
              <a:t>, Version 1.2 </a:t>
            </a:r>
            <a:r>
              <a:rPr lang="hu-HU" dirty="0" err="1">
                <a:latin typeface="+mn-lt"/>
              </a:rPr>
              <a:t>or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any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later</a:t>
            </a:r>
            <a:r>
              <a:rPr lang="hu-HU" dirty="0">
                <a:latin typeface="+mn-lt"/>
              </a:rPr>
              <a:t> version </a:t>
            </a:r>
            <a:r>
              <a:rPr lang="hu-HU" dirty="0" err="1">
                <a:latin typeface="+mn-lt"/>
              </a:rPr>
              <a:t>published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by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Free Software </a:t>
            </a:r>
            <a:r>
              <a:rPr lang="hu-HU" dirty="0" err="1">
                <a:latin typeface="+mn-lt"/>
              </a:rPr>
              <a:t>Foundation</a:t>
            </a:r>
            <a:r>
              <a:rPr lang="hu-HU" dirty="0">
                <a:latin typeface="+mn-lt"/>
              </a:rPr>
              <a:t>; </a:t>
            </a:r>
            <a:r>
              <a:rPr lang="hu-HU" dirty="0" err="1">
                <a:latin typeface="+mn-lt"/>
              </a:rPr>
              <a:t>with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Invariant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Sections</a:t>
            </a:r>
            <a:r>
              <a:rPr lang="hu-HU" dirty="0">
                <a:latin typeface="+mn-lt"/>
              </a:rPr>
              <a:t> being: A szerzőről, </a:t>
            </a:r>
          </a:p>
          <a:p>
            <a:r>
              <a:rPr lang="hu-HU" dirty="0" err="1">
                <a:latin typeface="+mn-lt"/>
              </a:rPr>
              <a:t>with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Front- </a:t>
            </a:r>
            <a:r>
              <a:rPr lang="hu-HU" dirty="0" err="1">
                <a:latin typeface="+mn-lt"/>
              </a:rPr>
              <a:t>Cover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Texts</a:t>
            </a:r>
            <a:r>
              <a:rPr lang="hu-HU" dirty="0">
                <a:latin typeface="+mn-lt"/>
              </a:rPr>
              <a:t> being: Programozó Páternoszter, Bátfai Norbert, Gép melletti fogyasztásra, </a:t>
            </a:r>
          </a:p>
          <a:p>
            <a:r>
              <a:rPr lang="hu-HU" dirty="0">
                <a:latin typeface="+mn-lt"/>
              </a:rPr>
              <a:t>and </a:t>
            </a:r>
            <a:r>
              <a:rPr lang="hu-HU" dirty="0" err="1">
                <a:latin typeface="+mn-lt"/>
              </a:rPr>
              <a:t>with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Back-Cover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Texts</a:t>
            </a:r>
            <a:r>
              <a:rPr lang="hu-HU" dirty="0">
                <a:latin typeface="+mn-lt"/>
              </a:rPr>
              <a:t> being: GNU Jávácska, belépés a gépek mesés birodalmába.</a:t>
            </a:r>
          </a:p>
        </p:txBody>
      </p:sp>
      <p:sp>
        <p:nvSpPr>
          <p:cNvPr id="6" name="Cím 3"/>
          <p:cNvSpPr txBox="1">
            <a:spLocks/>
          </p:cNvSpPr>
          <p:nvPr/>
        </p:nvSpPr>
        <p:spPr bwMode="auto">
          <a:xfrm>
            <a:off x="323850" y="-17145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Felhasználási engedély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4100" name="Téglalap 6"/>
          <p:cNvSpPr>
            <a:spLocks noChangeArrowheads="1"/>
          </p:cNvSpPr>
          <p:nvPr/>
        </p:nvSpPr>
        <p:spPr bwMode="auto">
          <a:xfrm>
            <a:off x="6300192" y="6488113"/>
            <a:ext cx="289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latin typeface="+mn-lt"/>
                <a:hlinkClick r:id="rId2"/>
              </a:rPr>
              <a:t>http://www.gnu.hu/fdl.html</a:t>
            </a:r>
            <a:r>
              <a:rPr lang="hu-HU" dirty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64160" y="661030"/>
            <a:ext cx="7482240" cy="48907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hu-HU" sz="2200" b="1" dirty="0">
                <a:solidFill>
                  <a:srgbClr val="000000"/>
                </a:solidFill>
              </a:rPr>
              <a:t>Kliens oldal</a:t>
            </a:r>
          </a:p>
          <a:p>
            <a:pPr marL="391686" lvl="1" indent="-195843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hu-HU" sz="2200" dirty="0">
                <a:solidFill>
                  <a:srgbClr val="000000"/>
                </a:solidFill>
              </a:rPr>
              <a:t>Sony Ericsson SDK 2.5.0.5 </a:t>
            </a:r>
            <a:r>
              <a:rPr lang="hu-HU" sz="2200" dirty="0" err="1">
                <a:solidFill>
                  <a:srgbClr val="000000"/>
                </a:solidFill>
              </a:rPr>
              <a:t>for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  <a:r>
              <a:rPr lang="hu-HU" sz="2200" dirty="0" err="1">
                <a:solidFill>
                  <a:srgbClr val="000000"/>
                </a:solidFill>
              </a:rPr>
              <a:t>the</a:t>
            </a:r>
            <a:r>
              <a:rPr lang="hu-HU" sz="2200" dirty="0">
                <a:solidFill>
                  <a:srgbClr val="000000"/>
                </a:solidFill>
              </a:rPr>
              <a:t> Java™ ME Platform</a:t>
            </a:r>
            <a:br>
              <a:rPr lang="hu-HU" sz="2200" dirty="0">
                <a:solidFill>
                  <a:srgbClr val="000000"/>
                </a:solidFill>
              </a:rPr>
            </a:br>
            <a:r>
              <a:rPr lang="hu-HU" sz="2200" dirty="0">
                <a:solidFill>
                  <a:srgbClr val="000000"/>
                </a:solidFill>
                <a:hlinkClick r:id="rId3"/>
              </a:rPr>
              <a:t>http://developer.sonyericsson.com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</a:p>
          <a:p>
            <a:pPr marL="391686" lvl="1" indent="-195843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hu-HU" sz="2200" dirty="0">
                <a:solidFill>
                  <a:srgbClr val="000000"/>
                </a:solidFill>
              </a:rPr>
              <a:t>Motorola Java ME SDK 6.4</a:t>
            </a:r>
            <a:br>
              <a:rPr lang="hu-HU" sz="2200" dirty="0">
                <a:solidFill>
                  <a:srgbClr val="000000"/>
                </a:solidFill>
              </a:rPr>
            </a:br>
            <a:r>
              <a:rPr lang="hu-HU" sz="2200" dirty="0">
                <a:solidFill>
                  <a:srgbClr val="000000"/>
                </a:solidFill>
                <a:hlinkClick r:id="rId4"/>
              </a:rPr>
              <a:t>http://developer.motorola.com/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</a:p>
          <a:p>
            <a:pPr marL="391686" lvl="1" indent="-195843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hu-HU" sz="2200" dirty="0">
                <a:solidFill>
                  <a:srgbClr val="000000"/>
                </a:solidFill>
              </a:rPr>
              <a:t>Series 40 Nokia 6212 NFC SDK</a:t>
            </a:r>
            <a:br>
              <a:rPr lang="hu-HU" sz="2200" dirty="0">
                <a:solidFill>
                  <a:srgbClr val="000000"/>
                </a:solidFill>
              </a:rPr>
            </a:br>
            <a:r>
              <a:rPr lang="hu-HU" sz="2200" dirty="0">
                <a:solidFill>
                  <a:srgbClr val="000000"/>
                </a:solidFill>
                <a:hlinkClick r:id="rId5"/>
              </a:rPr>
              <a:t>http://www.forum.nokia.com/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hu-HU" sz="2200" b="1" dirty="0">
                <a:solidFill>
                  <a:srgbClr val="000000"/>
                </a:solidFill>
              </a:rPr>
              <a:t>Szerver oldal</a:t>
            </a:r>
          </a:p>
          <a:p>
            <a:pPr marL="391686" lvl="1" indent="-195843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hu-HU" sz="2200" dirty="0">
                <a:solidFill>
                  <a:srgbClr val="000000"/>
                </a:solidFill>
              </a:rPr>
              <a:t>Sun </a:t>
            </a:r>
            <a:r>
              <a:rPr lang="hu-HU" sz="2200" dirty="0" err="1">
                <a:solidFill>
                  <a:srgbClr val="000000"/>
                </a:solidFill>
              </a:rPr>
              <a:t>GlassFish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  <a:r>
              <a:rPr lang="hu-HU" sz="2200" dirty="0" err="1">
                <a:solidFill>
                  <a:srgbClr val="000000"/>
                </a:solidFill>
              </a:rPr>
              <a:t>Enterprise</a:t>
            </a:r>
            <a:r>
              <a:rPr lang="hu-HU" sz="2200" dirty="0">
                <a:solidFill>
                  <a:srgbClr val="000000"/>
                </a:solidFill>
              </a:rPr>
              <a:t> Server v3 </a:t>
            </a:r>
            <a:r>
              <a:rPr lang="hu-HU" sz="2200" dirty="0" err="1">
                <a:solidFill>
                  <a:srgbClr val="000000"/>
                </a:solidFill>
              </a:rPr>
              <a:t>Prelude</a:t>
            </a:r>
            <a:r>
              <a:rPr lang="hu-HU" sz="2200" dirty="0">
                <a:solidFill>
                  <a:srgbClr val="000000"/>
                </a:solidFill>
              </a:rPr>
              <a:t/>
            </a:r>
            <a:br>
              <a:rPr lang="hu-HU" sz="2200" dirty="0">
                <a:solidFill>
                  <a:srgbClr val="000000"/>
                </a:solidFill>
              </a:rPr>
            </a:br>
            <a:r>
              <a:rPr lang="hu-HU" sz="2200" dirty="0">
                <a:solidFill>
                  <a:srgbClr val="000000"/>
                </a:solidFill>
                <a:hlinkClick r:id="rId6"/>
              </a:rPr>
              <a:t>https://glassfish.dev.java.net/downloads/v3-preview.html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  <a:br>
              <a:rPr lang="hu-HU" sz="2200" dirty="0">
                <a:solidFill>
                  <a:srgbClr val="000000"/>
                </a:solidFill>
              </a:rPr>
            </a:br>
            <a:r>
              <a:rPr lang="hu-HU" sz="2200" dirty="0">
                <a:solidFill>
                  <a:srgbClr val="000000"/>
                </a:solidFill>
                <a:hlinkClick r:id="rId7"/>
              </a:rPr>
              <a:t>https://glassfish.dev.java.net/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</a:p>
          <a:p>
            <a:pPr marL="391686" lvl="1" indent="-195843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hu-HU" sz="2200" dirty="0" err="1">
                <a:solidFill>
                  <a:srgbClr val="000000"/>
                </a:solidFill>
              </a:rPr>
              <a:t>Apache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  <a:r>
              <a:rPr lang="hu-HU" sz="2200" dirty="0" err="1">
                <a:solidFill>
                  <a:srgbClr val="000000"/>
                </a:solidFill>
              </a:rPr>
              <a:t>Tomcat</a:t>
            </a:r>
            <a:r>
              <a:rPr lang="hu-HU" sz="2200" dirty="0">
                <a:solidFill>
                  <a:srgbClr val="000000"/>
                </a:solidFill>
              </a:rPr>
              <a:t> 6.0.20</a:t>
            </a:r>
            <a:br>
              <a:rPr lang="hu-HU" sz="2200" dirty="0">
                <a:solidFill>
                  <a:srgbClr val="000000"/>
                </a:solidFill>
              </a:rPr>
            </a:br>
            <a:r>
              <a:rPr lang="hu-HU" sz="2200" dirty="0">
                <a:solidFill>
                  <a:srgbClr val="000000"/>
                </a:solidFill>
                <a:hlinkClick r:id="rId8"/>
              </a:rPr>
              <a:t>http://tomcat.apache.org/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hu-HU" sz="2200" b="1" dirty="0">
              <a:solidFill>
                <a:srgbClr val="000000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71680" y="4321"/>
            <a:ext cx="2280960" cy="649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hu-HU" sz="4000" b="1" dirty="0">
                <a:solidFill>
                  <a:srgbClr val="000000"/>
                </a:solidFill>
                <a:latin typeface="+mn-lt"/>
              </a:rPr>
              <a:t>Tesztelés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120" y="3104967"/>
            <a:ext cx="2073600" cy="2773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84960" y="1347982"/>
            <a:ext cx="3913920" cy="5020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49440" y="653829"/>
            <a:ext cx="6600960" cy="6041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428640" y="4321"/>
            <a:ext cx="2280960" cy="649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hu-HU" sz="4000" b="1" dirty="0">
                <a:solidFill>
                  <a:srgbClr val="000000"/>
                </a:solidFill>
                <a:latin typeface="+mn-lt"/>
              </a:rPr>
              <a:t>Tesztelés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62720" y="555899"/>
            <a:ext cx="7256160" cy="48907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hu-HU" sz="2200" b="1" dirty="0">
                <a:solidFill>
                  <a:srgbClr val="000000"/>
                </a:solidFill>
              </a:rPr>
              <a:t>Kliens oldal</a:t>
            </a:r>
          </a:p>
          <a:p>
            <a:pPr marL="391686" lvl="1" indent="-195843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hu-HU" sz="2200" dirty="0">
                <a:solidFill>
                  <a:srgbClr val="000000"/>
                </a:solidFill>
              </a:rPr>
              <a:t>Webes kliens: csak diagnosztika</a:t>
            </a:r>
            <a:br>
              <a:rPr lang="hu-HU" sz="2200" dirty="0">
                <a:solidFill>
                  <a:srgbClr val="000000"/>
                </a:solidFill>
              </a:rPr>
            </a:br>
            <a:r>
              <a:rPr lang="hu-HU" sz="2200" dirty="0" err="1">
                <a:solidFill>
                  <a:srgbClr val="000000"/>
                </a:solidFill>
              </a:rPr>
              <a:t>Firefox</a:t>
            </a:r>
            <a:r>
              <a:rPr lang="hu-HU" sz="2200" dirty="0">
                <a:solidFill>
                  <a:srgbClr val="000000"/>
                </a:solidFill>
              </a:rPr>
              <a:t> 3.5.3, </a:t>
            </a:r>
            <a:r>
              <a:rPr lang="hu-HU" sz="2200" dirty="0">
                <a:solidFill>
                  <a:srgbClr val="000000"/>
                </a:solidFill>
                <a:hlinkClick r:id="rId3"/>
              </a:rPr>
              <a:t>http://www.mozilla-europe.org/hu/firefox/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hu-HU" sz="2200" b="1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hu-HU" sz="2200" b="1" dirty="0">
              <a:solidFill>
                <a:srgbClr val="00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2160" y="1535201"/>
            <a:ext cx="6445440" cy="51903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461760" y="164178"/>
            <a:ext cx="1517760" cy="64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hu-HU" sz="4000" b="1" dirty="0">
                <a:solidFill>
                  <a:srgbClr val="000000"/>
                </a:solidFill>
                <a:latin typeface="+mn-lt"/>
              </a:rPr>
              <a:t>Demó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4480" y="1633132"/>
            <a:ext cx="2073600" cy="2773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6640" y="1636012"/>
            <a:ext cx="2073600" cy="2773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2" name="Freeform 4"/>
          <p:cNvSpPr>
            <a:spLocks noChangeArrowheads="1"/>
          </p:cNvSpPr>
          <p:nvPr/>
        </p:nvSpPr>
        <p:spPr bwMode="auto">
          <a:xfrm>
            <a:off x="3713761" y="3915772"/>
            <a:ext cx="1022400" cy="658149"/>
          </a:xfrm>
          <a:custGeom>
            <a:avLst/>
            <a:gdLst/>
            <a:ahLst/>
            <a:cxnLst>
              <a:cxn ang="0">
                <a:pos x="2482" y="1979"/>
              </a:cxn>
              <a:cxn ang="0">
                <a:pos x="1553" y="2007"/>
              </a:cxn>
              <a:cxn ang="0">
                <a:pos x="652" y="1726"/>
              </a:cxn>
              <a:cxn ang="0">
                <a:pos x="146" y="825"/>
              </a:cxn>
              <a:cxn ang="0">
                <a:pos x="1103" y="37"/>
              </a:cxn>
              <a:cxn ang="0">
                <a:pos x="2285" y="375"/>
              </a:cxn>
              <a:cxn ang="0">
                <a:pos x="2820" y="1529"/>
              </a:cxn>
              <a:cxn ang="0">
                <a:pos x="2538" y="1782"/>
              </a:cxn>
              <a:cxn ang="0">
                <a:pos x="2482" y="1839"/>
              </a:cxn>
              <a:cxn ang="0">
                <a:pos x="2482" y="1979"/>
              </a:cxn>
            </a:cxnLst>
            <a:rect l="0" t="0" r="r" b="b"/>
            <a:pathLst>
              <a:path w="3129" h="2016">
                <a:moveTo>
                  <a:pt x="2482" y="1979"/>
                </a:moveTo>
                <a:cubicBezTo>
                  <a:pt x="2170" y="1949"/>
                  <a:pt x="1865" y="2015"/>
                  <a:pt x="1553" y="2007"/>
                </a:cubicBezTo>
                <a:cubicBezTo>
                  <a:pt x="1236" y="1999"/>
                  <a:pt x="917" y="1965"/>
                  <a:pt x="652" y="1726"/>
                </a:cubicBezTo>
                <a:cubicBezTo>
                  <a:pt x="374" y="1475"/>
                  <a:pt x="238" y="1156"/>
                  <a:pt x="146" y="825"/>
                </a:cubicBezTo>
                <a:cubicBezTo>
                  <a:pt x="0" y="299"/>
                  <a:pt x="698" y="73"/>
                  <a:pt x="1103" y="37"/>
                </a:cubicBezTo>
                <a:cubicBezTo>
                  <a:pt x="1512" y="0"/>
                  <a:pt x="1979" y="69"/>
                  <a:pt x="2285" y="375"/>
                </a:cubicBezTo>
                <a:cubicBezTo>
                  <a:pt x="2529" y="619"/>
                  <a:pt x="3128" y="1083"/>
                  <a:pt x="2820" y="1529"/>
                </a:cubicBezTo>
                <a:lnTo>
                  <a:pt x="2538" y="1782"/>
                </a:lnTo>
                <a:lnTo>
                  <a:pt x="2482" y="1839"/>
                </a:lnTo>
                <a:lnTo>
                  <a:pt x="2482" y="1979"/>
                </a:lnTo>
              </a:path>
            </a:pathLst>
          </a:custGeom>
          <a:noFill/>
          <a:ln w="360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hu-HU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720" y="162738"/>
            <a:ext cx="2799360" cy="6644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461760" y="164178"/>
            <a:ext cx="1517760" cy="64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hu-HU" sz="4000" b="1" dirty="0">
                <a:solidFill>
                  <a:srgbClr val="000000"/>
                </a:solidFill>
                <a:latin typeface="+mn-lt"/>
              </a:rPr>
              <a:t>Demó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640" y="1468955"/>
            <a:ext cx="2073600" cy="2773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680" y="50406"/>
            <a:ext cx="2799360" cy="6644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3461760" y="164178"/>
            <a:ext cx="1517760" cy="64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hu-HU" sz="4000" b="1" dirty="0">
                <a:solidFill>
                  <a:srgbClr val="000000"/>
                </a:solidFill>
                <a:latin typeface="+mn-lt"/>
              </a:rPr>
              <a:t>Demó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8240" y="1146361"/>
            <a:ext cx="2073600" cy="2773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0800" y="1146361"/>
            <a:ext cx="2073600" cy="2773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4" name="Freeform 4"/>
          <p:cNvSpPr>
            <a:spLocks noChangeArrowheads="1"/>
          </p:cNvSpPr>
          <p:nvPr/>
        </p:nvSpPr>
        <p:spPr bwMode="auto">
          <a:xfrm>
            <a:off x="4661280" y="2638357"/>
            <a:ext cx="1249920" cy="571740"/>
          </a:xfrm>
          <a:custGeom>
            <a:avLst/>
            <a:gdLst/>
            <a:ahLst/>
            <a:cxnLst>
              <a:cxn ang="0">
                <a:pos x="3178" y="1553"/>
              </a:cxn>
              <a:cxn ang="0">
                <a:pos x="2333" y="1693"/>
              </a:cxn>
              <a:cxn ang="0">
                <a:pos x="1489" y="1721"/>
              </a:cxn>
              <a:cxn ang="0">
                <a:pos x="616" y="1440"/>
              </a:cxn>
              <a:cxn ang="0">
                <a:pos x="925" y="203"/>
              </a:cxn>
              <a:cxn ang="0">
                <a:pos x="2417" y="33"/>
              </a:cxn>
              <a:cxn ang="0">
                <a:pos x="3571" y="427"/>
              </a:cxn>
              <a:cxn ang="0">
                <a:pos x="3768" y="1299"/>
              </a:cxn>
              <a:cxn ang="0">
                <a:pos x="3460" y="1553"/>
              </a:cxn>
              <a:cxn ang="0">
                <a:pos x="3205" y="1637"/>
              </a:cxn>
              <a:cxn ang="0">
                <a:pos x="3178" y="1553"/>
              </a:cxn>
            </a:cxnLst>
            <a:rect l="0" t="0" r="r" b="b"/>
            <a:pathLst>
              <a:path w="3826" h="1751">
                <a:moveTo>
                  <a:pt x="3178" y="1553"/>
                </a:moveTo>
                <a:cubicBezTo>
                  <a:pt x="2880" y="1521"/>
                  <a:pt x="2630" y="1662"/>
                  <a:pt x="2333" y="1693"/>
                </a:cubicBezTo>
                <a:cubicBezTo>
                  <a:pt x="2046" y="1723"/>
                  <a:pt x="1768" y="1750"/>
                  <a:pt x="1489" y="1721"/>
                </a:cubicBezTo>
                <a:cubicBezTo>
                  <a:pt x="1180" y="1689"/>
                  <a:pt x="901" y="1549"/>
                  <a:pt x="616" y="1440"/>
                </a:cubicBezTo>
                <a:cubicBezTo>
                  <a:pt x="0" y="1204"/>
                  <a:pt x="431" y="304"/>
                  <a:pt x="925" y="203"/>
                </a:cubicBezTo>
                <a:cubicBezTo>
                  <a:pt x="1414" y="102"/>
                  <a:pt x="1918" y="72"/>
                  <a:pt x="2417" y="33"/>
                </a:cubicBezTo>
                <a:cubicBezTo>
                  <a:pt x="2852" y="0"/>
                  <a:pt x="3258" y="172"/>
                  <a:pt x="3571" y="427"/>
                </a:cubicBezTo>
                <a:cubicBezTo>
                  <a:pt x="3825" y="634"/>
                  <a:pt x="3710" y="1006"/>
                  <a:pt x="3768" y="1299"/>
                </a:cubicBezTo>
                <a:lnTo>
                  <a:pt x="3460" y="1553"/>
                </a:lnTo>
                <a:lnTo>
                  <a:pt x="3205" y="1637"/>
                </a:lnTo>
                <a:lnTo>
                  <a:pt x="3178" y="1553"/>
                </a:lnTo>
              </a:path>
            </a:pathLst>
          </a:custGeom>
          <a:noFill/>
          <a:ln w="360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hu-HU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720" y="162738"/>
            <a:ext cx="2799360" cy="6644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461760" y="164178"/>
            <a:ext cx="1517760" cy="64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hu-HU" sz="4000" b="1" dirty="0">
                <a:solidFill>
                  <a:srgbClr val="000000"/>
                </a:solidFill>
                <a:latin typeface="+mn-lt"/>
              </a:rPr>
              <a:t>Demó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6560" y="884253"/>
            <a:ext cx="2073600" cy="2773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720" y="162738"/>
            <a:ext cx="2799360" cy="6644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1200" y="884253"/>
            <a:ext cx="2073600" cy="2773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2880" y="3918652"/>
            <a:ext cx="2073600" cy="2773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461760" y="164178"/>
            <a:ext cx="1517760" cy="64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hu-HU" sz="4000" b="1" dirty="0">
                <a:solidFill>
                  <a:srgbClr val="000000"/>
                </a:solidFill>
                <a:latin typeface="+mn-lt"/>
              </a:rPr>
              <a:t>Demó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640" y="1143481"/>
            <a:ext cx="2073600" cy="2773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1" name="Freeform 3"/>
          <p:cNvSpPr>
            <a:spLocks noChangeArrowheads="1"/>
          </p:cNvSpPr>
          <p:nvPr/>
        </p:nvSpPr>
        <p:spPr bwMode="auto">
          <a:xfrm>
            <a:off x="3993121" y="2773732"/>
            <a:ext cx="1661760" cy="614945"/>
          </a:xfrm>
          <a:custGeom>
            <a:avLst/>
            <a:gdLst/>
            <a:ahLst/>
            <a:cxnLst>
              <a:cxn ang="0">
                <a:pos x="2287" y="1638"/>
              </a:cxn>
              <a:cxn ang="0">
                <a:pos x="1245" y="1582"/>
              </a:cxn>
              <a:cxn ang="0">
                <a:pos x="373" y="1103"/>
              </a:cxn>
              <a:cxn ang="0">
                <a:pos x="1639" y="90"/>
              </a:cxn>
              <a:cxn ang="0">
                <a:pos x="2512" y="62"/>
              </a:cxn>
              <a:cxn ang="0">
                <a:pos x="4004" y="231"/>
              </a:cxn>
              <a:cxn ang="0">
                <a:pos x="4933" y="541"/>
              </a:cxn>
              <a:cxn ang="0">
                <a:pos x="4848" y="1441"/>
              </a:cxn>
              <a:cxn ang="0">
                <a:pos x="3976" y="1807"/>
              </a:cxn>
              <a:cxn ang="0">
                <a:pos x="3075" y="1863"/>
              </a:cxn>
              <a:cxn ang="0">
                <a:pos x="2765" y="1779"/>
              </a:cxn>
              <a:cxn ang="0">
                <a:pos x="2484" y="1723"/>
              </a:cxn>
              <a:cxn ang="0">
                <a:pos x="2428" y="1695"/>
              </a:cxn>
            </a:cxnLst>
            <a:rect l="0" t="0" r="r" b="b"/>
            <a:pathLst>
              <a:path w="5087" h="1883">
                <a:moveTo>
                  <a:pt x="2287" y="1638"/>
                </a:moveTo>
                <a:cubicBezTo>
                  <a:pt x="1940" y="1614"/>
                  <a:pt x="1589" y="1670"/>
                  <a:pt x="1245" y="1582"/>
                </a:cubicBezTo>
                <a:cubicBezTo>
                  <a:pt x="922" y="1499"/>
                  <a:pt x="558" y="1448"/>
                  <a:pt x="373" y="1103"/>
                </a:cubicBezTo>
                <a:cubicBezTo>
                  <a:pt x="0" y="407"/>
                  <a:pt x="1488" y="139"/>
                  <a:pt x="1639" y="90"/>
                </a:cubicBezTo>
                <a:cubicBezTo>
                  <a:pt x="1917" y="0"/>
                  <a:pt x="2222" y="29"/>
                  <a:pt x="2512" y="62"/>
                </a:cubicBezTo>
                <a:cubicBezTo>
                  <a:pt x="3008" y="118"/>
                  <a:pt x="3515" y="110"/>
                  <a:pt x="4004" y="231"/>
                </a:cubicBezTo>
                <a:cubicBezTo>
                  <a:pt x="4318" y="309"/>
                  <a:pt x="4755" y="243"/>
                  <a:pt x="4933" y="541"/>
                </a:cubicBezTo>
                <a:cubicBezTo>
                  <a:pt x="5086" y="797"/>
                  <a:pt x="5083" y="1193"/>
                  <a:pt x="4848" y="1441"/>
                </a:cubicBezTo>
                <a:cubicBezTo>
                  <a:pt x="4623" y="1678"/>
                  <a:pt x="4282" y="1730"/>
                  <a:pt x="3976" y="1807"/>
                </a:cubicBezTo>
                <a:cubicBezTo>
                  <a:pt x="3676" y="1882"/>
                  <a:pt x="3375" y="1842"/>
                  <a:pt x="3075" y="1863"/>
                </a:cubicBezTo>
                <a:lnTo>
                  <a:pt x="2765" y="1779"/>
                </a:lnTo>
                <a:lnTo>
                  <a:pt x="2484" y="1723"/>
                </a:lnTo>
                <a:lnTo>
                  <a:pt x="2428" y="1695"/>
                </a:lnTo>
              </a:path>
            </a:pathLst>
          </a:custGeom>
          <a:noFill/>
          <a:ln w="36000">
            <a:solidFill>
              <a:srgbClr val="8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hu-HU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720" y="162738"/>
            <a:ext cx="2799360" cy="6644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461760" y="164178"/>
            <a:ext cx="1517760" cy="64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hu-HU" sz="4000" b="1" dirty="0">
                <a:solidFill>
                  <a:srgbClr val="000000"/>
                </a:solidFill>
                <a:latin typeface="+mn-lt"/>
              </a:rPr>
              <a:t>Demó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80" y="917377"/>
            <a:ext cx="2073600" cy="2773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0720" y="914497"/>
            <a:ext cx="2073600" cy="2773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9760" y="917377"/>
            <a:ext cx="2073600" cy="2773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8677" name="Freeform 5"/>
          <p:cNvSpPr>
            <a:spLocks noChangeArrowheads="1"/>
          </p:cNvSpPr>
          <p:nvPr/>
        </p:nvSpPr>
        <p:spPr bwMode="auto">
          <a:xfrm>
            <a:off x="7218721" y="1407028"/>
            <a:ext cx="1391040" cy="586141"/>
          </a:xfrm>
          <a:custGeom>
            <a:avLst/>
            <a:gdLst/>
            <a:ahLst/>
            <a:cxnLst>
              <a:cxn ang="0">
                <a:pos x="2242" y="1435"/>
              </a:cxn>
              <a:cxn ang="0">
                <a:pos x="1313" y="1463"/>
              </a:cxn>
              <a:cxn ang="0">
                <a:pos x="469" y="1294"/>
              </a:cxn>
              <a:cxn ang="0">
                <a:pos x="497" y="449"/>
              </a:cxn>
              <a:cxn ang="0">
                <a:pos x="1961" y="27"/>
              </a:cxn>
              <a:cxn ang="0">
                <a:pos x="3396" y="55"/>
              </a:cxn>
              <a:cxn ang="0">
                <a:pos x="4212" y="787"/>
              </a:cxn>
              <a:cxn ang="0">
                <a:pos x="3846" y="1575"/>
              </a:cxn>
              <a:cxn ang="0">
                <a:pos x="2861" y="1772"/>
              </a:cxn>
              <a:cxn ang="0">
                <a:pos x="2017" y="1491"/>
              </a:cxn>
              <a:cxn ang="0">
                <a:pos x="1932" y="1406"/>
              </a:cxn>
            </a:cxnLst>
            <a:rect l="0" t="0" r="r" b="b"/>
            <a:pathLst>
              <a:path w="4260" h="1793">
                <a:moveTo>
                  <a:pt x="2242" y="1435"/>
                </a:moveTo>
                <a:cubicBezTo>
                  <a:pt x="1932" y="1443"/>
                  <a:pt x="1624" y="1442"/>
                  <a:pt x="1313" y="1463"/>
                </a:cubicBezTo>
                <a:cubicBezTo>
                  <a:pt x="1028" y="1482"/>
                  <a:pt x="740" y="1455"/>
                  <a:pt x="469" y="1294"/>
                </a:cubicBezTo>
                <a:cubicBezTo>
                  <a:pt x="160" y="1110"/>
                  <a:pt x="0" y="681"/>
                  <a:pt x="497" y="449"/>
                </a:cubicBezTo>
                <a:cubicBezTo>
                  <a:pt x="1015" y="207"/>
                  <a:pt x="1447" y="0"/>
                  <a:pt x="1961" y="27"/>
                </a:cubicBezTo>
                <a:cubicBezTo>
                  <a:pt x="2438" y="52"/>
                  <a:pt x="2916" y="28"/>
                  <a:pt x="3396" y="55"/>
                </a:cubicBezTo>
                <a:cubicBezTo>
                  <a:pt x="3808" y="78"/>
                  <a:pt x="4168" y="379"/>
                  <a:pt x="4212" y="787"/>
                </a:cubicBezTo>
                <a:cubicBezTo>
                  <a:pt x="4243" y="1079"/>
                  <a:pt x="4259" y="1486"/>
                  <a:pt x="3846" y="1575"/>
                </a:cubicBezTo>
                <a:cubicBezTo>
                  <a:pt x="3515" y="1646"/>
                  <a:pt x="3195" y="1750"/>
                  <a:pt x="2861" y="1772"/>
                </a:cubicBezTo>
                <a:cubicBezTo>
                  <a:pt x="2549" y="1792"/>
                  <a:pt x="2283" y="1616"/>
                  <a:pt x="2017" y="1491"/>
                </a:cubicBezTo>
                <a:lnTo>
                  <a:pt x="1932" y="1406"/>
                </a:lnTo>
              </a:path>
            </a:pathLst>
          </a:custGeom>
          <a:noFill/>
          <a:ln w="36000">
            <a:solidFill>
              <a:srgbClr val="8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461760" y="164178"/>
            <a:ext cx="1517760" cy="64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hu-HU" sz="4000" b="1" dirty="0">
                <a:solidFill>
                  <a:srgbClr val="000000"/>
                </a:solidFill>
                <a:latin typeface="+mn-lt"/>
              </a:rPr>
              <a:t>Demó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1040" y="1306218"/>
            <a:ext cx="2073600" cy="2773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9699" name="Freeform 3"/>
          <p:cNvSpPr>
            <a:spLocks noChangeArrowheads="1"/>
          </p:cNvSpPr>
          <p:nvPr/>
        </p:nvSpPr>
        <p:spPr bwMode="auto">
          <a:xfrm>
            <a:off x="5008320" y="2546188"/>
            <a:ext cx="2708640" cy="902975"/>
          </a:xfrm>
          <a:custGeom>
            <a:avLst/>
            <a:gdLst/>
            <a:ahLst/>
            <a:cxnLst>
              <a:cxn ang="0">
                <a:pos x="4451" y="2762"/>
              </a:cxn>
              <a:cxn ang="0">
                <a:pos x="3013" y="2716"/>
              </a:cxn>
              <a:cxn ang="0">
                <a:pos x="1620" y="2577"/>
              </a:cxn>
              <a:cxn ang="0">
                <a:pos x="227" y="1741"/>
              </a:cxn>
              <a:cxn ang="0">
                <a:pos x="924" y="627"/>
              </a:cxn>
              <a:cxn ang="0">
                <a:pos x="2363" y="441"/>
              </a:cxn>
              <a:cxn ang="0">
                <a:pos x="3755" y="395"/>
              </a:cxn>
              <a:cxn ang="0">
                <a:pos x="5241" y="163"/>
              </a:cxn>
              <a:cxn ang="0">
                <a:pos x="6633" y="256"/>
              </a:cxn>
              <a:cxn ang="0">
                <a:pos x="7979" y="1045"/>
              </a:cxn>
              <a:cxn ang="0">
                <a:pos x="7144" y="2112"/>
              </a:cxn>
              <a:cxn ang="0">
                <a:pos x="5705" y="2391"/>
              </a:cxn>
              <a:cxn ang="0">
                <a:pos x="5241" y="2577"/>
              </a:cxn>
              <a:cxn ang="0">
                <a:pos x="4776" y="2623"/>
              </a:cxn>
              <a:cxn ang="0">
                <a:pos x="4544" y="2669"/>
              </a:cxn>
              <a:cxn ang="0">
                <a:pos x="4451" y="2762"/>
              </a:cxn>
            </a:cxnLst>
            <a:rect l="0" t="0" r="r" b="b"/>
            <a:pathLst>
              <a:path w="8295" h="2763">
                <a:moveTo>
                  <a:pt x="4451" y="2762"/>
                </a:moveTo>
                <a:cubicBezTo>
                  <a:pt x="3971" y="2746"/>
                  <a:pt x="3494" y="2747"/>
                  <a:pt x="3013" y="2716"/>
                </a:cubicBezTo>
                <a:cubicBezTo>
                  <a:pt x="2546" y="2686"/>
                  <a:pt x="2070" y="2700"/>
                  <a:pt x="1620" y="2577"/>
                </a:cubicBezTo>
                <a:cubicBezTo>
                  <a:pt x="1098" y="2434"/>
                  <a:pt x="487" y="2290"/>
                  <a:pt x="227" y="1741"/>
                </a:cubicBezTo>
                <a:cubicBezTo>
                  <a:pt x="0" y="1261"/>
                  <a:pt x="415" y="774"/>
                  <a:pt x="924" y="627"/>
                </a:cubicBezTo>
                <a:cubicBezTo>
                  <a:pt x="1427" y="482"/>
                  <a:pt x="1891" y="586"/>
                  <a:pt x="2363" y="441"/>
                </a:cubicBezTo>
                <a:cubicBezTo>
                  <a:pt x="2829" y="298"/>
                  <a:pt x="3268" y="443"/>
                  <a:pt x="3755" y="395"/>
                </a:cubicBezTo>
                <a:cubicBezTo>
                  <a:pt x="4274" y="344"/>
                  <a:pt x="4723" y="200"/>
                  <a:pt x="5241" y="163"/>
                </a:cubicBezTo>
                <a:cubicBezTo>
                  <a:pt x="5717" y="129"/>
                  <a:pt x="6246" y="0"/>
                  <a:pt x="6633" y="256"/>
                </a:cubicBezTo>
                <a:cubicBezTo>
                  <a:pt x="7134" y="587"/>
                  <a:pt x="7663" y="322"/>
                  <a:pt x="7979" y="1045"/>
                </a:cubicBezTo>
                <a:cubicBezTo>
                  <a:pt x="8294" y="1765"/>
                  <a:pt x="7537" y="1989"/>
                  <a:pt x="7144" y="2112"/>
                </a:cubicBezTo>
                <a:cubicBezTo>
                  <a:pt x="6678" y="2258"/>
                  <a:pt x="6165" y="2220"/>
                  <a:pt x="5705" y="2391"/>
                </a:cubicBezTo>
                <a:lnTo>
                  <a:pt x="5241" y="2577"/>
                </a:lnTo>
                <a:lnTo>
                  <a:pt x="4776" y="2623"/>
                </a:lnTo>
                <a:lnTo>
                  <a:pt x="4544" y="2669"/>
                </a:lnTo>
                <a:lnTo>
                  <a:pt x="4451" y="2762"/>
                </a:lnTo>
              </a:path>
            </a:pathLst>
          </a:custGeom>
          <a:noFill/>
          <a:ln w="360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hu-HU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175360" y="4566720"/>
            <a:ext cx="2661120" cy="1964366"/>
          </a:xfrm>
          <a:prstGeom prst="rect">
            <a:avLst/>
          </a:prstGeom>
          <a:noFill/>
          <a:ln w="36000">
            <a:noFill/>
            <a:round/>
            <a:headEnd/>
            <a:tailEnd/>
          </a:ln>
          <a:effectLst/>
        </p:spPr>
        <p:txBody>
          <a:bodyPr lIns="97967" tIns="76349" rIns="97967" bIns="57147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hu-HU" sz="2200" dirty="0">
                <a:solidFill>
                  <a:srgbClr val="000000"/>
                </a:solidFill>
              </a:rPr>
              <a:t>A szerver küldte tiszta szöveg a klienstől kapott szöveg minden betűjének megduplázása.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720" y="162738"/>
            <a:ext cx="2799360" cy="6644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62720" y="1932683"/>
            <a:ext cx="8968320" cy="2639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hu-HU" dirty="0">
                <a:solidFill>
                  <a:srgbClr val="000000"/>
                </a:solidFill>
              </a:rPr>
              <a:t>#|2009-10-09T12:21:59.159+0200|INFO|</a:t>
            </a:r>
            <a:r>
              <a:rPr lang="hu-HU" dirty="0" err="1">
                <a:solidFill>
                  <a:srgbClr val="000000"/>
                </a:solidFill>
              </a:rPr>
              <a:t>glassfish</a:t>
            </a:r>
            <a:r>
              <a:rPr lang="hu-HU" dirty="0">
                <a:solidFill>
                  <a:srgbClr val="000000"/>
                </a:solidFill>
              </a:rPr>
              <a:t>|null|_</a:t>
            </a:r>
            <a:r>
              <a:rPr lang="hu-HU" dirty="0" err="1">
                <a:solidFill>
                  <a:srgbClr val="000000"/>
                </a:solidFill>
              </a:rPr>
              <a:t>ThreadID</a:t>
            </a:r>
            <a:r>
              <a:rPr lang="hu-HU" dirty="0">
                <a:solidFill>
                  <a:srgbClr val="000000"/>
                </a:solidFill>
              </a:rPr>
              <a:t>=15;_</a:t>
            </a:r>
            <a:r>
              <a:rPr lang="hu-HU" dirty="0" err="1">
                <a:solidFill>
                  <a:srgbClr val="000000"/>
                </a:solidFill>
              </a:rPr>
              <a:t>ThreadName</a:t>
            </a:r>
            <a:r>
              <a:rPr lang="hu-HU" dirty="0">
                <a:solidFill>
                  <a:srgbClr val="000000"/>
                </a:solidFill>
              </a:rPr>
              <a:t>=Thread-4;|</a:t>
            </a:r>
            <a:r>
              <a:rPr lang="hu-HU" dirty="0">
                <a:solidFill>
                  <a:srgbClr val="FF0000"/>
                </a:solidFill>
              </a:rPr>
              <a:t>Kapott üzenet:Ś9?Ř˘‚</a:t>
            </a:r>
            <a:r>
              <a:rPr lang="hu-HU" dirty="0" err="1">
                <a:solidFill>
                  <a:srgbClr val="FF0000"/>
                </a:solidFill>
              </a:rPr>
              <a:t>šßcď</a:t>
            </a:r>
            <a:r>
              <a:rPr lang="hu-HU" dirty="0">
                <a:solidFill>
                  <a:srgbClr val="FF0000"/>
                </a:solidFill>
              </a:rPr>
              <a:t>“Ę\J</a:t>
            </a:r>
            <a:r>
              <a:rPr lang="hu-HU" dirty="0">
                <a:solidFill>
                  <a:srgbClr val="000000"/>
                </a:solidFill>
              </a:rPr>
              <a:t>|#]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hu-HU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hu-HU" dirty="0">
                <a:solidFill>
                  <a:srgbClr val="000000"/>
                </a:solidFill>
              </a:rPr>
              <a:t>[#|2009-10-09T12:21:59.172+0200|INFO|</a:t>
            </a:r>
            <a:r>
              <a:rPr lang="hu-HU" dirty="0" err="1">
                <a:solidFill>
                  <a:srgbClr val="000000"/>
                </a:solidFill>
              </a:rPr>
              <a:t>glassfish</a:t>
            </a:r>
            <a:r>
              <a:rPr lang="hu-HU" dirty="0">
                <a:solidFill>
                  <a:srgbClr val="000000"/>
                </a:solidFill>
              </a:rPr>
              <a:t>|null|_</a:t>
            </a:r>
            <a:r>
              <a:rPr lang="hu-HU" dirty="0" err="1">
                <a:solidFill>
                  <a:srgbClr val="000000"/>
                </a:solidFill>
              </a:rPr>
              <a:t>ThreadID</a:t>
            </a:r>
            <a:r>
              <a:rPr lang="hu-HU" dirty="0">
                <a:solidFill>
                  <a:srgbClr val="000000"/>
                </a:solidFill>
              </a:rPr>
              <a:t>=15;_</a:t>
            </a:r>
            <a:r>
              <a:rPr lang="hu-HU" dirty="0" err="1">
                <a:solidFill>
                  <a:srgbClr val="000000"/>
                </a:solidFill>
              </a:rPr>
              <a:t>ThreadName</a:t>
            </a:r>
            <a:r>
              <a:rPr lang="hu-HU" dirty="0">
                <a:solidFill>
                  <a:srgbClr val="000000"/>
                </a:solidFill>
              </a:rPr>
              <a:t>=Thread-4;|</a:t>
            </a:r>
            <a:r>
              <a:rPr lang="hu-HU" dirty="0">
                <a:solidFill>
                  <a:srgbClr val="FF0000"/>
                </a:solidFill>
              </a:rPr>
              <a:t>Kapott tiszta:Helló, Világ!   </a:t>
            </a:r>
            <a:r>
              <a:rPr lang="hu-HU" dirty="0">
                <a:solidFill>
                  <a:srgbClr val="000000"/>
                </a:solidFill>
              </a:rPr>
              <a:t>|#]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hu-HU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hu-HU" dirty="0">
                <a:solidFill>
                  <a:srgbClr val="000000"/>
                </a:solidFill>
              </a:rPr>
              <a:t>[#|2009-10-09T12:21:59.184+0200|INFO|</a:t>
            </a:r>
            <a:r>
              <a:rPr lang="hu-HU" dirty="0" err="1">
                <a:solidFill>
                  <a:srgbClr val="000000"/>
                </a:solidFill>
              </a:rPr>
              <a:t>glassfish</a:t>
            </a:r>
            <a:r>
              <a:rPr lang="hu-HU" dirty="0">
                <a:solidFill>
                  <a:srgbClr val="000000"/>
                </a:solidFill>
              </a:rPr>
              <a:t>|null|_</a:t>
            </a:r>
            <a:r>
              <a:rPr lang="hu-HU" dirty="0" err="1">
                <a:solidFill>
                  <a:srgbClr val="000000"/>
                </a:solidFill>
              </a:rPr>
              <a:t>ThreadID</a:t>
            </a:r>
            <a:r>
              <a:rPr lang="hu-HU" dirty="0">
                <a:solidFill>
                  <a:srgbClr val="000000"/>
                </a:solidFill>
              </a:rPr>
              <a:t>=15;_</a:t>
            </a:r>
            <a:r>
              <a:rPr lang="hu-HU" dirty="0" err="1">
                <a:solidFill>
                  <a:srgbClr val="000000"/>
                </a:solidFill>
              </a:rPr>
              <a:t>ThreadName</a:t>
            </a:r>
            <a:r>
              <a:rPr lang="hu-HU" dirty="0">
                <a:solidFill>
                  <a:srgbClr val="000000"/>
                </a:solidFill>
              </a:rPr>
              <a:t>=Thread-4;|</a:t>
            </a:r>
            <a:r>
              <a:rPr lang="hu-HU" dirty="0">
                <a:solidFill>
                  <a:srgbClr val="FF0000"/>
                </a:solidFill>
              </a:rPr>
              <a:t>Kliensnek vissza tiszta: </a:t>
            </a:r>
            <a:r>
              <a:rPr lang="hu-HU" dirty="0" err="1">
                <a:solidFill>
                  <a:srgbClr val="FF0000"/>
                </a:solidFill>
              </a:rPr>
              <a:t>HHeellllóó</a:t>
            </a:r>
            <a:r>
              <a:rPr lang="hu-HU" dirty="0">
                <a:solidFill>
                  <a:srgbClr val="FF0000"/>
                </a:solidFill>
              </a:rPr>
              <a:t>,,  </a:t>
            </a:r>
            <a:r>
              <a:rPr lang="hu-HU" dirty="0" err="1">
                <a:solidFill>
                  <a:srgbClr val="FF0000"/>
                </a:solidFill>
              </a:rPr>
              <a:t>VViilláágg</a:t>
            </a:r>
            <a:r>
              <a:rPr lang="hu-HU" dirty="0">
                <a:solidFill>
                  <a:srgbClr val="FF0000"/>
                </a:solidFill>
              </a:rPr>
              <a:t>!! </a:t>
            </a:r>
            <a:r>
              <a:rPr lang="hu-HU" dirty="0">
                <a:solidFill>
                  <a:srgbClr val="000000"/>
                </a:solidFill>
              </a:rPr>
              <a:t>     |#]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hu-HU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hu-HU" dirty="0">
                <a:solidFill>
                  <a:srgbClr val="000000"/>
                </a:solidFill>
              </a:rPr>
              <a:t>[#|2009-10-09T12:21:59.188+0200|INFO|</a:t>
            </a:r>
            <a:r>
              <a:rPr lang="hu-HU" dirty="0" err="1">
                <a:solidFill>
                  <a:srgbClr val="000000"/>
                </a:solidFill>
              </a:rPr>
              <a:t>glassfish</a:t>
            </a:r>
            <a:r>
              <a:rPr lang="hu-HU" dirty="0">
                <a:solidFill>
                  <a:srgbClr val="000000"/>
                </a:solidFill>
              </a:rPr>
              <a:t>|null|_</a:t>
            </a:r>
            <a:r>
              <a:rPr lang="hu-HU" dirty="0" err="1">
                <a:solidFill>
                  <a:srgbClr val="000000"/>
                </a:solidFill>
              </a:rPr>
              <a:t>ThreadID</a:t>
            </a:r>
            <a:r>
              <a:rPr lang="hu-HU" dirty="0">
                <a:solidFill>
                  <a:srgbClr val="000000"/>
                </a:solidFill>
              </a:rPr>
              <a:t>=15;_</a:t>
            </a:r>
            <a:r>
              <a:rPr lang="hu-HU" dirty="0" err="1">
                <a:solidFill>
                  <a:srgbClr val="000000"/>
                </a:solidFill>
              </a:rPr>
              <a:t>ThreadName</a:t>
            </a:r>
            <a:r>
              <a:rPr lang="hu-HU" dirty="0">
                <a:solidFill>
                  <a:srgbClr val="000000"/>
                </a:solidFill>
              </a:rPr>
              <a:t>=Thread-4;|</a:t>
            </a:r>
            <a:r>
              <a:rPr lang="hu-HU" dirty="0">
                <a:solidFill>
                  <a:srgbClr val="FF0000"/>
                </a:solidFill>
              </a:rPr>
              <a:t>Kliensnek vissza titkos: á!•v“5SÜó&gt;K?M/</a:t>
            </a:r>
            <a:r>
              <a:rPr lang="hu-HU" dirty="0" err="1">
                <a:solidFill>
                  <a:srgbClr val="FF0000"/>
                </a:solidFill>
              </a:rPr>
              <a:t>rż</a:t>
            </a:r>
            <a:r>
              <a:rPr lang="hu-HU" dirty="0">
                <a:solidFill>
                  <a:srgbClr val="FF0000"/>
                </a:solidFill>
              </a:rPr>
              <a:t>¬</a:t>
            </a:r>
            <a:r>
              <a:rPr lang="hu-HU" dirty="0" err="1">
                <a:solidFill>
                  <a:srgbClr val="FF0000"/>
                </a:solidFill>
              </a:rPr>
              <a:t>şĂYÎmÇíÉĘć</a:t>
            </a:r>
            <a:r>
              <a:rPr lang="hu-HU" dirty="0">
                <a:solidFill>
                  <a:srgbClr val="FF0000"/>
                </a:solidFill>
              </a:rPr>
              <a:t>˛ĆÄ^¸´ŰÔ˛v×«‡?q.</a:t>
            </a:r>
            <a:r>
              <a:rPr lang="hu-HU" dirty="0">
                <a:solidFill>
                  <a:srgbClr val="000000"/>
                </a:solidFill>
              </a:rPr>
              <a:t>|#]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461760" y="164178"/>
            <a:ext cx="1517760" cy="64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hu-HU" sz="4000" b="1" dirty="0">
                <a:solidFill>
                  <a:srgbClr val="000000"/>
                </a:solidFill>
                <a:latin typeface="+mn-lt"/>
              </a:rPr>
              <a:t>Demó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3"/>
          <p:cNvSpPr txBox="1">
            <a:spLocks/>
          </p:cNvSpPr>
          <p:nvPr/>
        </p:nvSpPr>
        <p:spPr bwMode="auto">
          <a:xfrm>
            <a:off x="0" y="44450"/>
            <a:ext cx="9251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err="1">
                <a:latin typeface="+mn-lt"/>
              </a:rPr>
              <a:t>Kapcsoldó</a:t>
            </a:r>
            <a:r>
              <a:rPr lang="hu-HU" sz="4400" b="1" dirty="0">
                <a:latin typeface="+mn-lt"/>
              </a:rPr>
              <a:t> videók, </a:t>
            </a:r>
            <a:r>
              <a:rPr lang="hu-HU" sz="4400" b="1" dirty="0" err="1">
                <a:latin typeface="+mn-lt"/>
              </a:rPr>
              <a:t>videómagyarázatok</a:t>
            </a:r>
            <a:r>
              <a:rPr lang="hu-HU" sz="4400" b="1" dirty="0">
                <a:latin typeface="+mn-lt"/>
              </a:rPr>
              <a:t> és </a:t>
            </a:r>
            <a:r>
              <a:rPr lang="hu-HU" sz="4400" b="1" dirty="0" err="1">
                <a:latin typeface="+mn-lt"/>
              </a:rPr>
              <a:t>blogok</a:t>
            </a:r>
            <a:endParaRPr lang="hu-HU" sz="4400" b="1" dirty="0">
              <a:latin typeface="+mn-lt"/>
            </a:endParaRPr>
          </a:p>
        </p:txBody>
      </p:sp>
      <p:sp>
        <p:nvSpPr>
          <p:cNvPr id="90115" name="Téglalap 2"/>
          <p:cNvSpPr>
            <a:spLocks noChangeArrowheads="1"/>
          </p:cNvSpPr>
          <p:nvPr/>
        </p:nvSpPr>
        <p:spPr bwMode="auto">
          <a:xfrm>
            <a:off x="250825" y="1628775"/>
            <a:ext cx="784956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  <a:defRPr/>
            </a:pPr>
            <a:r>
              <a:rPr lang="hu-HU" dirty="0" smtClean="0">
                <a:latin typeface="+mn-lt"/>
              </a:rPr>
              <a:t>Homo </a:t>
            </a:r>
            <a:r>
              <a:rPr lang="hu-HU" dirty="0" err="1" smtClean="0">
                <a:latin typeface="+mn-lt"/>
              </a:rPr>
              <a:t>proponit</a:t>
            </a:r>
            <a:r>
              <a:rPr lang="hu-HU" dirty="0" smtClean="0">
                <a:latin typeface="+mn-lt"/>
              </a:rPr>
              <a:t>, Deus </a:t>
            </a:r>
            <a:r>
              <a:rPr lang="hu-HU" dirty="0" err="1" smtClean="0">
                <a:latin typeface="+mn-lt"/>
              </a:rPr>
              <a:t>disponit</a:t>
            </a:r>
            <a:r>
              <a:rPr lang="hu-HU" dirty="0" smtClean="0">
                <a:latin typeface="+mn-lt"/>
              </a:rPr>
              <a:t>*:</a:t>
            </a:r>
            <a:r>
              <a:rPr lang="hu-HU" dirty="0">
                <a:latin typeface="+mn-lt"/>
              </a:rPr>
              <a:t/>
            </a:r>
            <a:br>
              <a:rPr lang="hu-HU" dirty="0">
                <a:latin typeface="+mn-lt"/>
              </a:rPr>
            </a:br>
            <a:r>
              <a:rPr lang="hu-HU" dirty="0" smtClean="0">
                <a:latin typeface="+mn-lt"/>
                <a:hlinkClick r:id="rId2"/>
              </a:rPr>
              <a:t>http://progpater.blog.hu/2011/12/10/homo_proponit_deus_disponit</a:t>
            </a:r>
            <a:r>
              <a:rPr lang="hu-HU" dirty="0" smtClean="0">
                <a:latin typeface="+mn-lt"/>
              </a:rPr>
              <a:t>  </a:t>
            </a:r>
            <a:br>
              <a:rPr lang="hu-HU" dirty="0" smtClean="0">
                <a:latin typeface="+mn-lt"/>
              </a:rPr>
            </a:br>
            <a:endParaRPr lang="hu-HU" dirty="0">
              <a:latin typeface="+mn-lt"/>
            </a:endParaRPr>
          </a:p>
          <a:p>
            <a:pPr marL="342900" indent="-342900">
              <a:buFont typeface="+mj-lt"/>
              <a:buAutoNum type="arabicParenR"/>
              <a:defRPr/>
            </a:pPr>
            <a:endParaRPr lang="hu-HU" dirty="0">
              <a:latin typeface="+mn-lt"/>
            </a:endParaRPr>
          </a:p>
          <a:p>
            <a:pPr marL="342900" indent="-342900">
              <a:buFont typeface="+mj-lt"/>
              <a:buAutoNum type="arabicParenR"/>
              <a:defRPr/>
            </a:pPr>
            <a:endParaRPr lang="hu-HU" dirty="0">
              <a:latin typeface="+mn-lt"/>
            </a:endParaRPr>
          </a:p>
          <a:p>
            <a:pPr>
              <a:defRPr/>
            </a:pPr>
            <a:endParaRPr lang="hu-HU" dirty="0">
              <a:latin typeface="+mn-lt"/>
            </a:endParaRPr>
          </a:p>
        </p:txBody>
      </p:sp>
      <p:sp>
        <p:nvSpPr>
          <p:cNvPr id="4" name="Ellipszis feliratnak 3"/>
          <p:cNvSpPr/>
          <p:nvPr/>
        </p:nvSpPr>
        <p:spPr>
          <a:xfrm>
            <a:off x="6156176" y="1124744"/>
            <a:ext cx="2880320" cy="79208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előadás és a labor posztja ez(</a:t>
            </a:r>
            <a:r>
              <a:rPr lang="hu-HU" dirty="0" err="1" smtClean="0"/>
              <a:t>ek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267360" y="4321"/>
            <a:ext cx="2448000" cy="649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hu-HU" sz="4000" b="1" dirty="0" err="1">
                <a:solidFill>
                  <a:srgbClr val="000000"/>
                </a:solidFill>
                <a:latin typeface="+mn-lt"/>
              </a:rPr>
              <a:t>Wireshark</a:t>
            </a:r>
            <a:endParaRPr lang="hu-HU" sz="4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40" y="653829"/>
            <a:ext cx="8614080" cy="6100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00" y="1399827"/>
            <a:ext cx="9080640" cy="572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ím 3"/>
          <p:cNvSpPr txBox="1">
            <a:spLocks/>
          </p:cNvSpPr>
          <p:nvPr/>
        </p:nvSpPr>
        <p:spPr bwMode="auto">
          <a:xfrm>
            <a:off x="0" y="115788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200" b="1" dirty="0" smtClean="0">
                <a:latin typeface="+mj-lt"/>
                <a:ea typeface="+mj-ea"/>
                <a:cs typeface="+mj-cs"/>
              </a:rPr>
              <a:t>Vissza a tevékenység diagramokhoz</a:t>
            </a:r>
            <a:br>
              <a:rPr lang="hu-HU" sz="3200" b="1" dirty="0" smtClean="0">
                <a:latin typeface="+mj-lt"/>
                <a:ea typeface="+mj-ea"/>
                <a:cs typeface="+mj-cs"/>
              </a:rPr>
            </a:br>
            <a:endParaRPr lang="hu-HU" sz="1600" b="1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hu-HU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83568" y="378497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u-HU" dirty="0" smtClean="0"/>
              <a:t>Prog1/2. labor: „Felvételt hirdet a CIA”,</a:t>
            </a:r>
            <a:br>
              <a:rPr lang="hu-HU" dirty="0" smtClean="0"/>
            </a:br>
            <a:r>
              <a:rPr lang="hu-HU" dirty="0" smtClean="0">
                <a:hlinkClick r:id="rId2"/>
              </a:rPr>
              <a:t>http://progpater.blog.hu/2011/02/15/felvetelt_hirdet_a_cia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Prog1/8. labor: ugyanez, de párhuzamosan az Open </a:t>
            </a:r>
            <a:r>
              <a:rPr lang="hu-HU" dirty="0" err="1" smtClean="0"/>
              <a:t>MP-vel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smtClean="0">
                <a:hlinkClick r:id="rId3"/>
              </a:rPr>
              <a:t>http://progpater.blog.hu/2011/03/28/a_hetedik_nyolcadik_labor</a:t>
            </a:r>
            <a:r>
              <a:rPr lang="hu-HU" dirty="0" smtClean="0"/>
              <a:t>  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Prog2/2. labor: ua., mint az első, de Javából</a:t>
            </a:r>
            <a:br>
              <a:rPr lang="hu-HU" dirty="0" smtClean="0"/>
            </a:br>
            <a:r>
              <a:rPr lang="hu-HU" dirty="0" smtClean="0">
                <a:latin typeface="+mn-lt"/>
                <a:hlinkClick r:id="rId2"/>
              </a:rPr>
              <a:t>http://progpater.blog.hu/2011/09/16/nem_mindig_a_jobbik_csapat_nyer </a:t>
            </a:r>
          </a:p>
        </p:txBody>
      </p:sp>
      <p:sp>
        <p:nvSpPr>
          <p:cNvPr id="9" name="Téglalap 8"/>
          <p:cNvSpPr/>
          <p:nvPr/>
        </p:nvSpPr>
        <p:spPr>
          <a:xfrm>
            <a:off x="1480225" y="2852936"/>
            <a:ext cx="6182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 smtClean="0">
                <a:latin typeface="+mn-lt"/>
              </a:rPr>
              <a:t>Egy még egyszerűbb „üzleti folyamattal”</a:t>
            </a:r>
            <a:endParaRPr lang="hu-HU" sz="2800" b="1" dirty="0"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83568" y="980728"/>
            <a:ext cx="7545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Még nincs implementáció, de még a platform kérdése sem vetődött fel…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98753" y="1700808"/>
            <a:ext cx="7139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Tud-e vállalati megoldást adni, aki csak a Prog1 2. és a Prog2 ezen </a:t>
            </a:r>
          </a:p>
          <a:p>
            <a:r>
              <a:rPr lang="hu-HU" dirty="0" smtClean="0"/>
              <a:t>utolsó előadását hallgatta?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ím 3"/>
          <p:cNvSpPr txBox="1">
            <a:spLocks/>
          </p:cNvSpPr>
          <p:nvPr/>
        </p:nvSpPr>
        <p:spPr bwMode="auto">
          <a:xfrm>
            <a:off x="0" y="115788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200" b="1" dirty="0" smtClean="0">
                <a:latin typeface="+mj-lt"/>
                <a:ea typeface="+mj-ea"/>
                <a:cs typeface="+mj-cs"/>
              </a:rPr>
              <a:t>UML, </a:t>
            </a:r>
            <a:r>
              <a:rPr lang="hu-HU" sz="3200" b="1" dirty="0" err="1" smtClean="0">
                <a:latin typeface="+mj-lt"/>
                <a:ea typeface="+mj-ea"/>
                <a:cs typeface="+mj-cs"/>
              </a:rPr>
              <a:t>Activity</a:t>
            </a:r>
            <a:r>
              <a:rPr lang="hu-HU" sz="3200" b="1" dirty="0" smtClean="0">
                <a:latin typeface="+mj-lt"/>
                <a:ea typeface="+mj-ea"/>
                <a:cs typeface="+mj-cs"/>
              </a:rPr>
              <a:t> Editor</a:t>
            </a:r>
            <a:br>
              <a:rPr lang="hu-HU" sz="3200" b="1" dirty="0" smtClean="0">
                <a:latin typeface="+mj-lt"/>
                <a:ea typeface="+mj-ea"/>
                <a:cs typeface="+mj-cs"/>
              </a:rPr>
            </a:br>
            <a:endParaRPr lang="hu-HU" sz="1600" b="1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hu-HU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542925" cy="3638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92374"/>
            <a:ext cx="7761287" cy="2152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555776" y="645333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/>
              <a:t>OpenAmeos</a:t>
            </a:r>
            <a:r>
              <a:rPr lang="hu-HU" dirty="0" smtClean="0"/>
              <a:t>, </a:t>
            </a:r>
            <a:r>
              <a:rPr lang="hu-HU" dirty="0" smtClean="0">
                <a:hlinkClick r:id="rId4"/>
              </a:rPr>
              <a:t>http://www.openameos.org/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ím 3"/>
          <p:cNvSpPr txBox="1">
            <a:spLocks/>
          </p:cNvSpPr>
          <p:nvPr/>
        </p:nvSpPr>
        <p:spPr bwMode="auto">
          <a:xfrm>
            <a:off x="0" y="115788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200" b="1" dirty="0" smtClean="0">
                <a:latin typeface="+mj-lt"/>
                <a:ea typeface="+mj-ea"/>
                <a:cs typeface="+mj-cs"/>
              </a:rPr>
              <a:t>UML, </a:t>
            </a:r>
            <a:r>
              <a:rPr lang="hu-HU" sz="3200" b="1" dirty="0" err="1" smtClean="0">
                <a:latin typeface="+mj-lt"/>
                <a:ea typeface="+mj-ea"/>
                <a:cs typeface="+mj-cs"/>
              </a:rPr>
              <a:t>Activity</a:t>
            </a:r>
            <a:r>
              <a:rPr lang="hu-HU" sz="3200" b="1" dirty="0" smtClean="0">
                <a:latin typeface="+mj-lt"/>
                <a:ea typeface="+mj-ea"/>
                <a:cs typeface="+mj-cs"/>
              </a:rPr>
              <a:t> Editor</a:t>
            </a:r>
            <a:br>
              <a:rPr lang="hu-HU" sz="3200" b="1" dirty="0" smtClean="0">
                <a:latin typeface="+mj-lt"/>
                <a:ea typeface="+mj-ea"/>
                <a:cs typeface="+mj-cs"/>
              </a:rPr>
            </a:br>
            <a:endParaRPr lang="hu-HU" sz="1600" b="1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hu-HU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55776" y="645333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/>
              <a:t>ArgoUML</a:t>
            </a:r>
            <a:r>
              <a:rPr lang="hu-HU" dirty="0" smtClean="0"/>
              <a:t>, </a:t>
            </a:r>
            <a:r>
              <a:rPr lang="hu-HU" dirty="0" smtClean="0">
                <a:hlinkClick r:id="rId2"/>
              </a:rPr>
              <a:t>http://argouml.tigris.org/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6134100" cy="5153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116632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BPMN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Business Process Model and Notation</a:t>
            </a:r>
            <a:endParaRPr lang="hu-HU" sz="4000" b="1" dirty="0">
              <a:latin typeface="+mn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67544" y="1844824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u-HU" sz="2000" dirty="0" smtClean="0">
                <a:latin typeface="+mn-lt"/>
              </a:rPr>
              <a:t>Az UML aktivitás diagramjához hasonló grafikus modellező nyelv</a:t>
            </a:r>
          </a:p>
          <a:p>
            <a:pPr marL="342900" indent="-342900">
              <a:buFont typeface="+mj-lt"/>
              <a:buAutoNum type="arabicParenR"/>
            </a:pPr>
            <a:r>
              <a:rPr lang="hu-HU" sz="2000" dirty="0" smtClean="0">
                <a:latin typeface="+mn-lt"/>
              </a:rPr>
              <a:t>OMG szabvány: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1.1, </a:t>
            </a:r>
            <a:r>
              <a:rPr lang="hu-HU" sz="2000" dirty="0" smtClean="0">
                <a:latin typeface="+mn-lt"/>
                <a:hlinkClick r:id="rId2"/>
              </a:rPr>
              <a:t>http://www.omg.org/spec/BPMN/1.1/</a:t>
            </a:r>
            <a:r>
              <a:rPr lang="hu-HU" sz="2000" dirty="0" smtClean="0">
                <a:latin typeface="+mn-lt"/>
              </a:rPr>
              <a:t> 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2.0, </a:t>
            </a:r>
            <a:r>
              <a:rPr lang="hu-HU" sz="2000" dirty="0" smtClean="0">
                <a:latin typeface="+mn-lt"/>
                <a:hlinkClick r:id="rId3"/>
              </a:rPr>
              <a:t>http://www.omg.org/spec/BPMN/2.0/</a:t>
            </a:r>
            <a:r>
              <a:rPr lang="hu-HU" sz="2000" dirty="0" smtClean="0">
                <a:latin typeface="+mn-lt"/>
              </a:rPr>
              <a:t> </a:t>
            </a:r>
          </a:p>
          <a:p>
            <a:pPr marL="342900" indent="-342900">
              <a:buFont typeface="+mj-lt"/>
              <a:buAutoNum type="arabicParenR"/>
            </a:pPr>
            <a:r>
              <a:rPr lang="hu-HU" sz="2000" dirty="0" smtClean="0">
                <a:latin typeface="+mn-lt"/>
              </a:rPr>
              <a:t>Van szabványos BPMN 2 BPEL leképezés</a:t>
            </a:r>
            <a:endParaRPr lang="hu-HU" sz="2000" dirty="0">
              <a:latin typeface="+mn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99592" y="4797152"/>
            <a:ext cx="1817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  <a:latin typeface="Calibri"/>
              </a:rPr>
              <a:t>Honnan ismerős?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1456" y="3449910"/>
            <a:ext cx="5715000" cy="3219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-99392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BPMN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Business Process Model and Notation</a:t>
            </a:r>
            <a:endParaRPr lang="hu-HU" sz="40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855347" cy="52803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3041992" y="6516052"/>
            <a:ext cx="3322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http://nehogy.fw.hu/p1_terkep/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-99392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BPMN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Business Process Model and Notation</a:t>
            </a:r>
            <a:endParaRPr lang="hu-HU" sz="4000" b="1" dirty="0"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048375" cy="5143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-99392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000" b="1" dirty="0" smtClean="0">
                <a:latin typeface="+mn-lt"/>
              </a:rPr>
              <a:t>Más modellek említése</a:t>
            </a:r>
            <a:endParaRPr lang="hu-HU" sz="4000" b="1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703738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251520" y="1412776"/>
            <a:ext cx="1274708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u-HU" dirty="0" smtClean="0"/>
              <a:t>BPEL</a:t>
            </a:r>
            <a:br>
              <a:rPr lang="hu-HU" dirty="0" smtClean="0"/>
            </a:br>
            <a:r>
              <a:rPr lang="hu-HU" dirty="0" smtClean="0"/>
              <a:t> 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BPMN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EPC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UML</a:t>
            </a:r>
          </a:p>
          <a:p>
            <a:pPr marL="342900" indent="-342900">
              <a:buFont typeface="+mj-lt"/>
              <a:buAutoNum type="arabicParenR"/>
            </a:pP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b="1" dirty="0" smtClean="0">
                <a:solidFill>
                  <a:srgbClr val="C00000"/>
                </a:solidFill>
              </a:rPr>
              <a:t>YAWL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b="1" dirty="0" err="1" smtClean="0">
                <a:solidFill>
                  <a:schemeClr val="accent3">
                    <a:lumMod val="75000"/>
                  </a:schemeClr>
                </a:solidFill>
              </a:rPr>
              <a:t>jBPM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hu-H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</a:rPr>
              <a:t>jPDL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BPELJ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…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04864"/>
            <a:ext cx="703738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3491880" y="6309320"/>
            <a:ext cx="3711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Oracle Business </a:t>
            </a:r>
            <a:r>
              <a:rPr lang="hu-HU" dirty="0" err="1" smtClean="0"/>
              <a:t>Process</a:t>
            </a:r>
            <a:r>
              <a:rPr lang="hu-HU" dirty="0" smtClean="0"/>
              <a:t> </a:t>
            </a:r>
            <a:r>
              <a:rPr lang="hu-HU" dirty="0" err="1" smtClean="0"/>
              <a:t>Architect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-99392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000" b="1" dirty="0" smtClean="0">
                <a:latin typeface="+mn-lt"/>
              </a:rPr>
              <a:t>Más modellek említése</a:t>
            </a:r>
            <a:endParaRPr lang="hu-HU" sz="4000" b="1" dirty="0">
              <a:latin typeface="+mn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904965" y="1231007"/>
            <a:ext cx="6853158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u-HU" dirty="0" smtClean="0"/>
              <a:t>BPEL (Business </a:t>
            </a:r>
            <a:r>
              <a:rPr lang="hu-HU" dirty="0" err="1" smtClean="0"/>
              <a:t>Process</a:t>
            </a:r>
            <a:r>
              <a:rPr lang="hu-HU" dirty="0" smtClean="0"/>
              <a:t> </a:t>
            </a:r>
            <a:r>
              <a:rPr lang="hu-HU" dirty="0" err="1" smtClean="0"/>
              <a:t>Execution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)</a:t>
            </a:r>
            <a:br>
              <a:rPr lang="hu-HU" dirty="0" smtClean="0"/>
            </a:br>
            <a:r>
              <a:rPr lang="hu-HU" dirty="0" smtClean="0"/>
              <a:t> 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BPMN (</a:t>
            </a:r>
            <a:r>
              <a:rPr lang="en-US" dirty="0" smtClean="0"/>
              <a:t>Business Process Model and Notation</a:t>
            </a:r>
            <a:r>
              <a:rPr lang="hu-HU" dirty="0" smtClean="0"/>
              <a:t>)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EPC (</a:t>
            </a:r>
            <a:r>
              <a:rPr lang="hu-HU" dirty="0" err="1" smtClean="0"/>
              <a:t>Event-driven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r>
              <a:rPr lang="hu-HU" dirty="0" smtClean="0"/>
              <a:t> </a:t>
            </a:r>
            <a:r>
              <a:rPr lang="hu-HU" dirty="0" err="1" smtClean="0"/>
              <a:t>Chain</a:t>
            </a:r>
            <a:r>
              <a:rPr lang="hu-HU" dirty="0" smtClean="0"/>
              <a:t>)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UML (</a:t>
            </a:r>
            <a:r>
              <a:rPr lang="hu-HU" dirty="0" err="1" smtClean="0"/>
              <a:t>Unified</a:t>
            </a:r>
            <a:r>
              <a:rPr lang="hu-HU" dirty="0" smtClean="0"/>
              <a:t> </a:t>
            </a:r>
            <a:r>
              <a:rPr lang="hu-HU" dirty="0" err="1" smtClean="0"/>
              <a:t>Modeling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)</a:t>
            </a:r>
          </a:p>
          <a:p>
            <a:pPr marL="342900" indent="-342900">
              <a:buFont typeface="+mj-lt"/>
              <a:buAutoNum type="arabicParenR"/>
            </a:pP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b="1" dirty="0" smtClean="0">
                <a:solidFill>
                  <a:srgbClr val="C00000"/>
                </a:solidFill>
              </a:rPr>
              <a:t>YAWL (</a:t>
            </a:r>
            <a:r>
              <a:rPr lang="hu-HU" b="1" dirty="0" err="1" smtClean="0">
                <a:solidFill>
                  <a:srgbClr val="C00000"/>
                </a:solidFill>
              </a:rPr>
              <a:t>Yet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Another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Workflow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Language</a:t>
            </a:r>
            <a:r>
              <a:rPr lang="hu-HU" b="1" dirty="0" smtClean="0">
                <a:solidFill>
                  <a:srgbClr val="C00000"/>
                </a:solidFill>
              </a:rPr>
              <a:t>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b="1" dirty="0" err="1" smtClean="0">
                <a:solidFill>
                  <a:schemeClr val="accent3">
                    <a:lumMod val="75000"/>
                  </a:schemeClr>
                </a:solidFill>
              </a:rPr>
              <a:t>jBPM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 (Java Business </a:t>
            </a:r>
            <a:r>
              <a:rPr lang="hu-HU" b="1" dirty="0" err="1" smtClean="0">
                <a:solidFill>
                  <a:schemeClr val="accent3">
                    <a:lumMod val="75000"/>
                  </a:schemeClr>
                </a:solidFill>
              </a:rPr>
              <a:t>Process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 Management)</a:t>
            </a:r>
            <a:b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hu-H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</a:rPr>
              <a:t>jPDL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 (Java </a:t>
            </a: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</a:rPr>
              <a:t>Process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</a:rPr>
              <a:t>Definition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</a:rPr>
              <a:t>Language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b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BPELJ 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Business Process Execution Language and Java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…</a:t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43780"/>
            <a:ext cx="9144000" cy="79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YAWL (Yet Another Workflow Language)</a:t>
            </a:r>
            <a:endParaRPr lang="hu-HU" sz="2800" b="1" dirty="0" smtClean="0">
              <a:solidFill>
                <a:prstClr val="black"/>
              </a:solidFill>
              <a:latin typeface="Calibri"/>
            </a:endParaRPr>
          </a:p>
          <a:p>
            <a:pPr marL="457200" indent="-457200" algn="ctr"/>
            <a:r>
              <a:rPr lang="hu-HU" sz="2000" b="1" dirty="0" err="1" smtClean="0">
                <a:solidFill>
                  <a:prstClr val="black"/>
                </a:solidFill>
                <a:latin typeface="Calibri"/>
              </a:rPr>
              <a:t>Qui-Gon</a:t>
            </a:r>
            <a:r>
              <a:rPr lang="hu-H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hu-HU" sz="2000" b="1" dirty="0" err="1" smtClean="0">
                <a:solidFill>
                  <a:prstClr val="black"/>
                </a:solidFill>
                <a:latin typeface="Calibri"/>
              </a:rPr>
              <a:t>Jinn</a:t>
            </a:r>
            <a:r>
              <a:rPr lang="hu-HU" sz="2000" b="1" dirty="0" smtClean="0">
                <a:solidFill>
                  <a:prstClr val="black"/>
                </a:solidFill>
                <a:latin typeface="Calibri"/>
              </a:rPr>
              <a:t>: Konvergenciát érzek a kurzusban</a:t>
            </a:r>
            <a:endParaRPr lang="hu-HU" sz="2000" b="1" dirty="0">
              <a:latin typeface="+mn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7208837" cy="2600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8"/>
            <a:ext cx="6891238" cy="43812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1619672" y="648866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4"/>
              </a:rPr>
              <a:t>http://localhost:8080/resourceService/faces/Login.jsp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1872208" y="-171400"/>
            <a:ext cx="52200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Célok és tartalom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155" y="836712"/>
            <a:ext cx="856932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 smtClean="0">
                <a:latin typeface="+mn-lt"/>
              </a:rPr>
              <a:t>Előadás</a:t>
            </a:r>
            <a:endParaRPr lang="hu-HU" sz="2000" b="1" dirty="0">
              <a:latin typeface="+mn-lt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BPM/</a:t>
            </a:r>
            <a:r>
              <a:rPr lang="hu-HU" sz="2000" dirty="0" err="1" smtClean="0">
                <a:latin typeface="+mn-lt"/>
              </a:rPr>
              <a:t>Workflow</a:t>
            </a:r>
            <a:r>
              <a:rPr lang="hu-HU" sz="2000" dirty="0" smtClean="0">
                <a:latin typeface="+mn-lt"/>
              </a:rPr>
              <a:t> rendszerek</a:t>
            </a:r>
          </a:p>
          <a:p>
            <a:pPr>
              <a:defRPr/>
            </a:pPr>
            <a:r>
              <a:rPr lang="hu-HU" sz="2000" b="1" dirty="0" smtClean="0">
                <a:latin typeface="+mn-lt"/>
              </a:rPr>
              <a:t>Labor</a:t>
            </a:r>
            <a:endParaRPr lang="hu-HU" sz="2000" dirty="0" smtClean="0">
              <a:latin typeface="+mn-lt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Védések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Opcionálisan UML osztálydiagramok a saját focicsapathoz (ez persze már </a:t>
            </a:r>
            <a:r>
              <a:rPr lang="hu-HU" sz="2000" dirty="0" err="1" smtClean="0">
                <a:latin typeface="+mn-lt"/>
              </a:rPr>
              <a:t>reengineering</a:t>
            </a:r>
            <a:r>
              <a:rPr lang="hu-HU" sz="2000" dirty="0" smtClean="0">
                <a:latin typeface="+mn-lt"/>
              </a:rPr>
              <a:t> lesz :)</a:t>
            </a:r>
            <a:endParaRPr lang="hu-HU" sz="2000" dirty="0">
              <a:latin typeface="+mn-lt"/>
            </a:endParaRPr>
          </a:p>
          <a:p>
            <a:pPr>
              <a:defRPr/>
            </a:pPr>
            <a:r>
              <a:rPr lang="hu-HU" sz="2000" b="1" dirty="0">
                <a:latin typeface="+mn-lt"/>
              </a:rPr>
              <a:t>Laborkártyák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BPMN kártyák</a:t>
            </a:r>
            <a:endParaRPr lang="hu-HU" sz="2000" dirty="0">
              <a:latin typeface="+mn-lt"/>
            </a:endParaRPr>
          </a:p>
          <a:p>
            <a:pPr marL="457200" indent="-457200">
              <a:defRPr/>
            </a:pPr>
            <a:r>
              <a:rPr lang="hu-HU" sz="2000" b="1" dirty="0">
                <a:latin typeface="+mn-lt"/>
              </a:rPr>
              <a:t>Otthoni opcionális feladat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Saját </a:t>
            </a:r>
            <a:r>
              <a:rPr lang="hu-HU" sz="2000" dirty="0" err="1" smtClean="0">
                <a:latin typeface="+mn-lt"/>
              </a:rPr>
              <a:t>Atan</a:t>
            </a:r>
            <a:r>
              <a:rPr lang="hu-HU" sz="2000" dirty="0" smtClean="0">
                <a:latin typeface="+mn-lt"/>
              </a:rPr>
              <a:t> alapú RCSS csapat fejlesztése </a:t>
            </a:r>
            <a:r>
              <a:rPr lang="hu-HU" sz="2000" dirty="0" smtClean="0">
                <a:solidFill>
                  <a:prstClr val="black"/>
                </a:solidFill>
                <a:latin typeface="Calibri"/>
              </a:rPr>
              <a:t>(esetleg szövése, egységtesztelése)</a:t>
            </a:r>
            <a:endParaRPr lang="hu-H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475828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BPMN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r>
              <a:rPr lang="hu-HU" sz="3200" b="1" dirty="0" smtClean="0">
                <a:solidFill>
                  <a:prstClr val="black"/>
                </a:solidFill>
                <a:latin typeface="Calibri"/>
              </a:rPr>
              <a:t>Hogyan válasszam meg a </a:t>
            </a:r>
            <a:r>
              <a:rPr lang="hu-HU" sz="3200" b="1" dirty="0" err="1" smtClean="0">
                <a:solidFill>
                  <a:prstClr val="black"/>
                </a:solidFill>
                <a:latin typeface="Calibri"/>
              </a:rPr>
              <a:t>magasszintű</a:t>
            </a:r>
            <a:endParaRPr lang="hu-HU" sz="3200" b="1" dirty="0" smtClean="0">
              <a:solidFill>
                <a:prstClr val="black"/>
              </a:solidFill>
              <a:latin typeface="Calibri"/>
            </a:endParaRPr>
          </a:p>
          <a:p>
            <a:pPr marL="457200" indent="-457200" algn="ctr"/>
            <a:r>
              <a:rPr lang="hu-HU" sz="3200" b="1" dirty="0" smtClean="0">
                <a:solidFill>
                  <a:prstClr val="black"/>
                </a:solidFill>
                <a:latin typeface="Calibri"/>
              </a:rPr>
              <a:t>tervező eszközömet?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endParaRPr lang="hu-HU" sz="4000" b="1" dirty="0">
              <a:latin typeface="+mn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835696" y="6237312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http://www.yworks.com/en/products_yed_about.html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230" y="2596877"/>
            <a:ext cx="4972050" cy="2200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43780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BPMN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endParaRPr lang="hu-HU" sz="4000" b="1" dirty="0"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771800" y="5157192"/>
            <a:ext cx="3711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Oracle Business </a:t>
            </a:r>
            <a:r>
              <a:rPr lang="hu-HU" dirty="0" err="1" smtClean="0"/>
              <a:t>Process</a:t>
            </a:r>
            <a:r>
              <a:rPr lang="hu-HU" dirty="0" smtClean="0"/>
              <a:t> </a:t>
            </a:r>
            <a:r>
              <a:rPr lang="hu-HU" dirty="0" err="1" smtClean="0"/>
              <a:t>Architect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19288"/>
            <a:ext cx="3657600" cy="3019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755576" y="622802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http://www.oracle.com/technetwork/middleware/bpa/downloads/index.html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-99392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BPMN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endParaRPr lang="hu-HU" sz="4000" b="1" dirty="0"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483768" y="6516052"/>
            <a:ext cx="4480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  <a:hlinkClick r:id="rId2"/>
              </a:rPr>
              <a:t>http://www.omg.org/spec/BPMN/2.0/PDF/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8748464" cy="60329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492896"/>
            <a:ext cx="4572000" cy="1962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-99392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BPMN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endParaRPr lang="hu-HU" sz="4000" b="1" dirty="0"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483768" y="6516052"/>
            <a:ext cx="4480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  <a:hlinkClick r:id="rId2"/>
              </a:rPr>
              <a:t>http://www.omg.org/spec/BPMN/2.0/PDF/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8748464" cy="60329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120731"/>
            <a:ext cx="8640960" cy="14766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43780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BPMN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endParaRPr lang="hu-HU" sz="4000" b="1" dirty="0"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483768" y="6516052"/>
            <a:ext cx="4480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  <a:hlinkClick r:id="rId2"/>
              </a:rPr>
              <a:t>http://www.omg.org/spec/BPMN/2.0/PDF/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68" y="764704"/>
            <a:ext cx="9001736" cy="55721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04478"/>
            <a:ext cx="2667000" cy="5276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933056"/>
            <a:ext cx="5248275" cy="2276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43780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BPMN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endParaRPr lang="hu-HU" sz="4000" b="1" dirty="0"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483768" y="6516052"/>
            <a:ext cx="4480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  <a:hlinkClick r:id="rId2"/>
              </a:rPr>
              <a:t>http://www.omg.org/spec/BPMN/2.0/PDF/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68" y="764704"/>
            <a:ext cx="9001736" cy="55721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44" y="5085184"/>
            <a:ext cx="9028956" cy="14826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696044"/>
            <a:ext cx="6923087" cy="5829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43780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BPMN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endParaRPr lang="hu-HU" sz="4000" b="1" dirty="0"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483768" y="6516052"/>
            <a:ext cx="4480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  <a:hlinkClick r:id="rId2"/>
              </a:rPr>
              <a:t>http://www.omg.org/spec/BPMN/2.0/PDF/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52736"/>
            <a:ext cx="5029200" cy="4676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43780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BPMN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endParaRPr lang="hu-HU" sz="4000" b="1" dirty="0">
              <a:latin typeface="+mn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843808" y="6093296"/>
            <a:ext cx="3570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latin typeface="+mn-lt"/>
                <a:hlinkClick r:id="rId2"/>
              </a:rPr>
              <a:t>http://www.visual-paradigm.com/</a:t>
            </a:r>
            <a:r>
              <a:rPr lang="hu-HU" dirty="0" smtClean="0">
                <a:latin typeface="+mn-lt"/>
              </a:rPr>
              <a:t> 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(</a:t>
            </a:r>
            <a:r>
              <a:rPr lang="hu-HU" dirty="0" err="1" smtClean="0">
                <a:latin typeface="+mn-lt"/>
              </a:rPr>
              <a:t>Agilian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Simulacian</a:t>
            </a:r>
            <a:r>
              <a:rPr lang="hu-HU" dirty="0" smtClean="0">
                <a:latin typeface="+mn-lt"/>
              </a:rPr>
              <a:t>)</a:t>
            </a:r>
            <a:endParaRPr lang="hu-HU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1047750"/>
            <a:ext cx="7723187" cy="4762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116632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BPMN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> 2 BPEL</a:t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endParaRPr lang="hu-HU" sz="4000" b="1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28963"/>
            <a:ext cx="7855347" cy="52803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2977872" y="6453336"/>
            <a:ext cx="3322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http://nehogy.fw.hu/p1_terkep/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7285037" cy="2952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Téglalap 10"/>
          <p:cNvSpPr/>
          <p:nvPr/>
        </p:nvSpPr>
        <p:spPr>
          <a:xfrm>
            <a:off x="2483768" y="4509120"/>
            <a:ext cx="4480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  <a:hlinkClick r:id="rId5"/>
              </a:rPr>
              <a:t>http://www.omg.org/spec/BPMN/2.0/PDF/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116632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BPMN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> 2 BPEL</a:t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endParaRPr lang="hu-HU" sz="4000" b="1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5705475" cy="3438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1681728" y="4437112"/>
            <a:ext cx="3322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http://nehogy.fw.hu/p1_terkep/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429000"/>
            <a:ext cx="7065963" cy="1104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293096"/>
            <a:ext cx="5353050" cy="1800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699792" y="6165304"/>
            <a:ext cx="4480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  <a:hlinkClick r:id="rId6"/>
              </a:rPr>
              <a:t>http://www.omg.org/spec/BPMN/2.0/PDF/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250825" y="-24288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Minimális gyakorlati cél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171" name="Téglalap 4"/>
          <p:cNvSpPr>
            <a:spLocks noChangeArrowheads="1"/>
          </p:cNvSpPr>
          <p:nvPr/>
        </p:nvSpPr>
        <p:spPr bwMode="auto">
          <a:xfrm>
            <a:off x="323528" y="908720"/>
            <a:ext cx="83529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endParaRPr lang="hu-HU" sz="2000" dirty="0" smtClean="0">
              <a:latin typeface="+mn-lt"/>
            </a:endParaRPr>
          </a:p>
          <a:p>
            <a:pPr marL="457200" indent="-457200">
              <a:buFont typeface="+mj-lt"/>
              <a:buAutoNum type="alphaLcParenR"/>
            </a:pPr>
            <a:r>
              <a:rPr lang="hu-HU" sz="2000" dirty="0" err="1" smtClean="0">
                <a:latin typeface="+mn-lt"/>
              </a:rPr>
              <a:t>Ism</a:t>
            </a:r>
            <a:r>
              <a:rPr lang="hu-HU" sz="2000" dirty="0" smtClean="0">
                <a:latin typeface="+mn-lt"/>
              </a:rPr>
              <a:t>.: Tudjon egyszerű esetekben UML osztálydiagramot </a:t>
            </a:r>
            <a:r>
              <a:rPr lang="hu-HU" sz="2000" dirty="0" err="1" smtClean="0">
                <a:latin typeface="+mn-lt"/>
              </a:rPr>
              <a:t>tevezni-rajzolni</a:t>
            </a:r>
            <a:r>
              <a:rPr lang="hu-HU" sz="2000" dirty="0" smtClean="0">
                <a:latin typeface="+mn-lt"/>
              </a:rPr>
              <a:t>, vagy ilyet generálni meglévő Java forrásokból, például az </a:t>
            </a:r>
            <a:r>
              <a:rPr lang="hu-HU" sz="2000" dirty="0" err="1" smtClean="0">
                <a:latin typeface="+mn-lt"/>
              </a:rPr>
              <a:t>ArgoUML-el</a:t>
            </a:r>
            <a:r>
              <a:rPr lang="hu-HU" sz="2000" dirty="0" smtClean="0">
                <a:latin typeface="+mn-lt"/>
              </a:rPr>
              <a:t>: </a:t>
            </a:r>
            <a:r>
              <a:rPr lang="hu-HU" sz="2000" dirty="0" smtClean="0">
                <a:latin typeface="+mn-lt"/>
                <a:hlinkClick r:id="rId2"/>
              </a:rPr>
              <a:t>http://argouml.tigris.org/</a:t>
            </a:r>
            <a:r>
              <a:rPr lang="hu-HU" sz="2000" dirty="0" smtClean="0">
                <a:latin typeface="+mn-lt"/>
              </a:rPr>
              <a:t> </a:t>
            </a:r>
            <a:br>
              <a:rPr lang="hu-HU" sz="2000" dirty="0" smtClean="0">
                <a:latin typeface="+mn-lt"/>
              </a:rPr>
            </a:br>
            <a:endParaRPr lang="hu-HU" sz="2000" dirty="0" smtClean="0">
              <a:latin typeface="+mn-lt"/>
            </a:endParaRPr>
          </a:p>
          <a:p>
            <a:pPr marL="457200" indent="-457200">
              <a:buFont typeface="+mj-lt"/>
              <a:buAutoNum type="alphaLcParenR"/>
            </a:pPr>
            <a:r>
              <a:rPr lang="hu-HU" sz="2000" dirty="0" smtClean="0">
                <a:latin typeface="+mn-lt"/>
              </a:rPr>
              <a:t>Egyszerű üzleti folyamatot le tudjon rajzolni BPMN nyelven.</a:t>
            </a:r>
            <a:br>
              <a:rPr lang="hu-HU" sz="2000" dirty="0" smtClean="0">
                <a:latin typeface="+mn-lt"/>
              </a:rPr>
            </a:br>
            <a:endParaRPr lang="hu-H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116632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BPMN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> 2 BPEL</a:t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endParaRPr lang="hu-HU" sz="40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6475413" cy="1990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9886950" cy="3962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116632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BP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>EL</a:t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 Business Process Execution Language</a:t>
            </a:r>
            <a:endParaRPr lang="hu-HU" sz="4000" b="1" dirty="0"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11560" y="1916832"/>
            <a:ext cx="694292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u-HU" dirty="0" smtClean="0"/>
              <a:t>XML alapú programozási nyelv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Nem grafikus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Az üzleti folyamatokat képes magas absztrakciós szinten leírni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Típusok: XSD, pl. a foci avatárokból ismert: </a:t>
            </a:r>
            <a:r>
              <a:rPr lang="hu-HU" dirty="0" err="1" smtClean="0"/>
              <a:t>xsd</a:t>
            </a:r>
            <a:r>
              <a:rPr lang="hu-HU" dirty="0" smtClean="0"/>
              <a:t>:</a:t>
            </a:r>
            <a:r>
              <a:rPr lang="hu-HU" dirty="0" err="1" smtClean="0"/>
              <a:t>positiveInteger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I/O: WSDL (</a:t>
            </a:r>
            <a:r>
              <a:rPr lang="hu-HU" dirty="0" err="1" smtClean="0"/>
              <a:t>webszolgáltatások</a:t>
            </a:r>
            <a:r>
              <a:rPr lang="hu-HU" dirty="0" smtClean="0"/>
              <a:t>)</a:t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-27384"/>
            <a:ext cx="925252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>WS-BPEL 2.0 </a:t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r>
              <a:rPr lang="hu-HU" sz="2800" b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Web Services Business Process Execution</a:t>
            </a:r>
            <a:r>
              <a:rPr lang="hu-HU" sz="2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Language 2.0</a:t>
            </a:r>
            <a:r>
              <a:rPr lang="hu-HU" sz="2800" b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hu-HU" sz="2800" b="1" dirty="0"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915816" y="1268760"/>
            <a:ext cx="2468946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&lt;receive&gt;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&lt;reply&gt;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&lt;invoke&gt;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&lt;assign&gt;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&lt;throw&gt;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&lt;exit&gt;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&lt;wait&gt;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&lt;empty&gt;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&lt;sequence&gt;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&lt;if&gt;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&lt;while&gt;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</a:t>
            </a:r>
            <a:r>
              <a:rPr lang="en-US" sz="1600" dirty="0" err="1" smtClean="0"/>
              <a:t>repeatUntil</a:t>
            </a:r>
            <a:r>
              <a:rPr lang="en-US" sz="1600" dirty="0" smtClean="0"/>
              <a:t>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</a:t>
            </a:r>
            <a:r>
              <a:rPr lang="en-US" sz="1600" dirty="0" err="1" smtClean="0"/>
              <a:t>forEach</a:t>
            </a:r>
            <a:r>
              <a:rPr lang="en-US" sz="1600" dirty="0" smtClean="0"/>
              <a:t>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&lt;pick&gt;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&lt;flow&gt;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&lt;scope&gt;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&lt;compensate&gt;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</a:t>
            </a:r>
            <a:r>
              <a:rPr lang="en-US" sz="1600" dirty="0" err="1" smtClean="0"/>
              <a:t>compensateScope</a:t>
            </a:r>
            <a:r>
              <a:rPr lang="en-US" sz="1600" dirty="0" smtClean="0"/>
              <a:t>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</a:t>
            </a:r>
            <a:r>
              <a:rPr lang="en-US" sz="1600" dirty="0" err="1" smtClean="0"/>
              <a:t>rethrow</a:t>
            </a:r>
            <a:r>
              <a:rPr lang="en-US" sz="1600" dirty="0" smtClean="0"/>
              <a:t>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&lt;validate&gt;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&lt;</a:t>
            </a:r>
            <a:r>
              <a:rPr lang="en-US" sz="1600" dirty="0" err="1" smtClean="0"/>
              <a:t>extensionActivity</a:t>
            </a:r>
            <a:r>
              <a:rPr lang="en-US" sz="1600" dirty="0" smtClean="0"/>
              <a:t>&gt;</a:t>
            </a:r>
            <a:endParaRPr lang="hu-HU" sz="1600" dirty="0"/>
          </a:p>
        </p:txBody>
      </p:sp>
      <p:sp>
        <p:nvSpPr>
          <p:cNvPr id="4" name="Téglalap 3"/>
          <p:cNvSpPr/>
          <p:nvPr/>
        </p:nvSpPr>
        <p:spPr>
          <a:xfrm>
            <a:off x="395536" y="3140968"/>
            <a:ext cx="212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</a:rPr>
              <a:t>BPEL tevékenységek:</a:t>
            </a:r>
            <a:endParaRPr lang="hu-HU" dirty="0"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565920" y="6516052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2"/>
              </a:rPr>
              <a:t>http://docs.oasis-open.org/wsbpel/2.0/wsbpel-v2.0.pdf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116632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BP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>EL</a:t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 Business Process Execution Language</a:t>
            </a:r>
            <a:endParaRPr lang="hu-HU" sz="4000" b="1" dirty="0"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11560" y="1916832"/>
            <a:ext cx="195438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u-HU" dirty="0" smtClean="0"/>
              <a:t>&lt;</a:t>
            </a:r>
            <a:r>
              <a:rPr lang="hu-HU" dirty="0" err="1" smtClean="0"/>
              <a:t>process</a:t>
            </a:r>
            <a:r>
              <a:rPr lang="hu-HU" dirty="0" smtClean="0"/>
              <a:t>&gt;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&lt;</a:t>
            </a:r>
            <a:r>
              <a:rPr lang="hu-HU" dirty="0" err="1" smtClean="0"/>
              <a:t>partnerLink</a:t>
            </a:r>
            <a:r>
              <a:rPr lang="hu-HU" dirty="0" smtClean="0"/>
              <a:t>&gt;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&lt;</a:t>
            </a:r>
            <a:r>
              <a:rPr lang="hu-HU" dirty="0" err="1" smtClean="0"/>
              <a:t>variable</a:t>
            </a:r>
            <a:r>
              <a:rPr lang="hu-HU" dirty="0" smtClean="0"/>
              <a:t>&gt;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&lt;</a:t>
            </a:r>
            <a:r>
              <a:rPr lang="hu-HU" dirty="0" err="1" smtClean="0"/>
              <a:t>sequence</a:t>
            </a:r>
            <a:r>
              <a:rPr lang="hu-HU" dirty="0" smtClean="0"/>
              <a:t>&gt;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&lt;</a:t>
            </a:r>
            <a:r>
              <a:rPr lang="hu-HU" dirty="0" err="1" smtClean="0"/>
              <a:t>assign</a:t>
            </a:r>
            <a:r>
              <a:rPr lang="hu-HU" dirty="0" smtClean="0"/>
              <a:t>&gt;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/>
              <a:t>…</a:t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116632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BP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>EL</a:t>
            </a:r>
            <a:br>
              <a:rPr lang="hu-HU" sz="4400" b="1" dirty="0" smtClean="0">
                <a:solidFill>
                  <a:prstClr val="black"/>
                </a:solidFill>
                <a:latin typeface="Calibri"/>
              </a:rPr>
            </a:br>
            <a:endParaRPr lang="hu-HU" sz="40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800850" cy="5667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315913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Laborkártyák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69876"/>
            <a:ext cx="6048375" cy="5143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323528" y="620688"/>
            <a:ext cx="7255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</a:rPr>
              <a:t>Fejezd be ezt a folyamatleírást ezen, vagy egy alacsonyabb szinten vagy egy 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magasabb absztrakciós szinten: 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  <a:hlinkClick r:id="rId3"/>
              </a:rPr>
              <a:t>http://www.bpmn.org/Documents/OMG_BPMN_Tutorial.pdf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-108520" y="-99392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000" b="1" dirty="0" smtClean="0">
                <a:latin typeface="+mn-lt"/>
              </a:rPr>
              <a:t>Más eszközök említése</a:t>
            </a:r>
            <a:endParaRPr lang="hu-HU" sz="4000" b="1" dirty="0">
              <a:latin typeface="+mn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043608" y="1628800"/>
            <a:ext cx="5504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u-HU" dirty="0" err="1" smtClean="0">
                <a:latin typeface="+mn-lt"/>
              </a:rPr>
              <a:t>Oryx</a:t>
            </a:r>
            <a:r>
              <a:rPr lang="hu-HU" dirty="0" smtClean="0">
                <a:latin typeface="+mn-lt"/>
              </a:rPr>
              <a:t>, </a:t>
            </a:r>
            <a:r>
              <a:rPr lang="hu-HU" dirty="0" smtClean="0">
                <a:latin typeface="+mn-lt"/>
                <a:hlinkClick r:id="rId2"/>
              </a:rPr>
              <a:t>http://bpt.hpi.uni-potsdam.de/Oryx/Research</a:t>
            </a:r>
            <a:r>
              <a:rPr lang="hu-HU" dirty="0" smtClean="0">
                <a:latin typeface="+mn-lt"/>
              </a:rPr>
              <a:t>  </a:t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7504" y="1124744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Kérdések: tud-e az eszköz BPMN 2 BPEL konverziót, tudja-e megfordítva, azaz BPEL 2 </a:t>
            </a:r>
            <a:r>
              <a:rPr lang="hu-HU" dirty="0" err="1" smtClean="0">
                <a:latin typeface="+mn-lt"/>
              </a:rPr>
              <a:t>BPMN-t</a:t>
            </a:r>
            <a:r>
              <a:rPr lang="hu-HU" dirty="0" smtClean="0">
                <a:latin typeface="+mn-lt"/>
              </a:rPr>
              <a:t>?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1835696" y="-171450"/>
            <a:ext cx="5256634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hu-HU" sz="4400" b="1" dirty="0" smtClean="0">
                <a:latin typeface="+mn-lt"/>
              </a:rPr>
              <a:t>Követelményelemzés</a:t>
            </a:r>
            <a:endParaRPr lang="hu-HU" sz="4400" b="1" dirty="0">
              <a:latin typeface="+mn-lt"/>
            </a:endParaRPr>
          </a:p>
        </p:txBody>
      </p:sp>
      <p:sp>
        <p:nvSpPr>
          <p:cNvPr id="103427" name="Téglalap 2"/>
          <p:cNvSpPr>
            <a:spLocks noChangeArrowheads="1"/>
          </p:cNvSpPr>
          <p:nvPr/>
        </p:nvSpPr>
        <p:spPr bwMode="auto">
          <a:xfrm>
            <a:off x="539552" y="1988840"/>
            <a:ext cx="72739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Követelményelemzés, specifikáció</a:t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err="1" smtClean="0">
                <a:latin typeface="+mn-lt"/>
              </a:rPr>
              <a:t>Architektúrális</a:t>
            </a:r>
            <a:r>
              <a:rPr lang="hu-HU" dirty="0" smtClean="0">
                <a:latin typeface="+mn-lt"/>
              </a:rPr>
              <a:t> tervezés, </a:t>
            </a:r>
            <a:r>
              <a:rPr lang="hu-HU" dirty="0" err="1" smtClean="0">
                <a:latin typeface="+mn-lt"/>
              </a:rPr>
              <a:t>architekturális</a:t>
            </a:r>
            <a:r>
              <a:rPr lang="hu-HU" dirty="0" smtClean="0">
                <a:latin typeface="+mn-lt"/>
              </a:rPr>
              <a:t> tulajdonságok pl. skálázhatóság-teljesítmény, megbízhatóság-rendelkezésre állás, biztonság  </a:t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Tervezés</a:t>
            </a:r>
          </a:p>
          <a:p>
            <a:endParaRPr lang="hu-HU" dirty="0" smtClean="0">
              <a:latin typeface="+mn-lt"/>
            </a:endParaRPr>
          </a:p>
          <a:p>
            <a:endParaRPr lang="hu-HU" dirty="0">
              <a:latin typeface="+mn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67544" y="105273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+mn-lt"/>
              </a:rPr>
              <a:t>Szoftverfolyamat: </a:t>
            </a:r>
            <a:r>
              <a:rPr lang="hu-HU" sz="2000" b="1" dirty="0" smtClean="0">
                <a:latin typeface="+mn-lt"/>
              </a:rPr>
              <a:t>specifikáció, tervezés</a:t>
            </a:r>
            <a:r>
              <a:rPr lang="hu-HU" sz="2000" dirty="0" smtClean="0">
                <a:latin typeface="+mn-lt"/>
              </a:rPr>
              <a:t>, fejlesztés, </a:t>
            </a:r>
            <a:r>
              <a:rPr lang="hu-HU" sz="2000" dirty="0" err="1" smtClean="0">
                <a:latin typeface="+mn-lt"/>
              </a:rPr>
              <a:t>validálás</a:t>
            </a:r>
            <a:r>
              <a:rPr lang="hu-HU" sz="2000" dirty="0" smtClean="0">
                <a:latin typeface="+mn-lt"/>
              </a:rPr>
              <a:t>, evolúció;</a:t>
            </a:r>
            <a:endParaRPr lang="hu-H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églalap 2"/>
          <p:cNvSpPr>
            <a:spLocks noChangeArrowheads="1"/>
          </p:cNvSpPr>
          <p:nvPr/>
        </p:nvSpPr>
        <p:spPr bwMode="auto">
          <a:xfrm>
            <a:off x="251521" y="1484784"/>
            <a:ext cx="554461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RPC (Távoli metódushívás, kliens-szerver modell)</a:t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CORBA (Elosztott, heterogén OO technológia)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Szétfeszíti a </a:t>
            </a:r>
            <a:r>
              <a:rPr lang="hu-HU" dirty="0" smtClean="0">
                <a:solidFill>
                  <a:prstClr val="black"/>
                </a:solidFill>
                <a:latin typeface="Calibri"/>
              </a:rPr>
              <a:t>kliens-szerver modellt, gondoljunk csak egy olyan Java </a:t>
            </a:r>
            <a:r>
              <a:rPr lang="hu-HU" dirty="0" err="1" smtClean="0">
                <a:solidFill>
                  <a:prstClr val="black"/>
                </a:solidFill>
                <a:latin typeface="Calibri"/>
              </a:rPr>
              <a:t>Servlet</a:t>
            </a:r>
            <a:r>
              <a:rPr lang="hu-HU" dirty="0" smtClean="0">
                <a:solidFill>
                  <a:prstClr val="black"/>
                </a:solidFill>
                <a:latin typeface="Calibri"/>
              </a:rPr>
              <a:t> szerveroldalra, ami egy CORBA kiszolgáló objektum kliense… </a:t>
            </a:r>
            <a:r>
              <a:rPr lang="hu-HU" dirty="0" smtClean="0">
                <a:latin typeface="+mn-lt"/>
              </a:rPr>
              <a:t/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Skálázható Java EE alkalmazások, EJB</a:t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err="1" smtClean="0">
                <a:latin typeface="+mn-lt"/>
              </a:rPr>
              <a:t>Webszolgáltatások</a:t>
            </a:r>
            <a:r>
              <a:rPr lang="hu-HU" dirty="0" smtClean="0">
                <a:latin typeface="+mn-lt"/>
              </a:rPr>
              <a:t> – SOA (Service-Oriented </a:t>
            </a:r>
            <a:r>
              <a:rPr lang="hu-HU" dirty="0" err="1" smtClean="0">
                <a:latin typeface="+mn-lt"/>
              </a:rPr>
              <a:t>Architecture</a:t>
            </a:r>
            <a:r>
              <a:rPr lang="hu-HU" dirty="0" smtClean="0">
                <a:latin typeface="+mn-lt"/>
              </a:rPr>
              <a:t>)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SOAP (</a:t>
            </a:r>
            <a:r>
              <a:rPr lang="hu-HU" dirty="0" err="1" smtClean="0">
                <a:latin typeface="+mn-lt"/>
              </a:rPr>
              <a:t>Simple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Object</a:t>
            </a:r>
            <a:r>
              <a:rPr lang="hu-HU" dirty="0" smtClean="0">
                <a:latin typeface="+mn-lt"/>
              </a:rPr>
              <a:t> Access </a:t>
            </a:r>
            <a:r>
              <a:rPr lang="hu-HU" dirty="0" err="1" smtClean="0">
                <a:latin typeface="+mn-lt"/>
              </a:rPr>
              <a:t>Protocol</a:t>
            </a:r>
            <a:r>
              <a:rPr lang="hu-HU" dirty="0" smtClean="0">
                <a:latin typeface="+mn-lt"/>
              </a:rPr>
              <a:t>)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WSDL (Web Service </a:t>
            </a:r>
            <a:r>
              <a:rPr lang="hu-HU" dirty="0" err="1" smtClean="0">
                <a:latin typeface="+mn-lt"/>
              </a:rPr>
              <a:t>Description</a:t>
            </a:r>
            <a:r>
              <a:rPr lang="hu-HU" dirty="0" smtClean="0">
                <a:latin typeface="+mn-lt"/>
              </a:rPr>
              <a:t> Language)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JAX-RPC (Java API </a:t>
            </a:r>
            <a:r>
              <a:rPr lang="hu-HU" dirty="0" err="1" smtClean="0">
                <a:latin typeface="+mn-lt"/>
              </a:rPr>
              <a:t>for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XML-based</a:t>
            </a:r>
            <a:r>
              <a:rPr lang="hu-HU" dirty="0" smtClean="0">
                <a:latin typeface="+mn-lt"/>
              </a:rPr>
              <a:t> RPC)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BPEL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stb.</a:t>
            </a:r>
          </a:p>
          <a:p>
            <a:endParaRPr lang="hu-HU" dirty="0">
              <a:latin typeface="+mn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012160" y="1772816"/>
            <a:ext cx="2255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  <a:latin typeface="+mn-lt"/>
              </a:rPr>
              <a:t>3 rétegű alkalmazások</a:t>
            </a:r>
            <a:endParaRPr lang="hu-HU" dirty="0">
              <a:latin typeface="+mn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084168" y="3645024"/>
            <a:ext cx="1735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</a:rPr>
              <a:t>p2p architektúra</a:t>
            </a:r>
            <a:endParaRPr lang="hu-HU" dirty="0">
              <a:latin typeface="+mn-lt"/>
            </a:endParaRPr>
          </a:p>
        </p:txBody>
      </p:sp>
      <p:sp>
        <p:nvSpPr>
          <p:cNvPr id="7" name="Cím 3"/>
          <p:cNvSpPr txBox="1">
            <a:spLocks/>
          </p:cNvSpPr>
          <p:nvPr/>
        </p:nvSpPr>
        <p:spPr bwMode="auto">
          <a:xfrm>
            <a:off x="1835696" y="-28228"/>
            <a:ext cx="568863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hu-HU" sz="4400" b="1" dirty="0" err="1" smtClean="0">
                <a:latin typeface="+mn-lt"/>
              </a:rPr>
              <a:t>Architektúrális</a:t>
            </a:r>
            <a:r>
              <a:rPr lang="hu-HU" sz="4400" b="1" dirty="0" smtClean="0">
                <a:latin typeface="+mn-lt"/>
              </a:rPr>
              <a:t> tervezés</a:t>
            </a:r>
            <a:endParaRPr lang="hu-HU" sz="4400" b="1" dirty="0">
              <a:latin typeface="+mn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60232" y="2348880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(Az implementációs, </a:t>
            </a:r>
          </a:p>
          <a:p>
            <a:r>
              <a:rPr lang="hu-HU" dirty="0" err="1" smtClean="0">
                <a:latin typeface="+mn-lt"/>
              </a:rPr>
              <a:t>architektúrális</a:t>
            </a:r>
            <a:r>
              <a:rPr lang="hu-HU" dirty="0" smtClean="0">
                <a:latin typeface="+mn-lt"/>
              </a:rPr>
              <a:t> kérdések, döntések eltolódnak)</a:t>
            </a:r>
            <a:endParaRPr lang="hu-HU" dirty="0">
              <a:latin typeface="+mn-lt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732240" y="4293096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(Az implementációs, </a:t>
            </a:r>
          </a:p>
          <a:p>
            <a:r>
              <a:rPr lang="hu-HU" dirty="0" err="1" smtClean="0">
                <a:latin typeface="+mn-lt"/>
              </a:rPr>
              <a:t>architektúrális</a:t>
            </a:r>
            <a:r>
              <a:rPr lang="hu-HU" dirty="0" smtClean="0">
                <a:latin typeface="+mn-lt"/>
              </a:rPr>
              <a:t> kérdések, döntések még tovább tolódnak)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107504" y="-28228"/>
            <a:ext cx="9036496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hu-HU" sz="4400" b="1" dirty="0" smtClean="0">
                <a:latin typeface="+mn-lt"/>
              </a:rPr>
              <a:t>Skálázható Java EE alkalmazások, EJB</a:t>
            </a:r>
            <a:endParaRPr lang="hu-HU" sz="4400" b="1" dirty="0">
              <a:latin typeface="+mn-lt"/>
            </a:endParaRP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2611438" y="1960563"/>
            <a:ext cx="1673225" cy="3340100"/>
          </a:xfrm>
          <a:prstGeom prst="roundRect">
            <a:avLst>
              <a:gd name="adj" fmla="val 8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>
              <a:latin typeface="+mn-lt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84213" y="3068638"/>
            <a:ext cx="1468437" cy="1470025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>
              <a:latin typeface="+mn-lt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449513" y="1143000"/>
            <a:ext cx="1587" cy="4246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hu-HU">
              <a:latin typeface="+mn-lt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84213" y="5389563"/>
            <a:ext cx="1601787" cy="31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5638" algn="l"/>
                <a:tab pos="1312863" algn="l"/>
              </a:tabLst>
            </a:pPr>
            <a:r>
              <a:rPr lang="hu-HU">
                <a:solidFill>
                  <a:srgbClr val="000000"/>
                </a:solidFill>
                <a:latin typeface="+mn-lt"/>
              </a:rPr>
              <a:t>Adatbázis réteg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776538" y="5389563"/>
            <a:ext cx="1277937" cy="31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5638" algn="l"/>
              </a:tabLst>
            </a:pPr>
            <a:r>
              <a:rPr lang="hu-HU">
                <a:solidFill>
                  <a:srgbClr val="000000"/>
                </a:solidFill>
                <a:latin typeface="+mn-lt"/>
              </a:rPr>
              <a:t>Üzleti logika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764088" y="5400675"/>
            <a:ext cx="14001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5638" algn="l"/>
                <a:tab pos="1312863" algn="l"/>
              </a:tabLst>
            </a:pPr>
            <a:r>
              <a:rPr lang="hu-HU">
                <a:solidFill>
                  <a:srgbClr val="000000"/>
                </a:solidFill>
                <a:latin typeface="+mn-lt"/>
              </a:rPr>
              <a:t>Webes logika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723063" y="5400675"/>
            <a:ext cx="944562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5638" algn="l"/>
              </a:tabLst>
            </a:pPr>
            <a:r>
              <a:rPr lang="hu-HU">
                <a:solidFill>
                  <a:srgbClr val="000000"/>
                </a:solidFill>
                <a:latin typeface="+mn-lt"/>
              </a:rPr>
              <a:t>Kliensek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4408488" y="1143000"/>
            <a:ext cx="0" cy="4246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hu-HU">
              <a:latin typeface="+mn-lt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6465888" y="1143000"/>
            <a:ext cx="1587" cy="4246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hu-HU">
              <a:latin typeface="+mn-lt"/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2776538" y="2613025"/>
            <a:ext cx="1143000" cy="4889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>
              <a:latin typeface="+mn-lt"/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2906713" y="2940050"/>
            <a:ext cx="1304925" cy="652463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>
              <a:latin typeface="+mn-lt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2709863" y="3917950"/>
            <a:ext cx="979487" cy="6540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>
              <a:latin typeface="+mn-lt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776538" y="4899025"/>
            <a:ext cx="140652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5638" algn="l"/>
                <a:tab pos="1312863" algn="l"/>
              </a:tabLst>
            </a:pPr>
            <a:r>
              <a:rPr lang="hu-HU">
                <a:solidFill>
                  <a:srgbClr val="000000"/>
                </a:solidFill>
                <a:latin typeface="+mn-lt"/>
              </a:rPr>
              <a:t>EJB konténer</a:t>
            </a: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4603750" y="3101975"/>
            <a:ext cx="1697038" cy="2198688"/>
          </a:xfrm>
          <a:prstGeom prst="roundRect">
            <a:avLst>
              <a:gd name="adj" fmla="val 8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>
              <a:latin typeface="+mn-lt"/>
            </a:endParaRP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4735513" y="3917950"/>
            <a:ext cx="488950" cy="490538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>
              <a:latin typeface="+mn-lt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5060950" y="4083050"/>
            <a:ext cx="979488" cy="6540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>
              <a:latin typeface="+mn-lt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4703763" y="4899025"/>
            <a:ext cx="1498600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5638" algn="l"/>
                <a:tab pos="1312863" algn="l"/>
              </a:tabLst>
            </a:pPr>
            <a:r>
              <a:rPr lang="hu-HU">
                <a:solidFill>
                  <a:srgbClr val="000000"/>
                </a:solidFill>
                <a:latin typeface="+mn-lt"/>
              </a:rPr>
              <a:t>WEB konténer</a:t>
            </a: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5224463" y="3200400"/>
            <a:ext cx="815975" cy="815975"/>
          </a:xfrm>
          <a:prstGeom prst="flowChartMultidocumen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>
              <a:latin typeface="+mn-lt"/>
            </a:endParaRP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6732588" y="3573463"/>
            <a:ext cx="1871662" cy="1727200"/>
          </a:xfrm>
          <a:prstGeom prst="roundRect">
            <a:avLst>
              <a:gd name="adj" fmla="val 8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>
              <a:latin typeface="+mn-lt"/>
            </a:endParaRP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6923088" y="4049713"/>
            <a:ext cx="490537" cy="4889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>
              <a:latin typeface="+mn-lt"/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6792913" y="4703763"/>
            <a:ext cx="1620837" cy="54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5638" algn="l"/>
                <a:tab pos="1312863" algn="l"/>
              </a:tabLst>
            </a:pPr>
            <a:r>
              <a:rPr lang="hu-HU" dirty="0">
                <a:solidFill>
                  <a:srgbClr val="000000"/>
                </a:solidFill>
                <a:latin typeface="+mn-lt"/>
              </a:rPr>
              <a:t>Böngészőben</a:t>
            </a:r>
          </a:p>
          <a:p>
            <a:pPr>
              <a:tabLst>
                <a:tab pos="655638" algn="l"/>
                <a:tab pos="1312863" algn="l"/>
              </a:tabLst>
            </a:pPr>
            <a:r>
              <a:rPr lang="hu-HU" dirty="0">
                <a:solidFill>
                  <a:srgbClr val="000000"/>
                </a:solidFill>
                <a:latin typeface="+mn-lt"/>
              </a:rPr>
              <a:t>vékony kliensek</a:t>
            </a: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 rot="-5400000">
            <a:off x="7354888" y="3829050"/>
            <a:ext cx="654050" cy="571500"/>
          </a:xfrm>
          <a:prstGeom prst="foldedCorner">
            <a:avLst>
              <a:gd name="adj" fmla="val 4138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>
              <a:latin typeface="+mn-lt"/>
            </a:endParaRP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 rot="-5400000">
            <a:off x="7289800" y="3894138"/>
            <a:ext cx="654050" cy="571500"/>
          </a:xfrm>
          <a:prstGeom prst="foldedCorner">
            <a:avLst>
              <a:gd name="adj" fmla="val 4138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>
              <a:latin typeface="+mn-lt"/>
            </a:endParaRPr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 rot="-5400000">
            <a:off x="7224713" y="3990975"/>
            <a:ext cx="654050" cy="571500"/>
          </a:xfrm>
          <a:prstGeom prst="foldedCorner">
            <a:avLst>
              <a:gd name="adj" fmla="val 4138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>
              <a:latin typeface="+mn-lt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7021513" y="2089150"/>
            <a:ext cx="979487" cy="817563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>
              <a:latin typeface="+mn-lt"/>
            </a:endParaRPr>
          </a:p>
        </p:txBody>
      </p:sp>
      <p:cxnSp>
        <p:nvCxnSpPr>
          <p:cNvPr id="32" name="AutoShape 27"/>
          <p:cNvCxnSpPr>
            <a:cxnSpLocks noChangeShapeType="1"/>
            <a:stCxn id="7" idx="3"/>
            <a:endCxn id="31" idx="2"/>
          </p:cNvCxnSpPr>
          <p:nvPr/>
        </p:nvCxnSpPr>
        <p:spPr bwMode="auto">
          <a:xfrm flipV="1">
            <a:off x="4284663" y="2498725"/>
            <a:ext cx="2736850" cy="1131888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AutoShape 28"/>
          <p:cNvCxnSpPr>
            <a:cxnSpLocks noChangeShapeType="1"/>
            <a:stCxn id="20" idx="3"/>
            <a:endCxn id="25" idx="1"/>
          </p:cNvCxnSpPr>
          <p:nvPr/>
        </p:nvCxnSpPr>
        <p:spPr bwMode="auto">
          <a:xfrm>
            <a:off x="6300788" y="4202113"/>
            <a:ext cx="431800" cy="234950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AutoShape 29"/>
          <p:cNvCxnSpPr>
            <a:cxnSpLocks noChangeShapeType="1"/>
            <a:stCxn id="8" idx="4"/>
            <a:endCxn id="7" idx="1"/>
          </p:cNvCxnSpPr>
          <p:nvPr/>
        </p:nvCxnSpPr>
        <p:spPr bwMode="auto">
          <a:xfrm flipV="1">
            <a:off x="2152650" y="3630613"/>
            <a:ext cx="458788" cy="173037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AutoShape 30"/>
          <p:cNvCxnSpPr>
            <a:cxnSpLocks noChangeShapeType="1"/>
            <a:stCxn id="20" idx="1"/>
            <a:endCxn id="7" idx="3"/>
          </p:cNvCxnSpPr>
          <p:nvPr/>
        </p:nvCxnSpPr>
        <p:spPr bwMode="auto">
          <a:xfrm rot="10800000">
            <a:off x="4284663" y="3630613"/>
            <a:ext cx="319087" cy="571500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382838" y="1016000"/>
            <a:ext cx="2187575" cy="78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 algn="ctr">
              <a:tabLst>
                <a:tab pos="655638" algn="l"/>
                <a:tab pos="1312863" algn="l"/>
                <a:tab pos="1968500" algn="l"/>
              </a:tabLst>
            </a:pPr>
            <a:r>
              <a:rPr lang="hu-HU">
                <a:solidFill>
                  <a:srgbClr val="000000"/>
                </a:solidFill>
                <a:latin typeface="+mn-lt"/>
              </a:rPr>
              <a:t>Enterprise </a:t>
            </a:r>
          </a:p>
          <a:p>
            <a:pPr algn="ctr">
              <a:tabLst>
                <a:tab pos="655638" algn="l"/>
                <a:tab pos="1312863" algn="l"/>
                <a:tab pos="1968500" algn="l"/>
              </a:tabLst>
            </a:pPr>
            <a:r>
              <a:rPr lang="hu-HU">
                <a:solidFill>
                  <a:srgbClr val="000000"/>
                </a:solidFill>
                <a:latin typeface="+mn-lt"/>
              </a:rPr>
              <a:t>JavaBeans </a:t>
            </a:r>
          </a:p>
          <a:p>
            <a:pPr algn="ctr">
              <a:tabLst>
                <a:tab pos="655638" algn="l"/>
                <a:tab pos="1312863" algn="l"/>
                <a:tab pos="1968500" algn="l"/>
              </a:tabLst>
            </a:pPr>
            <a:r>
              <a:rPr lang="hu-HU" b="1">
                <a:solidFill>
                  <a:srgbClr val="000000"/>
                </a:solidFill>
                <a:latin typeface="+mn-lt"/>
              </a:rPr>
              <a:t>EJB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4737100" y="1306513"/>
            <a:ext cx="1491084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>
              <a:tabLst>
                <a:tab pos="655638" algn="l"/>
              </a:tabLst>
            </a:pPr>
            <a:r>
              <a:rPr lang="hu-HU" dirty="0">
                <a:solidFill>
                  <a:srgbClr val="000000"/>
                </a:solidFill>
                <a:latin typeface="+mn-lt"/>
              </a:rPr>
              <a:t>Java </a:t>
            </a:r>
            <a:r>
              <a:rPr lang="hu-HU" dirty="0" err="1">
                <a:solidFill>
                  <a:srgbClr val="000000"/>
                </a:solidFill>
                <a:latin typeface="+mn-lt"/>
              </a:rPr>
              <a:t>Servlet</a:t>
            </a:r>
            <a:endParaRPr lang="hu-HU" dirty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655638" algn="l"/>
              </a:tabLst>
            </a:pPr>
            <a:r>
              <a:rPr lang="hu-HU" dirty="0" err="1">
                <a:solidFill>
                  <a:srgbClr val="000000"/>
                </a:solidFill>
                <a:latin typeface="+mn-lt"/>
              </a:rPr>
              <a:t>JavaServer</a:t>
            </a:r>
            <a:r>
              <a:rPr lang="hu-HU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+mn-lt"/>
              </a:rPr>
              <a:t>Pages</a:t>
            </a:r>
            <a:r>
              <a:rPr lang="hu-HU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b="1" dirty="0">
                <a:solidFill>
                  <a:srgbClr val="000000"/>
                </a:solidFill>
                <a:latin typeface="+mn-lt"/>
              </a:rPr>
              <a:t>JSP</a:t>
            </a: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539750" y="1808163"/>
            <a:ext cx="2088034" cy="55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hu-HU" dirty="0">
                <a:solidFill>
                  <a:srgbClr val="000000"/>
                </a:solidFill>
                <a:latin typeface="+mn-lt"/>
              </a:rPr>
              <a:t>Java </a:t>
            </a:r>
            <a:r>
              <a:rPr lang="hu-HU" dirty="0" err="1">
                <a:solidFill>
                  <a:srgbClr val="000000"/>
                </a:solidFill>
                <a:latin typeface="+mn-lt"/>
              </a:rPr>
              <a:t>Database</a:t>
            </a:r>
            <a:endParaRPr lang="hu-HU" dirty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hu-HU" dirty="0" err="1">
                <a:solidFill>
                  <a:srgbClr val="000000"/>
                </a:solidFill>
                <a:latin typeface="+mn-lt"/>
              </a:rPr>
              <a:t>Connectivity</a:t>
            </a:r>
            <a:r>
              <a:rPr lang="hu-HU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b="1" dirty="0">
                <a:solidFill>
                  <a:srgbClr val="000000"/>
                </a:solidFill>
                <a:latin typeface="+mn-lt"/>
              </a:rPr>
              <a:t>JDBC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119063" y="6380163"/>
            <a:ext cx="379888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hu-HU">
                <a:solidFill>
                  <a:srgbClr val="000000"/>
                </a:solidFill>
                <a:latin typeface="+mn-lt"/>
              </a:rPr>
              <a:t>(Java Naming and Directory </a:t>
            </a:r>
            <a:r>
              <a:rPr lang="hu-HU" b="1">
                <a:solidFill>
                  <a:srgbClr val="000000"/>
                </a:solidFill>
                <a:latin typeface="+mn-lt"/>
              </a:rPr>
              <a:t>JNDI</a:t>
            </a:r>
            <a:r>
              <a:rPr lang="hu-HU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41" name="Téglalap 40"/>
          <p:cNvSpPr/>
          <p:nvPr/>
        </p:nvSpPr>
        <p:spPr>
          <a:xfrm>
            <a:off x="2195736" y="1052736"/>
            <a:ext cx="4536504" cy="49685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/>
          </a:p>
        </p:txBody>
      </p:sp>
      <p:sp>
        <p:nvSpPr>
          <p:cNvPr id="42" name="Oval 1"/>
          <p:cNvSpPr>
            <a:spLocks noChangeArrowheads="1"/>
          </p:cNvSpPr>
          <p:nvPr/>
        </p:nvSpPr>
        <p:spPr bwMode="auto">
          <a:xfrm>
            <a:off x="2823936" y="3922929"/>
            <a:ext cx="769807" cy="565937"/>
          </a:xfrm>
          <a:prstGeom prst="ellipse">
            <a:avLst/>
          </a:prstGeom>
          <a:solidFill>
            <a:srgbClr val="99CCFF"/>
          </a:solidFill>
          <a:ln w="3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hu-HU" sz="1200">
              <a:latin typeface="+mn-lt"/>
            </a:endParaRPr>
          </a:p>
        </p:txBody>
      </p:sp>
      <p:sp>
        <p:nvSpPr>
          <p:cNvPr id="43" name="Oval 2"/>
          <p:cNvSpPr>
            <a:spLocks noChangeArrowheads="1"/>
          </p:cNvSpPr>
          <p:nvPr/>
        </p:nvSpPr>
        <p:spPr bwMode="auto">
          <a:xfrm>
            <a:off x="3578592" y="4041056"/>
            <a:ext cx="672175" cy="565937"/>
          </a:xfrm>
          <a:prstGeom prst="ellipse">
            <a:avLst/>
          </a:prstGeom>
          <a:solidFill>
            <a:srgbClr val="99CCFF"/>
          </a:solidFill>
          <a:ln w="3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hu-HU" sz="1200">
              <a:latin typeface="+mn-lt"/>
            </a:endParaRPr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3472008" y="1594233"/>
            <a:ext cx="736384" cy="565937"/>
          </a:xfrm>
          <a:prstGeom prst="ellipse">
            <a:avLst/>
          </a:prstGeom>
          <a:solidFill>
            <a:srgbClr val="99CCFF"/>
          </a:solidFill>
          <a:ln w="3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hu-HU" sz="1200">
              <a:latin typeface="+mn-lt"/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2818251" y="2425951"/>
            <a:ext cx="1251174" cy="282969"/>
          </a:xfrm>
          <a:prstGeom prst="roundRect">
            <a:avLst>
              <a:gd name="adj" fmla="val 440"/>
            </a:avLst>
          </a:prstGeom>
          <a:solidFill>
            <a:srgbClr val="99CCFF"/>
          </a:solidFill>
          <a:ln w="3600">
            <a:solidFill>
              <a:srgbClr val="000000"/>
            </a:solidFill>
            <a:round/>
            <a:headEnd/>
            <a:tailEnd/>
          </a:ln>
          <a:effectLst/>
        </p:spPr>
        <p:txBody>
          <a:bodyPr lIns="83272" tIns="56853" rIns="83272" bIns="42452" anchor="ctr" anchorCtr="1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hu-HU" sz="1200" dirty="0" err="1">
                <a:solidFill>
                  <a:srgbClr val="000000"/>
                </a:solidFill>
                <a:latin typeface="+mn-lt"/>
              </a:rPr>
              <a:t>node</a:t>
            </a:r>
            <a:r>
              <a:rPr lang="hu-HU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+mn-lt"/>
              </a:rPr>
              <a:t>agent</a:t>
            </a:r>
            <a:endParaRPr lang="hu-HU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2679920" y="1810257"/>
            <a:ext cx="1153978" cy="565937"/>
          </a:xfrm>
          <a:prstGeom prst="ellipse">
            <a:avLst/>
          </a:prstGeom>
          <a:solidFill>
            <a:srgbClr val="99CCFF"/>
          </a:solidFill>
          <a:ln w="3600">
            <a:solidFill>
              <a:srgbClr val="000000"/>
            </a:solidFill>
            <a:round/>
            <a:headEnd/>
            <a:tailEnd/>
          </a:ln>
          <a:effectLst/>
        </p:spPr>
        <p:txBody>
          <a:bodyPr lIns="83272" tIns="56853" rIns="83272" bIns="42452" anchor="ctr" anchorCtr="1"/>
          <a:lstStyle/>
          <a:p>
            <a:pPr algn="ctr"/>
            <a:r>
              <a:rPr lang="hu-HU" sz="1200" dirty="0" smtClean="0">
                <a:solidFill>
                  <a:srgbClr val="000000"/>
                </a:solidFill>
                <a:latin typeface="+mn-lt"/>
              </a:rPr>
              <a:t>Server </a:t>
            </a:r>
            <a:r>
              <a:rPr lang="hu-HU" sz="1200" dirty="0" err="1" smtClean="0">
                <a:solidFill>
                  <a:srgbClr val="000000"/>
                </a:solidFill>
                <a:latin typeface="+mn-lt"/>
              </a:rPr>
              <a:t>Instances</a:t>
            </a:r>
            <a:endParaRPr lang="hu-HU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2823936" y="3429000"/>
            <a:ext cx="1251174" cy="282968"/>
          </a:xfrm>
          <a:prstGeom prst="roundRect">
            <a:avLst>
              <a:gd name="adj" fmla="val 440"/>
            </a:avLst>
          </a:prstGeom>
          <a:solidFill>
            <a:srgbClr val="99CCFF"/>
          </a:solidFill>
          <a:ln w="3600">
            <a:solidFill>
              <a:srgbClr val="000000"/>
            </a:solidFill>
            <a:round/>
            <a:headEnd/>
            <a:tailEnd/>
          </a:ln>
          <a:effectLst/>
        </p:spPr>
        <p:txBody>
          <a:bodyPr lIns="83272" tIns="56853" rIns="83272" bIns="42452" anchor="ctr" anchorCtr="1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hu-HU" sz="1200" dirty="0" err="1">
                <a:solidFill>
                  <a:srgbClr val="000000"/>
                </a:solidFill>
                <a:latin typeface="+mn-lt"/>
              </a:rPr>
              <a:t>node</a:t>
            </a:r>
            <a:r>
              <a:rPr lang="hu-HU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+mn-lt"/>
              </a:rPr>
              <a:t>agent</a:t>
            </a:r>
            <a:endParaRPr lang="hu-HU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2721741" y="2791055"/>
            <a:ext cx="1254323" cy="565937"/>
          </a:xfrm>
          <a:prstGeom prst="ellipse">
            <a:avLst/>
          </a:prstGeom>
          <a:solidFill>
            <a:srgbClr val="99CCFF"/>
          </a:solidFill>
          <a:ln w="3600">
            <a:solidFill>
              <a:srgbClr val="000000"/>
            </a:solidFill>
            <a:round/>
            <a:headEnd/>
            <a:tailEnd/>
          </a:ln>
          <a:effectLst/>
        </p:spPr>
        <p:txBody>
          <a:bodyPr lIns="83272" tIns="56853" rIns="83272" bIns="42452" anchor="ctr" anchorCtr="1"/>
          <a:lstStyle/>
          <a:p>
            <a:pPr algn="ctr"/>
            <a:r>
              <a:rPr lang="hu-HU" sz="1200" dirty="0" smtClean="0">
                <a:solidFill>
                  <a:srgbClr val="000000"/>
                </a:solidFill>
                <a:latin typeface="+mn-lt"/>
              </a:rPr>
              <a:t>Server </a:t>
            </a:r>
            <a:r>
              <a:rPr lang="hu-HU" sz="1200" dirty="0" err="1" smtClean="0">
                <a:solidFill>
                  <a:srgbClr val="000000"/>
                </a:solidFill>
                <a:latin typeface="+mn-lt"/>
              </a:rPr>
              <a:t>Instances</a:t>
            </a:r>
            <a:endParaRPr lang="hu-HU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auto">
          <a:xfrm>
            <a:off x="2818251" y="4780552"/>
            <a:ext cx="1251174" cy="282969"/>
          </a:xfrm>
          <a:prstGeom prst="roundRect">
            <a:avLst>
              <a:gd name="adj" fmla="val 440"/>
            </a:avLst>
          </a:prstGeom>
          <a:solidFill>
            <a:srgbClr val="99CCFF"/>
          </a:solidFill>
          <a:ln w="3600">
            <a:solidFill>
              <a:srgbClr val="000000"/>
            </a:solidFill>
            <a:round/>
            <a:headEnd/>
            <a:tailEnd/>
          </a:ln>
          <a:effectLst/>
        </p:spPr>
        <p:txBody>
          <a:bodyPr lIns="83272" tIns="56853" rIns="83272" bIns="42452" anchor="ctr" anchorCtr="1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hu-HU" sz="1200" dirty="0" err="1">
                <a:solidFill>
                  <a:srgbClr val="000000"/>
                </a:solidFill>
                <a:latin typeface="+mn-lt"/>
              </a:rPr>
              <a:t>node</a:t>
            </a:r>
            <a:r>
              <a:rPr lang="hu-HU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+mn-lt"/>
              </a:rPr>
              <a:t>agent</a:t>
            </a:r>
            <a:endParaRPr lang="hu-HU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0" name="Oval 9"/>
          <p:cNvSpPr>
            <a:spLocks noChangeArrowheads="1"/>
          </p:cNvSpPr>
          <p:nvPr/>
        </p:nvSpPr>
        <p:spPr bwMode="auto">
          <a:xfrm>
            <a:off x="2996444" y="3861048"/>
            <a:ext cx="1254323" cy="565937"/>
          </a:xfrm>
          <a:prstGeom prst="ellipse">
            <a:avLst/>
          </a:prstGeom>
          <a:solidFill>
            <a:srgbClr val="99CCFF"/>
          </a:solidFill>
          <a:ln w="3600">
            <a:solidFill>
              <a:srgbClr val="000000"/>
            </a:solidFill>
            <a:round/>
            <a:headEnd/>
            <a:tailEnd/>
          </a:ln>
          <a:effectLst/>
        </p:spPr>
        <p:txBody>
          <a:bodyPr lIns="83272" tIns="56853" rIns="83272" bIns="42452" anchor="ctr" anchorCtr="1"/>
          <a:lstStyle/>
          <a:p>
            <a:pPr algn="ctr"/>
            <a:r>
              <a:rPr lang="hu-HU" sz="1200" dirty="0">
                <a:solidFill>
                  <a:srgbClr val="000000"/>
                </a:solidFill>
                <a:latin typeface="+mn-lt"/>
              </a:rPr>
              <a:t>Server </a:t>
            </a:r>
            <a:r>
              <a:rPr lang="hu-HU" sz="1200" dirty="0" err="1">
                <a:solidFill>
                  <a:srgbClr val="000000"/>
                </a:solidFill>
                <a:latin typeface="+mn-lt"/>
              </a:rPr>
              <a:t>Instances</a:t>
            </a:r>
            <a:endParaRPr lang="hu-HU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1" name="AutoShape 10"/>
          <p:cNvSpPr>
            <a:spLocks noChangeArrowheads="1"/>
          </p:cNvSpPr>
          <p:nvPr/>
        </p:nvSpPr>
        <p:spPr bwMode="auto">
          <a:xfrm>
            <a:off x="2607912" y="1556792"/>
            <a:ext cx="1820072" cy="4098678"/>
          </a:xfrm>
          <a:prstGeom prst="roundRect">
            <a:avLst>
              <a:gd name="adj" fmla="val 51"/>
            </a:avLst>
          </a:prstGeom>
          <a:noFill/>
          <a:ln w="3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hu-HU" sz="1200">
              <a:latin typeface="+mn-lt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3327992" y="1196752"/>
            <a:ext cx="373245" cy="275490"/>
          </a:xfrm>
          <a:prstGeom prst="rect">
            <a:avLst/>
          </a:prstGeom>
          <a:noFill/>
          <a:ln w="3600">
            <a:noFill/>
            <a:round/>
            <a:headEnd/>
            <a:tailEnd/>
          </a:ln>
          <a:effectLst/>
        </p:spPr>
        <p:txBody>
          <a:bodyPr wrap="none" lIns="83272" tIns="56853" rIns="83272" bIns="42452"/>
          <a:lstStyle/>
          <a:p>
            <a:r>
              <a:rPr lang="hu-HU" sz="1200" dirty="0">
                <a:solidFill>
                  <a:srgbClr val="000000"/>
                </a:solidFill>
                <a:latin typeface="+mn-lt"/>
              </a:rPr>
              <a:t>Fürt</a:t>
            </a:r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>
            <a:off x="5020676" y="1556792"/>
            <a:ext cx="1137796" cy="4098678"/>
          </a:xfrm>
          <a:prstGeom prst="roundRect">
            <a:avLst>
              <a:gd name="adj" fmla="val 88"/>
            </a:avLst>
          </a:prstGeom>
          <a:noFill/>
          <a:ln w="3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hu-HU" sz="1200">
              <a:latin typeface="+mn-lt"/>
            </a:endParaRP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5004048" y="1268760"/>
            <a:ext cx="1231107" cy="275490"/>
          </a:xfrm>
          <a:prstGeom prst="rect">
            <a:avLst/>
          </a:prstGeom>
          <a:noFill/>
          <a:ln w="3600">
            <a:noFill/>
            <a:round/>
            <a:headEnd/>
            <a:tailEnd/>
          </a:ln>
          <a:effectLst/>
        </p:spPr>
        <p:txBody>
          <a:bodyPr wrap="none" lIns="83272" tIns="56853" rIns="83272" bIns="42452"/>
          <a:lstStyle/>
          <a:p>
            <a:pPr>
              <a:tabLst>
                <a:tab pos="656650" algn="l"/>
                <a:tab pos="1313299" algn="l"/>
              </a:tabLst>
            </a:pPr>
            <a:r>
              <a:rPr lang="hu-HU" sz="1200" dirty="0">
                <a:solidFill>
                  <a:srgbClr val="000000"/>
                </a:solidFill>
                <a:latin typeface="+mn-lt"/>
              </a:rPr>
              <a:t>Terhelés elosztás</a:t>
            </a:r>
          </a:p>
        </p:txBody>
      </p:sp>
      <p:cxnSp>
        <p:nvCxnSpPr>
          <p:cNvPr id="55" name="AutoShape 16"/>
          <p:cNvCxnSpPr>
            <a:cxnSpLocks noChangeShapeType="1"/>
            <a:stCxn id="51" idx="3"/>
            <a:endCxn id="53" idx="1"/>
          </p:cNvCxnSpPr>
          <p:nvPr/>
        </p:nvCxnSpPr>
        <p:spPr bwMode="auto">
          <a:xfrm>
            <a:off x="4427984" y="3606131"/>
            <a:ext cx="59269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250825" y="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n-lt"/>
                <a:ea typeface="+mj-ea"/>
                <a:cs typeface="+mj-cs"/>
              </a:rPr>
              <a:t>Minimális elméleti cél</a:t>
            </a:r>
            <a:endParaRPr lang="hu-HU" sz="1200" b="1" dirty="0">
              <a:latin typeface="+mn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5288" y="1196975"/>
            <a:ext cx="8569325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arenR"/>
              <a:defRPr/>
            </a:pPr>
            <a:r>
              <a:rPr lang="hu-HU" sz="2000" dirty="0" err="1" smtClean="0">
                <a:latin typeface="+mn-lt"/>
              </a:rPr>
              <a:t>Ism</a:t>
            </a:r>
            <a:r>
              <a:rPr lang="hu-HU" sz="2000" dirty="0" smtClean="0">
                <a:latin typeface="+mn-lt"/>
              </a:rPr>
              <a:t>.: A </a:t>
            </a:r>
            <a:r>
              <a:rPr lang="hu-HU" sz="2000" dirty="0">
                <a:latin typeface="+mn-lt"/>
              </a:rPr>
              <a:t>hallgató </a:t>
            </a:r>
            <a:r>
              <a:rPr lang="hu-HU" sz="2000" dirty="0" smtClean="0">
                <a:latin typeface="+mn-lt"/>
              </a:rPr>
              <a:t>néhány szóban tudja jellemezni a főbb szoftverfejlesztési modelleket. </a:t>
            </a:r>
          </a:p>
          <a:p>
            <a:pPr marL="457200" indent="-457200">
              <a:buFont typeface="+mj-lt"/>
              <a:buAutoNum type="arabicParenR"/>
              <a:defRPr/>
            </a:pPr>
            <a:endParaRPr lang="hu-HU" sz="2000" dirty="0" smtClean="0">
              <a:latin typeface="+mn-lt"/>
            </a:endParaRPr>
          </a:p>
          <a:p>
            <a:pPr marL="457200" lvl="0" indent="-457200">
              <a:buFont typeface="+mj-lt"/>
              <a:buAutoNum type="arabicParenR"/>
              <a:defRPr/>
            </a:pPr>
            <a:r>
              <a:rPr lang="hu-HU" sz="2000" dirty="0" smtClean="0">
                <a:solidFill>
                  <a:prstClr val="black"/>
                </a:solidFill>
                <a:latin typeface="Calibri"/>
              </a:rPr>
              <a:t>Adott konkrét fejlesztendő rendszer adott „életciklusa” esetén tudjon szakvéleményt alkotni az alábbi kérdések mentén: </a:t>
            </a:r>
            <a:br>
              <a:rPr lang="hu-HU" sz="2000" dirty="0" smtClean="0">
                <a:solidFill>
                  <a:prstClr val="black"/>
                </a:solidFill>
                <a:latin typeface="Calibri"/>
              </a:rPr>
            </a:br>
            <a:r>
              <a:rPr lang="hu-HU" sz="2000" dirty="0" smtClean="0">
                <a:solidFill>
                  <a:prstClr val="black"/>
                </a:solidFill>
                <a:latin typeface="Calibri"/>
              </a:rPr>
              <a:t>Milyen módszertant, milyen fejlesztési modellt válasszanak?</a:t>
            </a:r>
            <a:br>
              <a:rPr lang="hu-HU" sz="2000" dirty="0" smtClean="0">
                <a:solidFill>
                  <a:prstClr val="black"/>
                </a:solidFill>
                <a:latin typeface="Calibri"/>
              </a:rPr>
            </a:br>
            <a:r>
              <a:rPr lang="hu-HU" sz="2000" dirty="0" smtClean="0">
                <a:solidFill>
                  <a:prstClr val="black"/>
                </a:solidFill>
                <a:latin typeface="Calibri"/>
              </a:rPr>
              <a:t>Milyen programozási paradigma mentén dolgozzanak?</a:t>
            </a:r>
            <a:br>
              <a:rPr lang="hu-HU" sz="2000" dirty="0" smtClean="0">
                <a:solidFill>
                  <a:prstClr val="black"/>
                </a:solidFill>
                <a:latin typeface="Calibri"/>
              </a:rPr>
            </a:br>
            <a:r>
              <a:rPr lang="hu-HU" sz="2000" dirty="0" smtClean="0">
                <a:solidFill>
                  <a:prstClr val="black"/>
                </a:solidFill>
                <a:latin typeface="Calibri"/>
              </a:rPr>
              <a:t>Milyen architektúrát alkalmazzanak az implementációhoz?</a:t>
            </a:r>
          </a:p>
          <a:p>
            <a:pPr marL="457200" lvl="0" indent="-457200">
              <a:buFont typeface="+mj-lt"/>
              <a:buAutoNum type="arabicParenR"/>
              <a:defRPr/>
            </a:pPr>
            <a:endParaRPr lang="hu-HU" sz="2000" dirty="0" smtClean="0">
              <a:solidFill>
                <a:prstClr val="black"/>
              </a:solidFill>
              <a:latin typeface="Calibri"/>
            </a:endParaRPr>
          </a:p>
          <a:p>
            <a:pPr marL="457200" lvl="0" indent="-457200">
              <a:buFont typeface="+mj-lt"/>
              <a:buAutoNum type="arabicParenR"/>
              <a:defRPr/>
            </a:pPr>
            <a:r>
              <a:rPr lang="hu-HU" sz="2000" dirty="0" smtClean="0">
                <a:solidFill>
                  <a:prstClr val="black"/>
                </a:solidFill>
                <a:latin typeface="Calibri"/>
              </a:rPr>
              <a:t>Ismerje a BPMN nyelvet és részlegesen a BPEL nyelvet!</a:t>
            </a:r>
            <a:br>
              <a:rPr lang="hu-HU" sz="2000" dirty="0" smtClean="0">
                <a:solidFill>
                  <a:prstClr val="black"/>
                </a:solidFill>
                <a:latin typeface="Calibri"/>
              </a:rPr>
            </a:br>
            <a:endParaRPr lang="hu-HU" sz="2000" dirty="0">
              <a:latin typeface="+mn-lt"/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hu-HU" sz="2000" dirty="0" smtClean="0">
                <a:solidFill>
                  <a:prstClr val="black"/>
                </a:solidFill>
                <a:latin typeface="Calibri"/>
              </a:rPr>
              <a:t>Ismerje az UML osztálydiagramokat és részlegesen a tevékenységdiagramokat!  </a:t>
            </a:r>
          </a:p>
          <a:p>
            <a:pPr marL="457200" lvl="0" indent="-457200">
              <a:buFont typeface="+mj-lt"/>
              <a:buAutoNum type="arabicParenR"/>
              <a:defRPr/>
            </a:pPr>
            <a:endParaRPr lang="hu-HU" sz="2000" dirty="0">
              <a:latin typeface="+mn-lt"/>
            </a:endParaRPr>
          </a:p>
          <a:p>
            <a:pPr>
              <a:defRPr/>
            </a:pPr>
            <a:endParaRPr lang="hu-HU" sz="2000" dirty="0">
              <a:latin typeface="+mn-lt"/>
            </a:endParaRPr>
          </a:p>
          <a:p>
            <a:pPr>
              <a:defRPr/>
            </a:pPr>
            <a:endParaRPr lang="hu-H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971550" y="-17145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hu-HU" sz="4400" b="1"/>
              <a:t>Otthoni opcionális feladat</a:t>
            </a:r>
          </a:p>
        </p:txBody>
      </p:sp>
      <p:sp>
        <p:nvSpPr>
          <p:cNvPr id="103427" name="Téglalap 2"/>
          <p:cNvSpPr>
            <a:spLocks noChangeArrowheads="1"/>
          </p:cNvSpPr>
          <p:nvPr/>
        </p:nvSpPr>
        <p:spPr bwMode="auto">
          <a:xfrm>
            <a:off x="755576" y="620688"/>
            <a:ext cx="727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smtClean="0"/>
              <a:t>Saját </a:t>
            </a:r>
            <a:r>
              <a:rPr lang="hu-HU" dirty="0" err="1" smtClean="0"/>
              <a:t>Atan</a:t>
            </a:r>
            <a:r>
              <a:rPr lang="hu-HU" dirty="0" smtClean="0"/>
              <a:t> alapú RCSS csapat fejlesztése.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Cím 3"/>
          <p:cNvSpPr txBox="1">
            <a:spLocks/>
          </p:cNvSpPr>
          <p:nvPr/>
        </p:nvSpPr>
        <p:spPr bwMode="auto">
          <a:xfrm>
            <a:off x="684213" y="44450"/>
            <a:ext cx="82089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/>
              <a:t>Ajánlott </a:t>
            </a:r>
            <a:r>
              <a:rPr lang="hu-HU" sz="4400" b="1" dirty="0"/>
              <a:t>olvasmány</a:t>
            </a:r>
          </a:p>
        </p:txBody>
      </p:sp>
      <p:sp>
        <p:nvSpPr>
          <p:cNvPr id="8" name="Téglalap 7"/>
          <p:cNvSpPr/>
          <p:nvPr/>
        </p:nvSpPr>
        <p:spPr>
          <a:xfrm>
            <a:off x="1907704" y="2636912"/>
            <a:ext cx="6030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http://www.omg.org/spec/UML/2.4.1/Superstructure/PDF/</a:t>
            </a:r>
            <a:r>
              <a:rPr lang="hu-HU" dirty="0" smtClean="0"/>
              <a:t> </a:t>
            </a:r>
          </a:p>
          <a:p>
            <a:endParaRPr lang="hu-HU" dirty="0" smtClean="0"/>
          </a:p>
          <a:p>
            <a:r>
              <a:rPr lang="en-US" dirty="0" smtClean="0"/>
              <a:t>OMG Unified Modeling Language</a:t>
            </a:r>
            <a:r>
              <a:rPr lang="hu-HU" b="1" dirty="0" smtClean="0"/>
              <a:t> </a:t>
            </a:r>
            <a:r>
              <a:rPr lang="en-US" b="1" dirty="0" smtClean="0"/>
              <a:t>(OMG UML), Superstructure </a:t>
            </a:r>
          </a:p>
          <a:p>
            <a:r>
              <a:rPr lang="hu-HU" i="1" dirty="0" smtClean="0"/>
              <a:t>Version 2.4.1 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916117" y="1268760"/>
            <a:ext cx="50321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3"/>
              </a:rPr>
              <a:t>http://www.omg.org/spec/BPMN/2.0/PDF/</a:t>
            </a:r>
            <a:r>
              <a:rPr lang="hu-HU" dirty="0" smtClean="0"/>
              <a:t> </a:t>
            </a:r>
          </a:p>
          <a:p>
            <a:endParaRPr lang="hu-HU" dirty="0" smtClean="0"/>
          </a:p>
          <a:p>
            <a:r>
              <a:rPr lang="en-US" dirty="0" smtClean="0"/>
              <a:t>Business Process Model and Notation </a:t>
            </a:r>
            <a:r>
              <a:rPr lang="en-US" b="1" dirty="0" smtClean="0"/>
              <a:t>(BPMN) </a:t>
            </a:r>
          </a:p>
          <a:p>
            <a:r>
              <a:rPr lang="hu-HU" i="1" dirty="0" smtClean="0"/>
              <a:t>Version 2.0 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907704" y="4327936"/>
            <a:ext cx="603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Sommerville</a:t>
            </a:r>
            <a:r>
              <a:rPr lang="en-US" dirty="0" smtClean="0"/>
              <a:t>, Ian, </a:t>
            </a:r>
            <a:r>
              <a:rPr lang="en-US" dirty="0" err="1" smtClean="0"/>
              <a:t>Szoftverrendszerek</a:t>
            </a:r>
            <a:r>
              <a:rPr lang="en-US" dirty="0" smtClean="0"/>
              <a:t> </a:t>
            </a:r>
            <a:r>
              <a:rPr lang="en-US" dirty="0" err="1" smtClean="0"/>
              <a:t>fejlesztése</a:t>
            </a:r>
            <a:r>
              <a:rPr lang="en-US" dirty="0" smtClean="0"/>
              <a:t>, ISBN 978-9-635454-78-5, PANEM, </a:t>
            </a:r>
            <a:r>
              <a:rPr lang="en-US" dirty="0" smtClean="0"/>
              <a:t>2007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773-776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979712" y="5602014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www.ekk.gov.hu/hu/emo/ekozigkeretrendszer/folyamatleiras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0" y="980728"/>
            <a:ext cx="91440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>
                <a:latin typeface="+mn-lt"/>
              </a:rPr>
              <a:t>Software </a:t>
            </a:r>
            <a:r>
              <a:rPr lang="hu-HU" sz="4400" b="1" dirty="0" err="1" smtClean="0">
                <a:latin typeface="+mn-lt"/>
              </a:rPr>
              <a:t>Engineering</a:t>
            </a:r>
            <a:endParaRPr lang="hu-HU" sz="4400" b="1" dirty="0" smtClean="0">
              <a:latin typeface="+mn-lt"/>
            </a:endParaRPr>
          </a:p>
          <a:p>
            <a:pPr marL="457200" indent="-457200" algn="ctr"/>
            <a:endParaRPr lang="hu-HU" sz="4400" b="1" dirty="0" smtClean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457200" indent="-457200" algn="ctr"/>
            <a:r>
              <a:rPr lang="hu-HU" sz="4400" b="1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Szoftvermérnökség,</a:t>
            </a:r>
          </a:p>
          <a:p>
            <a:pPr marL="457200" indent="-457200" algn="ctr"/>
            <a:r>
              <a:rPr lang="hu-HU" sz="4400" b="1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hu-HU" sz="4400" b="1" dirty="0" smtClean="0">
                <a:latin typeface="+mn-lt"/>
              </a:rPr>
              <a:t>szoftverfejlesztés</a:t>
            </a:r>
            <a:endParaRPr lang="hu-HU" sz="4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1403648" y="0"/>
            <a:ext cx="6336704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err="1" smtClean="0">
                <a:latin typeface="+mn-lt"/>
              </a:rPr>
              <a:t>Ism</a:t>
            </a:r>
            <a:r>
              <a:rPr lang="hu-HU" sz="4400" b="1" dirty="0" smtClean="0">
                <a:latin typeface="+mn-lt"/>
              </a:rPr>
              <a:t>.: Szoftver krízis</a:t>
            </a:r>
            <a:endParaRPr lang="hu-HU" sz="4400" b="1" dirty="0"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1268760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+mn-lt"/>
              </a:rPr>
              <a:t>The 1968/69 NATO</a:t>
            </a:r>
            <a:r>
              <a:rPr lang="hu-HU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Software Engineering Reports</a:t>
            </a:r>
            <a:r>
              <a:rPr lang="hu-HU" dirty="0" smtClean="0">
                <a:latin typeface="+mn-lt"/>
              </a:rPr>
              <a:t/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 </a:t>
            </a:r>
            <a:r>
              <a:rPr lang="hu-HU" dirty="0" smtClean="0">
                <a:latin typeface="+mn-lt"/>
                <a:hlinkClick r:id="rId2"/>
              </a:rPr>
              <a:t>http://homepages.cs.ncl.ac.uk/brian.randell/NATO/NATOReports/index.html</a:t>
            </a:r>
            <a:r>
              <a:rPr lang="hu-HU" dirty="0" smtClean="0">
                <a:latin typeface="+mn-lt"/>
              </a:rPr>
              <a:t> </a:t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err="1" smtClean="0">
                <a:latin typeface="+mn-lt"/>
              </a:rPr>
              <a:t>Edsger</a:t>
            </a:r>
            <a:r>
              <a:rPr lang="hu-HU" dirty="0" smtClean="0">
                <a:latin typeface="+mn-lt"/>
              </a:rPr>
              <a:t> W. </a:t>
            </a:r>
            <a:r>
              <a:rPr lang="hu-HU" dirty="0" err="1" smtClean="0">
                <a:latin typeface="+mn-lt"/>
              </a:rPr>
              <a:t>Dijkstra</a:t>
            </a:r>
            <a:r>
              <a:rPr lang="hu-HU" dirty="0" smtClean="0">
                <a:latin typeface="+mn-lt"/>
              </a:rPr>
              <a:t>. 1972. </a:t>
            </a:r>
            <a:r>
              <a:rPr lang="hu-HU" b="1" i="1" dirty="0" smtClean="0">
                <a:latin typeface="+mn-lt"/>
              </a:rPr>
              <a:t>The </a:t>
            </a:r>
            <a:r>
              <a:rPr lang="hu-HU" b="1" i="1" dirty="0" err="1" smtClean="0">
                <a:latin typeface="+mn-lt"/>
              </a:rPr>
              <a:t>humble</a:t>
            </a:r>
            <a:r>
              <a:rPr lang="hu-HU" b="1" i="1" dirty="0" smtClean="0">
                <a:latin typeface="+mn-lt"/>
              </a:rPr>
              <a:t> </a:t>
            </a:r>
            <a:r>
              <a:rPr lang="hu-HU" b="1" i="1" dirty="0" err="1" smtClean="0">
                <a:latin typeface="+mn-lt"/>
              </a:rPr>
              <a:t>programmer</a:t>
            </a:r>
            <a:r>
              <a:rPr lang="hu-HU" dirty="0" smtClean="0">
                <a:latin typeface="+mn-lt"/>
              </a:rPr>
              <a:t>. </a:t>
            </a:r>
            <a:r>
              <a:rPr lang="hu-HU" dirty="0" err="1" smtClean="0">
                <a:latin typeface="+mn-lt"/>
              </a:rPr>
              <a:t>Commun</a:t>
            </a:r>
            <a:r>
              <a:rPr lang="hu-HU" dirty="0" smtClean="0">
                <a:latin typeface="+mn-lt"/>
              </a:rPr>
              <a:t>. ACM 15, 10 (</a:t>
            </a:r>
            <a:r>
              <a:rPr lang="hu-HU" dirty="0" err="1" smtClean="0">
                <a:latin typeface="+mn-lt"/>
              </a:rPr>
              <a:t>October</a:t>
            </a:r>
            <a:r>
              <a:rPr lang="hu-HU" dirty="0" smtClean="0">
                <a:latin typeface="+mn-lt"/>
              </a:rPr>
              <a:t> 1972), 859-866. DOI=10.1145/355604.361591 </a:t>
            </a:r>
            <a:r>
              <a:rPr lang="hu-HU" dirty="0" smtClean="0">
                <a:latin typeface="+mn-lt"/>
                <a:hlinkClick r:id="rId3"/>
              </a:rPr>
              <a:t>http://doi.acm.org/10.1145/355604.361591</a:t>
            </a:r>
            <a:r>
              <a:rPr lang="hu-HU" dirty="0" smtClean="0">
                <a:latin typeface="+mn-lt"/>
              </a:rPr>
              <a:t>, </a:t>
            </a:r>
            <a:br>
              <a:rPr lang="hu-HU" dirty="0" smtClean="0">
                <a:latin typeface="+mn-lt"/>
              </a:rPr>
            </a:br>
            <a:r>
              <a:rPr lang="hu-HU" dirty="0" err="1" smtClean="0">
                <a:latin typeface="+mn-lt"/>
              </a:rPr>
              <a:t>pdf-ben</a:t>
            </a:r>
            <a:r>
              <a:rPr lang="hu-HU" dirty="0" smtClean="0">
                <a:latin typeface="+mn-lt"/>
              </a:rPr>
              <a:t> az egyetemi gépekről: </a:t>
            </a:r>
            <a:r>
              <a:rPr lang="hu-HU" dirty="0" smtClean="0">
                <a:latin typeface="+mn-lt"/>
                <a:hlinkClick r:id="rId4"/>
              </a:rPr>
              <a:t>http://dl.acm.org/citation.cfm?id=355604.361591&amp;coll=DL&amp;dl=ACM&amp;CFID=48433466&amp;CFTOKEN=41884745</a:t>
            </a:r>
            <a:r>
              <a:rPr lang="hu-HU" dirty="0" smtClean="0">
                <a:latin typeface="+mn-lt"/>
              </a:rPr>
              <a:t> 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/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789040"/>
            <a:ext cx="3248025" cy="1781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2411760" y="5661248"/>
            <a:ext cx="60774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2400" dirty="0" smtClean="0">
                <a:latin typeface="+mn-lt"/>
              </a:rPr>
              <a:t>Megoldás: technologizáljuk a szoftverfejlesztés </a:t>
            </a:r>
            <a:br>
              <a:rPr lang="hu-HU" sz="2400" dirty="0" smtClean="0">
                <a:latin typeface="+mn-lt"/>
              </a:rPr>
            </a:br>
            <a:r>
              <a:rPr lang="hu-HU" sz="2400" dirty="0" smtClean="0">
                <a:latin typeface="+mn-lt"/>
              </a:rPr>
              <a:t>folyamatát, legyen egy </a:t>
            </a:r>
            <a:r>
              <a:rPr lang="hu-HU" sz="2400" b="1" dirty="0" smtClean="0">
                <a:latin typeface="+mn-lt"/>
              </a:rPr>
              <a:t>mérnöki tudomány</a:t>
            </a:r>
            <a:r>
              <a:rPr lang="hu-HU" sz="2400" dirty="0" smtClean="0">
                <a:latin typeface="+mn-lt"/>
              </a:rPr>
              <a:t>.</a:t>
            </a:r>
            <a:endParaRPr lang="hu-HU" sz="2400" dirty="0">
              <a:latin typeface="+mn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39552" y="4293096"/>
            <a:ext cx="2702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latin typeface="+mn-lt"/>
              </a:rPr>
              <a:t>Születik egy szakma</a:t>
            </a:r>
            <a:endParaRPr lang="hu-H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0" y="0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err="1" smtClean="0">
                <a:solidFill>
                  <a:prstClr val="black"/>
                </a:solidFill>
                <a:latin typeface="Calibri"/>
              </a:rPr>
              <a:t>Ism</a:t>
            </a:r>
            <a:r>
              <a:rPr lang="hu-HU" sz="4400" b="1" dirty="0" smtClean="0">
                <a:solidFill>
                  <a:prstClr val="black"/>
                </a:solidFill>
                <a:latin typeface="Calibri"/>
              </a:rPr>
              <a:t>.: </a:t>
            </a:r>
            <a:r>
              <a:rPr lang="hu-HU" sz="4400" b="1" dirty="0" smtClean="0">
                <a:latin typeface="+mn-lt"/>
              </a:rPr>
              <a:t>A szoftver fejlesztés modellezése</a:t>
            </a:r>
            <a:endParaRPr lang="hu-HU" sz="4400" b="1" dirty="0"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2924944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Vízesés (</a:t>
            </a:r>
            <a:r>
              <a:rPr lang="hu-HU" dirty="0" err="1" smtClean="0">
                <a:latin typeface="+mn-lt"/>
              </a:rPr>
              <a:t>waterfall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model</a:t>
            </a:r>
            <a:r>
              <a:rPr lang="hu-HU" dirty="0" smtClean="0">
                <a:latin typeface="+mn-lt"/>
              </a:rPr>
              <a:t>)</a:t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Evolúciós (software </a:t>
            </a:r>
            <a:r>
              <a:rPr lang="hu-HU" dirty="0" err="1" smtClean="0">
                <a:latin typeface="+mn-lt"/>
              </a:rPr>
              <a:t>prototyping</a:t>
            </a:r>
            <a:r>
              <a:rPr lang="hu-HU" dirty="0" smtClean="0">
                <a:latin typeface="+mn-lt"/>
              </a:rPr>
              <a:t>)</a:t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Spirális (</a:t>
            </a:r>
            <a:r>
              <a:rPr lang="hu-HU" dirty="0" err="1" smtClean="0">
                <a:latin typeface="+mn-lt"/>
              </a:rPr>
              <a:t>spiral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model</a:t>
            </a:r>
            <a:r>
              <a:rPr lang="hu-HU" dirty="0" smtClean="0">
                <a:latin typeface="+mn-lt"/>
              </a:rPr>
              <a:t>)</a:t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Komponens alapú (</a:t>
            </a:r>
            <a:r>
              <a:rPr lang="en-US" dirty="0" smtClean="0">
                <a:latin typeface="+mn-lt"/>
              </a:rPr>
              <a:t>Commercial Off The Shelf </a:t>
            </a:r>
            <a:r>
              <a:rPr lang="hu-HU" dirty="0" smtClean="0">
                <a:latin typeface="+mn-lt"/>
              </a:rPr>
              <a:t> = </a:t>
            </a:r>
            <a:r>
              <a:rPr lang="en-US" dirty="0" smtClean="0">
                <a:latin typeface="+mn-lt"/>
              </a:rPr>
              <a:t>COTS </a:t>
            </a:r>
            <a:r>
              <a:rPr lang="hu-HU" dirty="0" smtClean="0">
                <a:latin typeface="+mn-lt"/>
              </a:rPr>
              <a:t>, </a:t>
            </a:r>
            <a:r>
              <a:rPr lang="hu-HU" dirty="0" err="1" smtClean="0">
                <a:latin typeface="+mn-lt"/>
              </a:rPr>
              <a:t>COTS-based</a:t>
            </a:r>
            <a:r>
              <a:rPr lang="hu-HU" dirty="0" smtClean="0">
                <a:latin typeface="+mn-lt"/>
              </a:rPr>
              <a:t> software </a:t>
            </a:r>
            <a:r>
              <a:rPr lang="hu-HU" dirty="0" err="1" smtClean="0">
                <a:latin typeface="+mn-lt"/>
              </a:rPr>
              <a:t>development</a:t>
            </a:r>
            <a:r>
              <a:rPr lang="hu-HU" dirty="0" smtClean="0">
                <a:latin typeface="+mn-lt"/>
              </a:rPr>
              <a:t>)</a:t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Agilis (</a:t>
            </a:r>
            <a:r>
              <a:rPr lang="hu-HU" dirty="0" err="1" smtClean="0">
                <a:latin typeface="+mn-lt"/>
              </a:rPr>
              <a:t>agile</a:t>
            </a:r>
            <a:r>
              <a:rPr lang="hu-HU" dirty="0" smtClean="0">
                <a:latin typeface="+mn-lt"/>
              </a:rPr>
              <a:t> software </a:t>
            </a:r>
            <a:r>
              <a:rPr lang="hu-HU" dirty="0" err="1" smtClean="0">
                <a:latin typeface="+mn-lt"/>
              </a:rPr>
              <a:t>development</a:t>
            </a:r>
            <a:r>
              <a:rPr lang="hu-HU" dirty="0" smtClean="0">
                <a:latin typeface="+mn-lt"/>
              </a:rPr>
              <a:t>)</a:t>
            </a:r>
          </a:p>
          <a:p>
            <a:pPr marL="342900" indent="-342900">
              <a:buFont typeface="+mj-lt"/>
              <a:buAutoNum type="arabicParenR"/>
            </a:pPr>
            <a:endParaRPr lang="hu-HU" dirty="0" smtClean="0">
              <a:latin typeface="+mn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88032" y="1538208"/>
            <a:ext cx="8676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Szoftverfolyamat: </a:t>
            </a:r>
            <a:r>
              <a:rPr lang="hu-HU" sz="2400" b="1" dirty="0" smtClean="0">
                <a:solidFill>
                  <a:srgbClr val="FF0000"/>
                </a:solidFill>
                <a:latin typeface="+mn-lt"/>
              </a:rPr>
              <a:t>specifikáció, tervezés, fejlesztés, </a:t>
            </a:r>
            <a:r>
              <a:rPr lang="hu-HU" sz="2400" b="1" dirty="0" err="1" smtClean="0">
                <a:solidFill>
                  <a:srgbClr val="FF0000"/>
                </a:solidFill>
                <a:latin typeface="+mn-lt"/>
              </a:rPr>
              <a:t>validálás</a:t>
            </a:r>
            <a:r>
              <a:rPr lang="hu-HU" sz="2400" b="1" dirty="0" smtClean="0">
                <a:solidFill>
                  <a:srgbClr val="FF0000"/>
                </a:solidFill>
                <a:latin typeface="+mn-lt"/>
              </a:rPr>
              <a:t>, evolúció</a:t>
            </a:r>
            <a:r>
              <a:rPr lang="hu-HU" dirty="0" smtClean="0">
                <a:latin typeface="+mn-lt"/>
              </a:rPr>
              <a:t>;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ezeket kombinálják, permutálják, iterálják elképzeléseik szerint a következő modellek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2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E36C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8714</TotalTime>
  <Words>1165</Words>
  <Application>Microsoft Office PowerPoint</Application>
  <PresentationFormat>Diavetítés a képernyőre (4:3 oldalarány)</PresentationFormat>
  <Paragraphs>335</Paragraphs>
  <Slides>61</Slides>
  <Notes>16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61</vt:i4>
      </vt:variant>
    </vt:vector>
  </HeadingPairs>
  <TitlesOfParts>
    <vt:vector size="62" baseType="lpstr">
      <vt:lpstr>Office-téma</vt:lpstr>
      <vt:lpstr>Prog2, Software Engineering bevezetés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  <vt:lpstr>57. dia</vt:lpstr>
      <vt:lpstr>58. dia</vt:lpstr>
      <vt:lpstr>59. dia</vt:lpstr>
      <vt:lpstr>60. dia</vt:lpstr>
      <vt:lpstr>61.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FerSML projekt</dc:title>
  <dc:creator>Norbi</dc:creator>
  <cp:lastModifiedBy>Norbi</cp:lastModifiedBy>
  <cp:revision>879</cp:revision>
  <dcterms:created xsi:type="dcterms:W3CDTF">2010-09-22T08:15:33Z</dcterms:created>
  <dcterms:modified xsi:type="dcterms:W3CDTF">2012-01-03T19:01:44Z</dcterms:modified>
</cp:coreProperties>
</file>