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3" r:id="rId2"/>
    <p:sldId id="402" r:id="rId3"/>
    <p:sldId id="418" r:id="rId4"/>
    <p:sldId id="312" r:id="rId5"/>
    <p:sldId id="313" r:id="rId6"/>
    <p:sldId id="342" r:id="rId7"/>
    <p:sldId id="623" r:id="rId8"/>
    <p:sldId id="622" r:id="rId9"/>
    <p:sldId id="624" r:id="rId10"/>
    <p:sldId id="609" r:id="rId11"/>
    <p:sldId id="626" r:id="rId12"/>
    <p:sldId id="625" r:id="rId13"/>
    <p:sldId id="621" r:id="rId14"/>
    <p:sldId id="611" r:id="rId15"/>
    <p:sldId id="612" r:id="rId16"/>
    <p:sldId id="614" r:id="rId17"/>
    <p:sldId id="613" r:id="rId18"/>
    <p:sldId id="615" r:id="rId19"/>
    <p:sldId id="616" r:id="rId20"/>
    <p:sldId id="620" r:id="rId21"/>
    <p:sldId id="627" r:id="rId22"/>
    <p:sldId id="628" r:id="rId23"/>
    <p:sldId id="629" r:id="rId24"/>
    <p:sldId id="630" r:id="rId25"/>
    <p:sldId id="631" r:id="rId26"/>
    <p:sldId id="632" r:id="rId27"/>
    <p:sldId id="638" r:id="rId28"/>
    <p:sldId id="637" r:id="rId29"/>
    <p:sldId id="639" r:id="rId30"/>
    <p:sldId id="633" r:id="rId31"/>
    <p:sldId id="634" r:id="rId32"/>
    <p:sldId id="635" r:id="rId33"/>
    <p:sldId id="636" r:id="rId34"/>
    <p:sldId id="610" r:id="rId35"/>
    <p:sldId id="574" r:id="rId36"/>
    <p:sldId id="405" r:id="rId3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466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6CF370-301E-4E71-8536-9DAE5E1252DE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5BE95E-3ED1-452F-BB21-704F57E054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0575B-5AD5-4B0B-904A-D0029E842427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8AFFC-B665-4C4A-A05D-9593A9DD087F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FE80F9-23ED-4FE7-B0A2-7701361083D2}" type="slidenum">
              <a:rPr lang="hu-HU"/>
              <a:pPr/>
              <a:t>16</a:t>
            </a:fld>
            <a:endParaRPr lang="hu-H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D861-F200-488D-9EBD-BA20CA413FEA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4F78-3206-417E-ADE0-E46EB997C6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114B-21CC-4EE2-BA1E-7E6B0017E3D0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3EC4-BC9B-4A5A-8810-5B1021885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1907-383A-4628-8129-F083E1F27E2C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A17A-6E54-42DA-B349-FF2E986C4D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E8EF-1FAD-4A73-9729-607249859C28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9847-B556-4DC5-A8BB-C46DCAC456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4CC8-E332-4C0D-8BFC-E375B1314950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A3E0-181B-4648-BE58-E9588A42B3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C5C0-12C4-474C-B838-51D8998B7108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BC73-945F-46E3-A5D8-AC7CA7832D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A550-56D6-41DD-8316-CE1C794CF2C8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707-089C-4A98-A331-450367B621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5AD4-A30D-4FC2-A320-2E5DF6D95E0B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1587-0403-44DC-BD90-DAC0D460A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1A2C-5D6A-4D2D-9A6F-ED217A9ABE72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8C3F-1ACE-4708-B2EC-89F90C5FEE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5ABE-3D7E-4AA2-8889-571CAA5C21F1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0573-64C3-4A01-A7FD-61E9E51B92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F013-6667-4749-B0A5-0A7A02D18E04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9C7C-3945-4F1A-BCA5-506C9CEC0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9636-52BB-4030-89B1-7D958CE37FFB}" type="datetimeFigureOut">
              <a:rPr lang="hu-HU"/>
              <a:pPr>
                <a:defRPr/>
              </a:pPr>
              <a:t>2011.12.11.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52BE4-66A8-4DF4-B134-8618D3840B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" TargetMode="External"/><Relationship Id="rId7" Type="http://schemas.openxmlformats.org/officeDocument/2006/relationships/hyperlink" Target="http://store.ovi.com/content/1007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ogpater.blog.hu/" TargetMode="External"/><Relationship Id="rId5" Type="http://schemas.openxmlformats.org/officeDocument/2006/relationships/hyperlink" Target="http://nehogy.fw.hu/" TargetMode="External"/><Relationship Id="rId4" Type="http://schemas.openxmlformats.org/officeDocument/2006/relationships/hyperlink" Target="mailto:batfai.norbert@inf.unideb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aeckel_drawings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hu/fd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adastechnika.hu/data/upload/file/2010/HT2011_2_komplett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inf.unideb.hu/~nbatfai/asz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nf.unideb.hu/~nbatfai/as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adastechnika.hu/data/upload/file/2010/HT2011_2_komplett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arxiv.org/abs/1108.28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ogpater.blog.hu/2011/12/04/a_nagytestver_beleszott_egy_aspektust_a_csapatomb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inf.unideb.hu/~nbatfai/mircsource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inf.unideb.hu/~nbatfai/mircsour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unideb.hu/~nbatfai/mircsource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.unideb.hu/~nbatfai/mircsource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.unideb.hu/~nbatfai/PLB2011osz/tabella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adastechnika.hu/data/upload/file/2005/2005_6/HT_0506a-5.pdf" TargetMode="External"/><Relationship Id="rId2" Type="http://schemas.openxmlformats.org/officeDocument/2006/relationships/hyperlink" Target="http://books.google.com/books?id=AKuBlJGl7iUC&amp;printsec=frontcover&amp;hl=hu&amp;source=gbs_ge_summary_r&amp;cad=0#v=onepage&amp;q&amp;f=fals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http://pallergabor.uw.hu/hu/java-app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ankonyvtar.hu/informatika/javat-tanitok-1-1-3-080904-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208962" cy="1296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Prog2, </a:t>
            </a:r>
            <a:r>
              <a:rPr lang="hu-HU" b="1" dirty="0" err="1" smtClean="0"/>
              <a:t>AspectJ</a:t>
            </a:r>
            <a:r>
              <a:rPr lang="hu-HU" b="1" dirty="0" smtClean="0"/>
              <a:t> bevezetés</a:t>
            </a:r>
            <a:endParaRPr lang="hu-HU" sz="1050" b="1" dirty="0"/>
          </a:p>
        </p:txBody>
      </p:sp>
      <p:sp>
        <p:nvSpPr>
          <p:cNvPr id="3075" name="Alcím 4"/>
          <p:cNvSpPr>
            <a:spLocks noGrp="1"/>
          </p:cNvSpPr>
          <p:nvPr>
            <p:ph type="subTitle" idx="1"/>
          </p:nvPr>
        </p:nvSpPr>
        <p:spPr>
          <a:xfrm>
            <a:off x="34925" y="1557338"/>
            <a:ext cx="8964613" cy="431800"/>
          </a:xfrm>
        </p:spPr>
        <p:txBody>
          <a:bodyPr/>
          <a:lstStyle/>
          <a:p>
            <a:pPr eaLnBrk="1" hangingPunct="1"/>
            <a:r>
              <a:rPr lang="hu-HU" sz="2800" b="1" dirty="0" err="1" smtClean="0">
                <a:solidFill>
                  <a:schemeClr val="tx1"/>
                </a:solidFill>
              </a:rPr>
              <a:t>Magasszintű</a:t>
            </a:r>
            <a:r>
              <a:rPr lang="hu-HU" sz="2800" b="1" dirty="0" smtClean="0">
                <a:solidFill>
                  <a:schemeClr val="tx1"/>
                </a:solidFill>
              </a:rPr>
              <a:t> programozási nyelvek 2 mérnök informatikus </a:t>
            </a:r>
            <a:r>
              <a:rPr lang="hu-HU" sz="2800" b="1" dirty="0" err="1" smtClean="0">
                <a:solidFill>
                  <a:schemeClr val="tx1"/>
                </a:solidFill>
              </a:rPr>
              <a:t>BSc</a:t>
            </a:r>
            <a:r>
              <a:rPr lang="hu-HU" sz="2800" b="1" dirty="0" smtClean="0">
                <a:solidFill>
                  <a:schemeClr val="tx1"/>
                </a:solidFill>
              </a:rPr>
              <a:t> előadás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388" y="3357563"/>
            <a:ext cx="8640762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latin typeface="+mn-lt"/>
                <a:cs typeface="+mn-cs"/>
              </a:rPr>
              <a:t>Dr. Bátfai </a:t>
            </a:r>
            <a:r>
              <a:rPr lang="hu-HU" dirty="0">
                <a:latin typeface="+mn-lt"/>
                <a:cs typeface="+mn-cs"/>
              </a:rPr>
              <a:t>Norbert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egyetemi </a:t>
            </a:r>
            <a:r>
              <a:rPr lang="hu-HU" sz="1400" dirty="0" smtClean="0">
                <a:latin typeface="+mn-lt"/>
                <a:cs typeface="+mn-cs"/>
              </a:rPr>
              <a:t>adjunktus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Debreceni Egyetem, Informatikai Kar,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Információ Technológia Tanszék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  <a:hlinkClick r:id="rId4"/>
              </a:rPr>
              <a:t>batfai.norbert</a:t>
            </a:r>
            <a:r>
              <a:rPr lang="hu-HU" sz="1400" dirty="0">
                <a:latin typeface="+mn-lt"/>
                <a:cs typeface="+mn-cs"/>
                <a:hlinkClick r:id="rId4"/>
              </a:rPr>
              <a:t>@</a:t>
            </a:r>
            <a:r>
              <a:rPr lang="hu-HU" sz="1400" dirty="0" err="1">
                <a:latin typeface="+mn-lt"/>
                <a:cs typeface="+mn-cs"/>
                <a:hlinkClick r:id="rId4"/>
              </a:rPr>
              <a:t>inf.unideb.hu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err="1">
                <a:latin typeface="+mn-lt"/>
                <a:cs typeface="+mn-cs"/>
              </a:rPr>
              <a:t>Skype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 err="1">
                <a:latin typeface="+mn-lt"/>
                <a:cs typeface="+mn-cs"/>
              </a:rPr>
              <a:t>batfai.norbert</a:t>
            </a: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 smtClean="0">
                <a:latin typeface="+mn-lt"/>
                <a:cs typeface="+mn-cs"/>
              </a:rPr>
              <a:t>Prog2_6.ppt</a:t>
            </a:r>
            <a:r>
              <a:rPr lang="hu-HU" sz="1400" dirty="0">
                <a:latin typeface="+mn-lt"/>
                <a:cs typeface="+mn-cs"/>
              </a:rPr>
              <a:t>, v.: </a:t>
            </a:r>
            <a:r>
              <a:rPr lang="hu-HU" sz="1400" dirty="0" smtClean="0">
                <a:latin typeface="+mn-lt"/>
                <a:cs typeface="+mn-cs"/>
              </a:rPr>
              <a:t>0.0.6, </a:t>
            </a:r>
            <a:r>
              <a:rPr lang="hu-HU" sz="1400" dirty="0">
                <a:latin typeface="+mn-lt"/>
                <a:cs typeface="+mn-cs"/>
              </a:rPr>
              <a:t>2011. </a:t>
            </a:r>
            <a:r>
              <a:rPr lang="hu-HU" sz="1400" dirty="0" smtClean="0">
                <a:latin typeface="+mn-lt"/>
                <a:cs typeface="+mn-cs"/>
              </a:rPr>
              <a:t>12. 08.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3"/>
              </a:rPr>
              <a:t>http://www.inf.unideb.hu/~nbatfai</a:t>
            </a:r>
            <a:r>
              <a:rPr lang="hu-HU" sz="1400" dirty="0" smtClean="0">
                <a:latin typeface="+mn-lt"/>
                <a:cs typeface="+mn-cs"/>
                <a:hlinkClick r:id="rId3"/>
              </a:rPr>
              <a:t>/</a:t>
            </a:r>
            <a:r>
              <a:rPr lang="hu-HU" sz="1400" dirty="0" smtClean="0">
                <a:latin typeface="+mn-lt"/>
                <a:cs typeface="+mn-cs"/>
              </a:rPr>
              <a:t> 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  <a:hlinkClick r:id="rId5"/>
              </a:rPr>
              <a:t>http://nehogy.fw.hu/</a:t>
            </a:r>
            <a:r>
              <a:rPr lang="hu-HU" sz="1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latin typeface="+mn-lt"/>
                <a:cs typeface="+mn-cs"/>
              </a:rPr>
              <a:t>Az óra </a:t>
            </a:r>
            <a:r>
              <a:rPr lang="hu-HU" sz="1400" dirty="0" err="1">
                <a:latin typeface="+mn-lt"/>
                <a:cs typeface="+mn-cs"/>
              </a:rPr>
              <a:t>blogja</a:t>
            </a:r>
            <a:r>
              <a:rPr lang="hu-HU" sz="1400" dirty="0">
                <a:latin typeface="+mn-lt"/>
                <a:cs typeface="+mn-cs"/>
              </a:rPr>
              <a:t>: </a:t>
            </a:r>
            <a:r>
              <a:rPr lang="hu-HU" sz="1400" dirty="0">
                <a:solidFill>
                  <a:srgbClr val="C00000"/>
                </a:solidFill>
                <a:latin typeface="+mn-lt"/>
                <a:cs typeface="+mn-cs"/>
                <a:hlinkClick r:id="rId6"/>
              </a:rPr>
              <a:t>http</a:t>
            </a:r>
            <a:r>
              <a:rPr lang="hu-HU" sz="1400" dirty="0">
                <a:latin typeface="+mn-lt"/>
                <a:cs typeface="+mn-cs"/>
                <a:hlinkClick r:id="rId6"/>
              </a:rPr>
              <a:t>://progpater.blog.hu/</a:t>
            </a:r>
            <a:r>
              <a:rPr lang="hu-HU" sz="1400" dirty="0">
                <a:latin typeface="+mn-lt"/>
                <a:cs typeface="+mn-cs"/>
              </a:rPr>
              <a:t/>
            </a:r>
            <a:br>
              <a:rPr lang="hu-HU" sz="1400" dirty="0">
                <a:latin typeface="+mn-lt"/>
                <a:cs typeface="+mn-cs"/>
              </a:rPr>
            </a:br>
            <a:r>
              <a:rPr lang="hu-HU" sz="1400" dirty="0">
                <a:latin typeface="+mn-lt"/>
                <a:cs typeface="+mn-cs"/>
              </a:rPr>
              <a:t>A Nokia Ovi </a:t>
            </a:r>
            <a:r>
              <a:rPr lang="hu-HU" sz="1400" dirty="0" err="1">
                <a:latin typeface="+mn-lt"/>
                <a:cs typeface="+mn-cs"/>
              </a:rPr>
              <a:t>store-ban</a:t>
            </a:r>
            <a:r>
              <a:rPr lang="hu-HU" sz="1400" dirty="0">
                <a:latin typeface="+mn-lt"/>
                <a:cs typeface="+mn-cs"/>
              </a:rPr>
              <a:t> is elérhető: </a:t>
            </a:r>
            <a:r>
              <a:rPr lang="hu-HU" sz="1400" dirty="0">
                <a:latin typeface="+mn-lt"/>
                <a:cs typeface="+mn-cs"/>
                <a:hlinkClick r:id="rId7"/>
              </a:rPr>
              <a:t>http://store.ovi.com/content/100794</a:t>
            </a:r>
            <a:r>
              <a:rPr lang="hu-HU" sz="1400" dirty="0"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Hogyan lehet jó programozókat</a:t>
            </a:r>
            <a:br>
              <a:rPr lang="hu-HU" sz="4400" b="1" dirty="0" smtClean="0">
                <a:latin typeface="+mj-lt"/>
                <a:ea typeface="+mj-ea"/>
                <a:cs typeface="+mj-cs"/>
              </a:rPr>
            </a:br>
            <a:r>
              <a:rPr lang="hu-HU" sz="4400" b="1" dirty="0" smtClean="0">
                <a:latin typeface="+mj-lt"/>
                <a:ea typeface="+mj-ea"/>
                <a:cs typeface="+mj-cs"/>
              </a:rPr>
              <a:t>„gyártani”?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184482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egyedfejlődés megismétli a törzsfejlődést (</a:t>
            </a:r>
            <a:r>
              <a:rPr lang="hu-HU" dirty="0" err="1" smtClean="0"/>
              <a:t>Haeckel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534150" cy="571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1763688" y="648866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3"/>
              </a:rPr>
              <a:t>http://en.wikipedia.org/wiki/File:Haeckel_drawings.jpg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3200" b="1" dirty="0" smtClean="0">
                <a:latin typeface="+mj-lt"/>
                <a:ea typeface="+mj-ea"/>
                <a:cs typeface="+mj-cs"/>
              </a:rPr>
              <a:t>Hogyan lehet jó programozókat „gyártani”?</a:t>
            </a:r>
            <a:endParaRPr lang="hu-HU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021982" cy="439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251520" y="5657671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„törzsfejlődés” </a:t>
            </a:r>
          </a:p>
          <a:p>
            <a:r>
              <a:rPr lang="hu-HU" dirty="0" smtClean="0"/>
              <a:t>Imperatív  - </a:t>
            </a:r>
            <a:r>
              <a:rPr lang="hu-HU" dirty="0" err="1" smtClean="0"/>
              <a:t>Struktúrált</a:t>
            </a:r>
            <a:r>
              <a:rPr lang="hu-HU" dirty="0" smtClean="0"/>
              <a:t>  - </a:t>
            </a:r>
            <a:r>
              <a:rPr lang="hu-HU" dirty="0" err="1" smtClean="0"/>
              <a:t>Eljárásorientált</a:t>
            </a:r>
            <a:r>
              <a:rPr lang="hu-HU" dirty="0" smtClean="0"/>
              <a:t>  - OO  -  AOP …</a:t>
            </a:r>
          </a:p>
          <a:p>
            <a:endParaRPr lang="hu-HU" dirty="0" smtClean="0"/>
          </a:p>
          <a:p>
            <a:r>
              <a:rPr lang="hu-HU" dirty="0" smtClean="0"/>
              <a:t>Assembly, </a:t>
            </a:r>
            <a:r>
              <a:rPr lang="hu-HU" dirty="0" err="1" smtClean="0"/>
              <a:t>Fortran</a:t>
            </a:r>
            <a:r>
              <a:rPr lang="hu-HU" dirty="0" smtClean="0"/>
              <a:t>, C, </a:t>
            </a:r>
            <a:r>
              <a:rPr lang="hu-HU" dirty="0" err="1" smtClean="0"/>
              <a:t>C</a:t>
            </a:r>
            <a:r>
              <a:rPr lang="hu-HU" dirty="0" smtClean="0"/>
              <a:t>++, Java, </a:t>
            </a:r>
            <a:r>
              <a:rPr lang="hu-HU" dirty="0" err="1" smtClean="0"/>
              <a:t>AspectJ</a:t>
            </a:r>
            <a:r>
              <a:rPr lang="hu-HU" dirty="0" smtClean="0"/>
              <a:t>, …</a:t>
            </a:r>
          </a:p>
          <a:p>
            <a:endParaRPr lang="hu-HU" dirty="0" smtClean="0"/>
          </a:p>
        </p:txBody>
      </p:sp>
      <p:sp>
        <p:nvSpPr>
          <p:cNvPr id="7" name="Téglalap 6"/>
          <p:cNvSpPr/>
          <p:nvPr/>
        </p:nvSpPr>
        <p:spPr>
          <a:xfrm>
            <a:off x="5724128" y="1052736"/>
            <a:ext cx="3240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„egyedfejlődés”  /személyes/</a:t>
            </a:r>
          </a:p>
          <a:p>
            <a:endParaRPr lang="hu-HU" dirty="0" smtClean="0"/>
          </a:p>
          <a:p>
            <a:r>
              <a:rPr lang="hu-HU" dirty="0" smtClean="0"/>
              <a:t>(C-16, C-64, +4) </a:t>
            </a:r>
          </a:p>
          <a:p>
            <a:r>
              <a:rPr lang="hu-HU" dirty="0" smtClean="0"/>
              <a:t>Assembly, BASIC</a:t>
            </a:r>
          </a:p>
          <a:p>
            <a:endParaRPr lang="hu-HU" dirty="0" smtClean="0"/>
          </a:p>
          <a:p>
            <a:r>
              <a:rPr lang="hu-HU" dirty="0" smtClean="0"/>
              <a:t>(IBM XT/AT) </a:t>
            </a:r>
          </a:p>
          <a:p>
            <a:r>
              <a:rPr lang="hu-HU" dirty="0" err="1" smtClean="0"/>
              <a:t>Turbo</a:t>
            </a:r>
            <a:r>
              <a:rPr lang="hu-HU" dirty="0" smtClean="0"/>
              <a:t> Pascal</a:t>
            </a:r>
          </a:p>
          <a:p>
            <a:r>
              <a:rPr lang="hu-HU" dirty="0" err="1" smtClean="0"/>
              <a:t>Mprolog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Pascal</a:t>
            </a:r>
          </a:p>
          <a:p>
            <a:r>
              <a:rPr lang="hu-HU" dirty="0" smtClean="0"/>
              <a:t>C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C++</a:t>
            </a:r>
          </a:p>
          <a:p>
            <a:r>
              <a:rPr lang="hu-HU" dirty="0" smtClean="0"/>
              <a:t>Java</a:t>
            </a:r>
          </a:p>
          <a:p>
            <a:r>
              <a:rPr lang="hu-HU" dirty="0" err="1" smtClean="0"/>
              <a:t>AspectJ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8" name="Jobb oldali kapcsos zárójel 7"/>
          <p:cNvSpPr/>
          <p:nvPr/>
        </p:nvSpPr>
        <p:spPr>
          <a:xfrm>
            <a:off x="7520116" y="1628800"/>
            <a:ext cx="288032" cy="158417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7808148" y="220486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gimnázium</a:t>
            </a:r>
            <a:endParaRPr lang="hu-HU" dirty="0"/>
          </a:p>
        </p:txBody>
      </p:sp>
      <p:sp>
        <p:nvSpPr>
          <p:cNvPr id="13" name="Jobb oldali kapcsos zárójel 12"/>
          <p:cNvSpPr/>
          <p:nvPr/>
        </p:nvSpPr>
        <p:spPr>
          <a:xfrm>
            <a:off x="7515904" y="3779748"/>
            <a:ext cx="288032" cy="7920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767424" y="4005064"/>
            <a:ext cx="130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egyetem</a:t>
            </a:r>
            <a:endParaRPr lang="hu-HU" dirty="0"/>
          </a:p>
        </p:txBody>
      </p:sp>
      <p:sp>
        <p:nvSpPr>
          <p:cNvPr id="15" name="Jobb oldali kapcsos zárójel 14"/>
          <p:cNvSpPr/>
          <p:nvPr/>
        </p:nvSpPr>
        <p:spPr>
          <a:xfrm>
            <a:off x="7520116" y="4797152"/>
            <a:ext cx="288032" cy="7920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7771636" y="5022468"/>
            <a:ext cx="1372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„önképzés”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24928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OO-&gt;AO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Házi használatra: „alma-körte tesztelés”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6599237" cy="338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6465887" cy="344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140968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„alma-körte tesztelés” </a:t>
            </a: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AspectJ-vel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6599237" cy="338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8594"/>
            <a:ext cx="7313613" cy="2876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651" y="3411810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265987" cy="193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299040" y="167058"/>
            <a:ext cx="2930400" cy="64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4000" b="1" dirty="0">
                <a:solidFill>
                  <a:srgbClr val="000000"/>
                </a:solidFill>
                <a:latin typeface="+mn-lt"/>
              </a:rPr>
              <a:t>Az aspektus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641773"/>
            <a:ext cx="2939040" cy="162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 err="1">
                <a:solidFill>
                  <a:srgbClr val="000000"/>
                </a:solidFill>
                <a:latin typeface="+mn-lt"/>
              </a:rPr>
              <a:t>Join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hu-HU" sz="2200" dirty="0" err="1">
                <a:solidFill>
                  <a:srgbClr val="000000"/>
                </a:solidFill>
                <a:latin typeface="+mn-lt"/>
              </a:rPr>
              <a:t>point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 (csatlakozási pont)</a:t>
            </a:r>
          </a:p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 err="1">
                <a:solidFill>
                  <a:srgbClr val="000000"/>
                </a:solidFill>
                <a:latin typeface="+mn-lt"/>
              </a:rPr>
              <a:t>Pointcut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 (vágási pont)</a:t>
            </a:r>
          </a:p>
          <a:p>
            <a:pPr marL="391686" lvl="1" indent="-195843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hu-HU" sz="2200" dirty="0" err="1">
                <a:solidFill>
                  <a:srgbClr val="000000"/>
                </a:solidFill>
                <a:latin typeface="+mn-lt"/>
              </a:rPr>
              <a:t>Advice</a:t>
            </a:r>
            <a:r>
              <a:rPr lang="hu-HU" sz="2200" dirty="0">
                <a:solidFill>
                  <a:srgbClr val="000000"/>
                </a:solidFill>
                <a:latin typeface="+mn-lt"/>
              </a:rPr>
              <a:t> (tanács)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3729"/>
            <a:ext cx="6599237" cy="3381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795680" y="1556791"/>
            <a:ext cx="1552184" cy="24051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hu-H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89040"/>
            <a:ext cx="7313613" cy="2876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306080" y="2612434"/>
            <a:ext cx="241584" cy="153664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hu-H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539552" y="3266263"/>
            <a:ext cx="276929" cy="1458881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945" tIns="41473" rIns="82945" bIns="41473"/>
          <a:lstStyle/>
          <a:p>
            <a:endParaRPr lang="hu-HU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915816" y="1700808"/>
            <a:ext cx="6228184" cy="93610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lIns="81639" tIns="60021" rIns="81639" bIns="40820"/>
          <a:lstStyle/>
          <a:p>
            <a:pPr>
              <a:tabLst>
                <a:tab pos="656650" algn="l"/>
                <a:tab pos="1313299" algn="l"/>
                <a:tab pos="1969949" algn="l"/>
              </a:tabLst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A csatlakozási pontok az eredeti programban vannak, ezeket az aspektus vágási pontjaival jelöljük ki.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2776"/>
            <a:ext cx="9002588" cy="21012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979" y="3145110"/>
            <a:ext cx="7008813" cy="3524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849047" cy="2049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52936"/>
            <a:ext cx="7008813" cy="3524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18779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4"/>
          <p:cNvSpPr txBox="1">
            <a:spLocks noChangeArrowheads="1"/>
          </p:cNvSpPr>
          <p:nvPr/>
        </p:nvSpPr>
        <p:spPr bwMode="auto">
          <a:xfrm>
            <a:off x="179388" y="765175"/>
            <a:ext cx="8929687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+mn-lt"/>
              </a:rPr>
              <a:t>Bátfai Norbert</a:t>
            </a:r>
          </a:p>
          <a:p>
            <a:r>
              <a:rPr lang="hu-HU" dirty="0">
                <a:latin typeface="+mn-lt"/>
              </a:rPr>
              <a:t>Debreceni Egyetem, Informatikai Kar, Információ Technológia Tanszék</a:t>
            </a:r>
          </a:p>
          <a:p>
            <a:r>
              <a:rPr lang="hu-HU" dirty="0">
                <a:latin typeface="+mn-lt"/>
              </a:rPr>
              <a:t>&lt;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@</a:t>
            </a:r>
            <a:r>
              <a:rPr lang="hu-HU" dirty="0" err="1">
                <a:latin typeface="+mn-lt"/>
              </a:rPr>
              <a:t>inf.unideb.hu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nbatfai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gmail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com</a:t>
            </a:r>
            <a:r>
              <a:rPr lang="hu-HU" dirty="0">
                <a:latin typeface="+mn-lt"/>
              </a:rPr>
              <a:t>&gt;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Copyright © </a:t>
            </a:r>
            <a:r>
              <a:rPr lang="hu-HU" dirty="0" smtClean="0">
                <a:latin typeface="+mn-lt"/>
              </a:rPr>
              <a:t>2011, 2012 </a:t>
            </a:r>
            <a:r>
              <a:rPr lang="hu-HU" dirty="0">
                <a:latin typeface="+mn-lt"/>
              </a:rPr>
              <a:t>Bátfai Norbert</a:t>
            </a:r>
          </a:p>
          <a:p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E közlemény felhatalmazást ad önnek jelen dokumentum sokszorosítására, terjesztésére és/vagy módosítására a Szabad Szoftver Alapítvány által kiadott GNU Szabad Dokumentációs Licenc 1.2-es, vagy bármely azt követő verziójának feltételei alapján. Nem változtatható szakaszok: A szerzőről. </a:t>
            </a:r>
          </a:p>
          <a:p>
            <a:r>
              <a:rPr lang="hu-HU" dirty="0">
                <a:latin typeface="+mn-lt"/>
              </a:rPr>
              <a:t>Címlap szövegek: Programozó Páternoszter, Bátfai Norbert, Gép melletti fogyasztásra. </a:t>
            </a:r>
          </a:p>
          <a:p>
            <a:r>
              <a:rPr lang="hu-HU" dirty="0">
                <a:latin typeface="+mn-lt"/>
              </a:rPr>
              <a:t>Hátlap szövegek: GNU Jávácska, belépés a gépek mesés birodalmába.</a:t>
            </a:r>
          </a:p>
          <a:p>
            <a:endParaRPr lang="hu-HU" dirty="0">
              <a:latin typeface="+mn-lt"/>
            </a:endParaRPr>
          </a:p>
          <a:p>
            <a:r>
              <a:rPr lang="hu-HU" dirty="0" err="1">
                <a:latin typeface="+mn-lt"/>
              </a:rPr>
              <a:t>Permission</a:t>
            </a:r>
            <a:r>
              <a:rPr lang="hu-HU" dirty="0">
                <a:latin typeface="+mn-lt"/>
              </a:rPr>
              <a:t> is </a:t>
            </a:r>
            <a:r>
              <a:rPr lang="hu-HU" dirty="0" err="1">
                <a:latin typeface="+mn-lt"/>
              </a:rPr>
              <a:t>granted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to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copy</a:t>
            </a:r>
            <a:r>
              <a:rPr lang="hu-HU" dirty="0">
                <a:latin typeface="+mn-lt"/>
              </a:rPr>
              <a:t>, </a:t>
            </a:r>
            <a:r>
              <a:rPr lang="hu-HU" dirty="0" err="1">
                <a:latin typeface="+mn-lt"/>
              </a:rPr>
              <a:t>distribute</a:t>
            </a:r>
            <a:r>
              <a:rPr lang="hu-HU" dirty="0">
                <a:latin typeface="+mn-lt"/>
              </a:rPr>
              <a:t> and/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modify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this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document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under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terms</a:t>
            </a:r>
            <a:r>
              <a:rPr lang="hu-HU" dirty="0">
                <a:latin typeface="+mn-lt"/>
              </a:rPr>
              <a:t> of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GNU Free </a:t>
            </a:r>
            <a:r>
              <a:rPr lang="hu-HU" dirty="0" err="1">
                <a:latin typeface="+mn-lt"/>
              </a:rPr>
              <a:t>Documentation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License</a:t>
            </a:r>
            <a:r>
              <a:rPr lang="hu-HU" dirty="0">
                <a:latin typeface="+mn-lt"/>
              </a:rPr>
              <a:t>, Version 1.2 </a:t>
            </a:r>
            <a:r>
              <a:rPr lang="hu-HU" dirty="0" err="1">
                <a:latin typeface="+mn-lt"/>
              </a:rPr>
              <a:t>or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any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later</a:t>
            </a:r>
            <a:r>
              <a:rPr lang="hu-HU" dirty="0">
                <a:latin typeface="+mn-lt"/>
              </a:rPr>
              <a:t> version </a:t>
            </a:r>
            <a:r>
              <a:rPr lang="hu-HU" dirty="0" err="1">
                <a:latin typeface="+mn-lt"/>
              </a:rPr>
              <a:t>published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by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Free Software </a:t>
            </a:r>
            <a:r>
              <a:rPr lang="hu-HU" dirty="0" err="1">
                <a:latin typeface="+mn-lt"/>
              </a:rPr>
              <a:t>Foundation</a:t>
            </a:r>
            <a:r>
              <a:rPr lang="hu-HU" dirty="0">
                <a:latin typeface="+mn-lt"/>
              </a:rPr>
              <a:t>;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Invariant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Sections</a:t>
            </a:r>
            <a:r>
              <a:rPr lang="hu-HU" dirty="0">
                <a:latin typeface="+mn-lt"/>
              </a:rPr>
              <a:t> being: A szerzőről, </a:t>
            </a:r>
          </a:p>
          <a:p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Front- </a:t>
            </a:r>
            <a:r>
              <a:rPr lang="hu-HU" dirty="0" err="1">
                <a:latin typeface="+mn-lt"/>
              </a:rPr>
              <a:t>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Programozó Páternoszter, Bátfai Norbert, Gép melletti fogyasztásra, </a:t>
            </a:r>
          </a:p>
          <a:p>
            <a:r>
              <a:rPr lang="hu-HU" dirty="0">
                <a:latin typeface="+mn-lt"/>
              </a:rPr>
              <a:t>and </a:t>
            </a:r>
            <a:r>
              <a:rPr lang="hu-HU" dirty="0" err="1">
                <a:latin typeface="+mn-lt"/>
              </a:rPr>
              <a:t>with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the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Back-Cover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Texts</a:t>
            </a:r>
            <a:r>
              <a:rPr lang="hu-HU" dirty="0">
                <a:latin typeface="+mn-lt"/>
              </a:rPr>
              <a:t> being: GNU Jávácska, belépés a gépek mesés birodalmába.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Felhasználási engedély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100" name="Téglalap 6"/>
          <p:cNvSpPr>
            <a:spLocks noChangeArrowheads="1"/>
          </p:cNvSpPr>
          <p:nvPr/>
        </p:nvSpPr>
        <p:spPr bwMode="auto">
          <a:xfrm>
            <a:off x="6300192" y="6488113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>
                <a:latin typeface="+mn-lt"/>
                <a:hlinkClick r:id="rId2"/>
              </a:rPr>
              <a:t>http://www.gnu.hu/fdl.html</a:t>
            </a:r>
            <a:r>
              <a:rPr lang="hu-HU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7685087" cy="3638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51520" y="63813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http://www.hiradastechnika.hu/data/upload/file/2010/HT2011_2_komplett.pdf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63813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http://www.inf.unideb.hu/~nbatfai/asz/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404813"/>
            <a:ext cx="8048625" cy="604837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63813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http://www.inf.unideb.hu/~nbatfai/asz/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736304" cy="56518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8576618" cy="4429080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7" name="Téglalap 6"/>
          <p:cNvSpPr/>
          <p:nvPr/>
        </p:nvSpPr>
        <p:spPr>
          <a:xfrm>
            <a:off x="755576" y="4941168"/>
            <a:ext cx="1368152" cy="7920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64704"/>
            <a:ext cx="8218487" cy="551497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17140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err="1" smtClean="0">
                <a:latin typeface="+mj-lt"/>
                <a:ea typeface="+mj-ea"/>
                <a:cs typeface="+mj-cs"/>
              </a:rPr>
              <a:t>AspectJ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513637" cy="414337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07504" y="561304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Bátfai N., (2011), </a:t>
            </a:r>
            <a:r>
              <a:rPr lang="hu-HU" b="1" i="1" dirty="0" smtClean="0">
                <a:latin typeface="+mn-lt"/>
              </a:rPr>
              <a:t>Van-e az objektum orientált programoknak anyanyelve: avagy egy analitikai szövés bevezetése</a:t>
            </a:r>
            <a:r>
              <a:rPr lang="hu-HU" dirty="0" smtClean="0">
                <a:latin typeface="+mn-lt"/>
              </a:rPr>
              <a:t>, Híradástechnikai Szemle, Híradástechnika, 66. évf. 2. sz., 27-32, 2011.</a:t>
            </a:r>
          </a:p>
          <a:p>
            <a:r>
              <a:rPr lang="hu-HU" dirty="0" smtClean="0">
                <a:latin typeface="+mn-lt"/>
                <a:hlinkClick r:id="rId3"/>
              </a:rPr>
              <a:t>http://www.hiradastechnika.hu/data/upload/file/2010/HT2011_2_komplett.pdf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7304087" cy="420052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Gépi tudatosság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7008813" cy="5772150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COP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5476875" cy="2800350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08720"/>
            <a:ext cx="5638800" cy="5467350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COP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705350" cy="3971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619500" cy="2028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420888"/>
            <a:ext cx="5657850" cy="2838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COP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514975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05064"/>
            <a:ext cx="5553075" cy="142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COP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495800" cy="4314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068960"/>
            <a:ext cx="5676900" cy="2771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323850" y="-315416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COP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27784" y="6444044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http://arxiv.org/abs/1108.2865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723900"/>
            <a:ext cx="5448300" cy="541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5524500" cy="2238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3"/>
          <p:cNvSpPr txBox="1">
            <a:spLocks/>
          </p:cNvSpPr>
          <p:nvPr/>
        </p:nvSpPr>
        <p:spPr bwMode="auto">
          <a:xfrm>
            <a:off x="0" y="44450"/>
            <a:ext cx="9251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err="1">
                <a:latin typeface="+mn-lt"/>
              </a:rPr>
              <a:t>Kapcsoldó</a:t>
            </a:r>
            <a:r>
              <a:rPr lang="hu-HU" sz="4400" b="1" dirty="0">
                <a:latin typeface="+mn-lt"/>
              </a:rPr>
              <a:t> videók, </a:t>
            </a:r>
            <a:r>
              <a:rPr lang="hu-HU" sz="4400" b="1" dirty="0" err="1">
                <a:latin typeface="+mn-lt"/>
              </a:rPr>
              <a:t>videómagyarázatok</a:t>
            </a:r>
            <a:r>
              <a:rPr lang="hu-HU" sz="4400" b="1" dirty="0">
                <a:latin typeface="+mn-lt"/>
              </a:rPr>
              <a:t> és </a:t>
            </a:r>
            <a:r>
              <a:rPr lang="hu-HU" sz="4400" b="1" dirty="0" err="1">
                <a:latin typeface="+mn-lt"/>
              </a:rPr>
              <a:t>blogok</a:t>
            </a:r>
            <a:endParaRPr lang="hu-HU" sz="4400" b="1" dirty="0">
              <a:latin typeface="+mn-lt"/>
            </a:endParaRPr>
          </a:p>
        </p:txBody>
      </p:sp>
      <p:sp>
        <p:nvSpPr>
          <p:cNvPr id="90115" name="Téglalap 2"/>
          <p:cNvSpPr>
            <a:spLocks noChangeArrowheads="1"/>
          </p:cNvSpPr>
          <p:nvPr/>
        </p:nvSpPr>
        <p:spPr bwMode="auto">
          <a:xfrm>
            <a:off x="250825" y="1628775"/>
            <a:ext cx="78495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  <a:defRPr/>
            </a:pPr>
            <a:r>
              <a:rPr lang="hu-HU" dirty="0" smtClean="0">
                <a:latin typeface="+mn-lt"/>
              </a:rPr>
              <a:t>A nagytestvér beleszőtt egy aspektust a csapatomba: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r>
              <a:rPr lang="hu-HU" dirty="0" smtClean="0">
                <a:latin typeface="+mn-lt"/>
                <a:hlinkClick r:id="rId2"/>
              </a:rPr>
              <a:t>http://progpater.blog.hu/2011/12/04/a_nagytestver_beleszott_egy_aspektust_a_csapatomba</a:t>
            </a:r>
            <a:r>
              <a:rPr lang="hu-HU" dirty="0" smtClean="0">
                <a:latin typeface="+mn-lt"/>
              </a:rPr>
              <a:t> </a:t>
            </a:r>
            <a:br>
              <a:rPr lang="hu-HU" dirty="0" smtClean="0">
                <a:latin typeface="+mn-lt"/>
              </a:rPr>
            </a:b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 marL="342900" indent="-342900">
              <a:buFont typeface="+mj-lt"/>
              <a:buAutoNum type="arabicParenR"/>
              <a:defRPr/>
            </a:pPr>
            <a:endParaRPr lang="hu-HU" dirty="0">
              <a:latin typeface="+mn-lt"/>
            </a:endParaRPr>
          </a:p>
          <a:p>
            <a:pPr>
              <a:defRPr/>
            </a:pPr>
            <a:endParaRPr lang="hu-HU" dirty="0">
              <a:latin typeface="+mn-lt"/>
            </a:endParaRPr>
          </a:p>
        </p:txBody>
      </p:sp>
      <p:sp>
        <p:nvSpPr>
          <p:cNvPr id="4" name="Ellipszis feliratnak 3"/>
          <p:cNvSpPr/>
          <p:nvPr/>
        </p:nvSpPr>
        <p:spPr>
          <a:xfrm>
            <a:off x="6156176" y="1124744"/>
            <a:ext cx="2880320" cy="79208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előadás és a labor posztja ez(</a:t>
            </a:r>
            <a:r>
              <a:rPr lang="hu-HU" dirty="0" err="1" smtClean="0"/>
              <a:t>ek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251520" y="1157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A nagytestvér beleszőtt egy aspektust a csapatomba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http://www.inf.unideb.hu/~nbatfai/mircsource/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2224088"/>
            <a:ext cx="9047163" cy="240982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251520" y="1157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A nagytestvér beleszőtt egy aspektust a csapatomba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http://www.inf.unideb.hu/~nbatfai/mircsource/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933825" cy="107632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64904"/>
            <a:ext cx="5172075" cy="1952625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708920"/>
            <a:ext cx="5076825" cy="3429000"/>
          </a:xfrm>
          <a:prstGeom prst="rect">
            <a:avLst/>
          </a:prstGeom>
          <a:noFill/>
          <a:ln w="9525">
            <a:solidFill>
              <a:schemeClr val="dk1">
                <a:shade val="95000"/>
                <a:satMod val="10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251520" y="1157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A nagytestvér beleszőtt egy aspektust a csapatomba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64468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http://www.inf.unideb.hu/~nbatfai/mircsource/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 bwMode="auto">
          <a:xfrm>
            <a:off x="251520" y="1157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Hol itt a jobb egérfogó?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  <a:hlinkClick r:id="rId2"/>
              </a:rPr>
              <a:t>http://www.inf.unideb.hu/~nbatfai/mircsource/</a:t>
            </a:r>
            <a:r>
              <a:rPr lang="hu-HU" dirty="0" smtClean="0">
                <a:latin typeface="+mn-lt"/>
              </a:rPr>
              <a:t> </a:t>
            </a:r>
            <a:endParaRPr lang="hu-HU" dirty="0">
              <a:latin typeface="+mn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1521" y="1412776"/>
            <a:ext cx="8892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Hogyan tudnál válaszolni például az alábbi kérdésekre?</a:t>
            </a:r>
          </a:p>
          <a:p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A csapatod hányszor rúgott bele a labdába?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Átlagosan mekkora erővel?</a:t>
            </a:r>
          </a:p>
          <a:p>
            <a:pPr marL="342900" indent="-342900">
              <a:buFont typeface="+mj-lt"/>
              <a:buAutoNum type="arabicParenR"/>
            </a:pPr>
            <a:endParaRPr lang="hu-HU" dirty="0" smtClean="0">
              <a:latin typeface="+mn-lt"/>
            </a:endParaRPr>
          </a:p>
          <a:p>
            <a:pPr marL="342900" indent="-342900">
              <a:buFont typeface="+mj-lt"/>
              <a:buAutoNum type="arabicParenR"/>
            </a:pPr>
            <a:r>
              <a:rPr lang="hu-HU" dirty="0" smtClean="0">
                <a:latin typeface="+mn-lt"/>
              </a:rPr>
              <a:t>Átlagosan merre?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315913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Laborkártyák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1" y="620688"/>
            <a:ext cx="889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+mn-lt"/>
              </a:rPr>
              <a:t>Mit szősz kis tanács?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39200" cy="3829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93096"/>
            <a:ext cx="6696075" cy="2343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ím 3"/>
          <p:cNvSpPr txBox="1">
            <a:spLocks/>
          </p:cNvSpPr>
          <p:nvPr/>
        </p:nvSpPr>
        <p:spPr bwMode="auto">
          <a:xfrm>
            <a:off x="971550" y="-17145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/>
            <a:r>
              <a:rPr lang="hu-HU" sz="4400" b="1"/>
              <a:t>Otthoni opcionális feladat</a:t>
            </a:r>
          </a:p>
        </p:txBody>
      </p:sp>
      <p:sp>
        <p:nvSpPr>
          <p:cNvPr id="103427" name="Téglalap 2"/>
          <p:cNvSpPr>
            <a:spLocks noChangeArrowheads="1"/>
          </p:cNvSpPr>
          <p:nvPr/>
        </p:nvSpPr>
        <p:spPr bwMode="auto">
          <a:xfrm>
            <a:off x="251520" y="1268760"/>
            <a:ext cx="72739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 smtClean="0"/>
              <a:t>Saját </a:t>
            </a:r>
            <a:r>
              <a:rPr lang="hu-HU" dirty="0" err="1" smtClean="0"/>
              <a:t>Atan</a:t>
            </a:r>
            <a:r>
              <a:rPr lang="hu-HU" dirty="0" smtClean="0"/>
              <a:t> alapú RCSS csapat fejlesztése.</a:t>
            </a:r>
          </a:p>
          <a:p>
            <a:r>
              <a:rPr lang="hu-HU" dirty="0" smtClean="0">
                <a:hlinkClick r:id="rId2"/>
              </a:rPr>
              <a:t>http://www.inf.unideb.hu/~nbatfai/PLB2011osz/tabella.html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100 fölött: </a:t>
            </a:r>
            <a:r>
              <a:rPr lang="hu-HU" dirty="0" err="1" smtClean="0"/>
              <a:t>GlassFish</a:t>
            </a:r>
            <a:r>
              <a:rPr lang="hu-HU" dirty="0" smtClean="0"/>
              <a:t>, </a:t>
            </a:r>
            <a:r>
              <a:rPr lang="hu-HU" dirty="0" err="1" smtClean="0"/>
              <a:t>Geronimo</a:t>
            </a:r>
            <a:r>
              <a:rPr lang="hu-HU" dirty="0" smtClean="0"/>
              <a:t>, </a:t>
            </a:r>
            <a:r>
              <a:rPr lang="hu-HU" dirty="0" err="1" smtClean="0"/>
              <a:t>Tomcat</a:t>
            </a:r>
            <a:r>
              <a:rPr lang="hu-HU" dirty="0" smtClean="0"/>
              <a:t>, </a:t>
            </a:r>
            <a:r>
              <a:rPr lang="hu-HU" dirty="0" err="1" smtClean="0"/>
              <a:t>Jboss</a:t>
            </a:r>
            <a:r>
              <a:rPr lang="hu-HU" dirty="0" smtClean="0"/>
              <a:t> EJB tesztek, fürtözés stb.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ím 3"/>
          <p:cNvSpPr txBox="1">
            <a:spLocks/>
          </p:cNvSpPr>
          <p:nvPr/>
        </p:nvSpPr>
        <p:spPr bwMode="auto">
          <a:xfrm>
            <a:off x="684213" y="44450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/>
              <a:t>Kötelező olvasmány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75856" y="1772816"/>
            <a:ext cx="1036800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4656" y="1778577"/>
            <a:ext cx="1036800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 smtClean="0">
                <a:solidFill>
                  <a:srgbClr val="FFD320"/>
                </a:solidFill>
                <a:latin typeface="+mn-lt"/>
              </a:rPr>
              <a:t>NYJ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5856" y="2309998"/>
            <a:ext cx="1224136" cy="321153"/>
          </a:xfrm>
          <a:prstGeom prst="rect">
            <a:avLst/>
          </a:prstGeom>
          <a:solidFill>
            <a:srgbClr val="B3B3B3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>
                <a:solidFill>
                  <a:srgbClr val="FFFFFF"/>
                </a:solidFill>
                <a:latin typeface="+mn-lt"/>
              </a:rPr>
              <a:t>NYJ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44656" y="2315759"/>
            <a:ext cx="1195496" cy="321153"/>
          </a:xfrm>
          <a:prstGeom prst="rect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r>
              <a:rPr lang="hu-HU" b="1" dirty="0" smtClean="0">
                <a:solidFill>
                  <a:srgbClr val="FFD320"/>
                </a:solidFill>
                <a:latin typeface="+mn-lt"/>
              </a:rPr>
              <a:t>NYJ</a:t>
            </a:r>
            <a:endParaRPr lang="hu-HU" b="1" dirty="0">
              <a:solidFill>
                <a:srgbClr val="FFD320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7504" y="4653136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Russ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Miles: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AspectJ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cookbook</a:t>
            </a:r>
            <a:endParaRPr lang="hu-H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http://books.google.com/books?id=AKuBlJGl7iUC&amp;printsec=frontcover&amp;hl=hu&amp;source=gbs_ge_summary_r&amp;cad=0#v=onepage&amp;q&amp;f=false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(LENGYEL LÁSZLÓ, LEVENDOVSZKY TIHAMÉR: Aspektus-orientált programozás)</a:t>
            </a:r>
          </a:p>
          <a:p>
            <a:pPr>
              <a:defRPr/>
            </a:pPr>
            <a:r>
              <a:rPr lang="hu-HU" dirty="0" smtClean="0">
                <a:hlinkClick r:id="rId3"/>
              </a:rPr>
              <a:t>http://www.hiradastechnika.hu/data/upload/file/2005/2005_6/HT_0506a-5.pdf</a:t>
            </a:r>
            <a:r>
              <a:rPr lang="hu-HU" dirty="0" smtClean="0"/>
              <a:t> </a:t>
            </a:r>
          </a:p>
          <a:p>
            <a:pPr>
              <a:defRPr/>
            </a:pP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bg1">
                    <a:lumMod val="50000"/>
                  </a:schemeClr>
                </a:solidFill>
              </a:rPr>
              <a:t>Paller</a:t>
            </a:r>
            <a:r>
              <a:rPr lang="hu-HU" dirty="0" smtClean="0">
                <a:solidFill>
                  <a:schemeClr val="bg1">
                    <a:lumMod val="50000"/>
                  </a:schemeClr>
                </a:solidFill>
              </a:rPr>
              <a:t>  Gábor Javás cikkek)</a:t>
            </a:r>
          </a:p>
          <a:p>
            <a:pPr>
              <a:defRPr/>
            </a:pPr>
            <a:r>
              <a:rPr lang="hu-HU" dirty="0" smtClean="0">
                <a:hlinkClick r:id="rId4"/>
              </a:rPr>
              <a:t>http://pallergabor.uw.hu/hu/java-app/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9" name="Cím 3"/>
          <p:cNvSpPr txBox="1">
            <a:spLocks/>
          </p:cNvSpPr>
          <p:nvPr/>
        </p:nvSpPr>
        <p:spPr bwMode="auto">
          <a:xfrm>
            <a:off x="611560" y="2852092"/>
            <a:ext cx="82089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/>
            <a:r>
              <a:rPr lang="hu-HU" sz="4400" b="1" dirty="0" smtClean="0"/>
              <a:t>Ajánlott </a:t>
            </a:r>
            <a:r>
              <a:rPr lang="hu-HU" sz="4400" b="1" dirty="0"/>
              <a:t>olvasmány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293096"/>
            <a:ext cx="2771775" cy="1228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1872208" y="-171400"/>
            <a:ext cx="52200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Célok és tartalom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155" y="836712"/>
            <a:ext cx="85693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 smtClean="0">
                <a:latin typeface="+mn-lt"/>
              </a:rPr>
              <a:t>Előadás</a:t>
            </a:r>
            <a:endParaRPr lang="hu-HU" sz="2000" b="1" dirty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Programozási paradigmák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AspectJ</a:t>
            </a:r>
            <a:r>
              <a:rPr lang="hu-HU" sz="2000" dirty="0" smtClean="0">
                <a:latin typeface="+mn-lt"/>
              </a:rPr>
              <a:t> nyelvi </a:t>
            </a:r>
            <a:r>
              <a:rPr lang="hu-HU" sz="2000" dirty="0">
                <a:latin typeface="+mn-lt"/>
              </a:rPr>
              <a:t>bevezetés</a:t>
            </a:r>
            <a:r>
              <a:rPr lang="hu-HU" sz="2000" dirty="0" smtClean="0">
                <a:latin typeface="+mn-lt"/>
              </a:rPr>
              <a:t>: vágási pont, csatlakozási pont, tanács, átszövő vonatkozás.</a:t>
            </a:r>
          </a:p>
          <a:p>
            <a:pPr>
              <a:defRPr/>
            </a:pPr>
            <a:r>
              <a:rPr lang="hu-HU" sz="2000" b="1" dirty="0" smtClean="0">
                <a:latin typeface="+mn-lt"/>
              </a:rPr>
              <a:t>Labor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robotfoci:</a:t>
            </a:r>
            <a:br>
              <a:rPr lang="hu-HU" sz="2000" dirty="0" smtClean="0">
                <a:latin typeface="+mn-lt"/>
              </a:rPr>
            </a:br>
            <a:r>
              <a:rPr lang="hu-HU" sz="2000" dirty="0" smtClean="0">
                <a:latin typeface="+mn-lt"/>
              </a:rPr>
              <a:t> Golden Team FC 0.0.4 szövés bevezetése</a:t>
            </a:r>
            <a:endParaRPr lang="hu-HU" sz="2000" dirty="0">
              <a:latin typeface="+mn-lt"/>
            </a:endParaRPr>
          </a:p>
          <a:p>
            <a:pPr>
              <a:defRPr/>
            </a:pPr>
            <a:r>
              <a:rPr lang="hu-HU" sz="2000" b="1" dirty="0">
                <a:latin typeface="+mn-lt"/>
              </a:rPr>
              <a:t>Laborkártyák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hu-HU" sz="2000" dirty="0" err="1" smtClean="0">
                <a:latin typeface="+mn-lt"/>
              </a:rPr>
              <a:t>AspectJ</a:t>
            </a:r>
            <a:r>
              <a:rPr lang="hu-HU" sz="2000" dirty="0" smtClean="0">
                <a:latin typeface="+mn-lt"/>
              </a:rPr>
              <a:t> kártyák </a:t>
            </a: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Golden Team FC 0.0.4 kártyák</a:t>
            </a:r>
            <a:endParaRPr lang="hu-HU" sz="2000" dirty="0">
              <a:latin typeface="+mn-lt"/>
            </a:endParaRPr>
          </a:p>
          <a:p>
            <a:pPr marL="457200" indent="-457200">
              <a:defRPr/>
            </a:pPr>
            <a:r>
              <a:rPr lang="hu-HU" sz="2000" b="1" dirty="0">
                <a:latin typeface="+mn-lt"/>
              </a:rPr>
              <a:t>Otthoni opcionális feladat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Saját </a:t>
            </a:r>
            <a:r>
              <a:rPr lang="hu-HU" sz="2000" dirty="0" err="1" smtClean="0">
                <a:latin typeface="+mn-lt"/>
              </a:rPr>
              <a:t>Atan</a:t>
            </a:r>
            <a:r>
              <a:rPr lang="hu-HU" sz="2000" dirty="0" smtClean="0">
                <a:latin typeface="+mn-lt"/>
              </a:rPr>
              <a:t> alapú RCSS csapat </a:t>
            </a:r>
            <a:r>
              <a:rPr lang="hu-HU" sz="2000" dirty="0" smtClean="0">
                <a:latin typeface="+mn-lt"/>
              </a:rPr>
              <a:t>fejlesztése (esetleg szövése, egységtesztelése)</a:t>
            </a:r>
            <a:endParaRPr lang="hu-HU" sz="2000" dirty="0" smtClean="0">
              <a:latin typeface="+mn-lt"/>
            </a:endParaRPr>
          </a:p>
          <a:p>
            <a:pPr marL="342900" indent="-342900">
              <a:buFont typeface="+mj-lt"/>
              <a:buAutoNum type="alphaLcParenR"/>
              <a:defRPr/>
            </a:pPr>
            <a:r>
              <a:rPr lang="hu-HU" sz="2000" dirty="0" smtClean="0">
                <a:latin typeface="+mn-lt"/>
              </a:rPr>
              <a:t>100 fölött: </a:t>
            </a:r>
            <a:r>
              <a:rPr lang="hu-HU" sz="2000" dirty="0" err="1" smtClean="0">
                <a:latin typeface="+mn-lt"/>
              </a:rPr>
              <a:t>GlassFish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Geronimo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Tomcat</a:t>
            </a:r>
            <a:r>
              <a:rPr lang="hu-HU" sz="2000" dirty="0" smtClean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Jboss</a:t>
            </a:r>
            <a:r>
              <a:rPr lang="hu-HU" sz="2000" dirty="0" smtClean="0">
                <a:latin typeface="+mn-lt"/>
              </a:rPr>
              <a:t> EJB tesztek, fürtözés stb.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-24288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j-lt"/>
                <a:ea typeface="+mj-ea"/>
                <a:cs typeface="+mj-cs"/>
              </a:rPr>
              <a:t>Minimális gyakorlati cél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Téglalap 4"/>
          <p:cNvSpPr>
            <a:spLocks noChangeArrowheads="1"/>
          </p:cNvSpPr>
          <p:nvPr/>
        </p:nvSpPr>
        <p:spPr bwMode="auto">
          <a:xfrm>
            <a:off x="323528" y="908720"/>
            <a:ext cx="77048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hu-HU" sz="2000" dirty="0">
                <a:latin typeface="+mn-lt"/>
              </a:rPr>
              <a:t>A </a:t>
            </a:r>
            <a:r>
              <a:rPr lang="hu-HU" sz="2000" dirty="0" smtClean="0">
                <a:latin typeface="+mn-lt"/>
              </a:rPr>
              <a:t>hallgató el tudjon készíteni egy egyszerű szövést, például a saját robotfoci csapatába.</a:t>
            </a:r>
            <a:br>
              <a:rPr lang="hu-HU" sz="2000" dirty="0" smtClean="0">
                <a:latin typeface="+mn-lt"/>
              </a:rPr>
            </a:b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250825" y="0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>
                <a:latin typeface="+mn-lt"/>
                <a:ea typeface="+mj-ea"/>
                <a:cs typeface="+mj-cs"/>
              </a:rPr>
              <a:t>Minimális elméleti cél</a:t>
            </a:r>
            <a:endParaRPr lang="hu-HU" sz="1200" b="1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288" y="1196975"/>
            <a:ext cx="85693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smtClean="0">
                <a:latin typeface="+mn-lt"/>
              </a:rPr>
              <a:t>AOP alapelvek, használati esetek átszövő vonatkozásokra.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hu-HU" sz="2000" dirty="0">
              <a:latin typeface="+mn-lt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hu-HU" sz="2000" dirty="0" err="1" smtClean="0">
                <a:latin typeface="+mn-lt"/>
              </a:rPr>
              <a:t>AspectJ</a:t>
            </a:r>
            <a:r>
              <a:rPr lang="hu-HU" sz="2000" dirty="0" smtClean="0">
                <a:latin typeface="+mn-lt"/>
              </a:rPr>
              <a:t> nyelv </a:t>
            </a:r>
            <a:r>
              <a:rPr lang="hu-HU" sz="2000" dirty="0">
                <a:latin typeface="+mn-lt"/>
              </a:rPr>
              <a:t>kapcsán</a:t>
            </a:r>
            <a:r>
              <a:rPr lang="hu-HU" sz="2000" dirty="0" smtClean="0">
                <a:latin typeface="+mn-lt"/>
              </a:rPr>
              <a:t>: </a:t>
            </a: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vágási pont, csatlakozási pont, tanács, átszövő vonatkozás.</a:t>
            </a: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  <a:p>
            <a:pPr>
              <a:defRPr/>
            </a:pP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411760" y="0"/>
            <a:ext cx="31527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76022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hu-HU" sz="4000" b="1" dirty="0" err="1" smtClean="0">
                <a:solidFill>
                  <a:srgbClr val="000000"/>
                </a:solidFill>
                <a:latin typeface="+mj-lt"/>
              </a:rPr>
              <a:t>Ism</a:t>
            </a:r>
            <a:r>
              <a:rPr lang="hu-HU" sz="4000" b="1" dirty="0" smtClean="0">
                <a:solidFill>
                  <a:srgbClr val="000000"/>
                </a:solidFill>
                <a:latin typeface="+mj-lt"/>
              </a:rPr>
              <a:t>.: Java </a:t>
            </a:r>
            <a:r>
              <a:rPr lang="hu-HU" sz="4000" b="1" dirty="0">
                <a:solidFill>
                  <a:srgbClr val="000000"/>
                </a:solidFill>
                <a:latin typeface="+mj-lt"/>
              </a:rPr>
              <a:t>(eredet)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785813"/>
            <a:ext cx="5476875" cy="574675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23850" y="6530975"/>
            <a:ext cx="8640763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</a:tabLst>
            </a:pPr>
            <a:r>
              <a:rPr lang="hu-HU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hu-HU" dirty="0">
                <a:solidFill>
                  <a:srgbClr val="000000"/>
                </a:solidFill>
                <a:latin typeface="+mn-lt"/>
                <a:hlinkClick r:id="rId4"/>
              </a:rPr>
              <a:t>www.tankonyvtar.hu/informatika/javat-tanitok-1-1-3-080904-2</a:t>
            </a:r>
            <a:r>
              <a:rPr lang="hu-H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24563" y="654050"/>
            <a:ext cx="2955925" cy="408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0021" rIns="81639" bIns="40820"/>
          <a:lstStyle/>
          <a:p>
            <a:pPr marL="390525" lvl="1" indent="-195263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Imperatív</a:t>
            </a:r>
          </a:p>
          <a:p>
            <a:pPr marL="390525" lvl="1" indent="-195263">
              <a:buSzPct val="45000"/>
              <a:buFont typeface="Wingdings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Objektum orientált és eljárás orientált paradigma mentén</a:t>
            </a: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endParaRPr lang="hu-HU" sz="2200" dirty="0">
              <a:solidFill>
                <a:srgbClr val="000000"/>
              </a:solidFill>
              <a:latin typeface="+mn-lt"/>
            </a:endParaRP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hu-HU" sz="2200" dirty="0">
                <a:solidFill>
                  <a:srgbClr val="000000"/>
                </a:solidFill>
                <a:latin typeface="+mn-lt"/>
              </a:rPr>
              <a:t>Aki Javában programoz OO programoz, de az egyszerű típusok, változó fogalom, kifejezések mint C-ben.</a:t>
            </a:r>
          </a:p>
          <a:p>
            <a:pPr marL="390525" lvl="1" indent="-195263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endParaRPr lang="hu-HU" sz="22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4340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Paradigmák néhány szóban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1" y="827420"/>
            <a:ext cx="88924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+mn-lt"/>
              </a:rPr>
              <a:t>Imperatív</a:t>
            </a:r>
          </a:p>
          <a:p>
            <a:r>
              <a:rPr lang="hu-HU" sz="2400" dirty="0" smtClean="0">
                <a:latin typeface="+mn-lt"/>
              </a:rPr>
              <a:t>  </a:t>
            </a:r>
            <a:r>
              <a:rPr lang="hu-HU" sz="2400" dirty="0" err="1" smtClean="0">
                <a:latin typeface="+mn-lt"/>
              </a:rPr>
              <a:t>Struktúrált</a:t>
            </a:r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latin typeface="+mn-lt"/>
              </a:rPr>
              <a:t>    </a:t>
            </a:r>
            <a:r>
              <a:rPr lang="hu-HU" sz="2400" dirty="0" err="1" smtClean="0">
                <a:latin typeface="+mn-lt"/>
              </a:rPr>
              <a:t>Eljárásorientált</a:t>
            </a:r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latin typeface="+mn-lt"/>
              </a:rPr>
              <a:t>      OO</a:t>
            </a:r>
          </a:p>
          <a:p>
            <a:r>
              <a:rPr lang="hu-HU" sz="2400" dirty="0" smtClean="0">
                <a:latin typeface="+mn-lt"/>
              </a:rPr>
              <a:t>         Eseményvezérelt (vs. komponens alapú)</a:t>
            </a:r>
          </a:p>
          <a:p>
            <a:r>
              <a:rPr lang="hu-HU" sz="2400" dirty="0" smtClean="0">
                <a:latin typeface="+mn-lt"/>
              </a:rPr>
              <a:t>         Komponens orientált (pl. CORBA)</a:t>
            </a:r>
          </a:p>
          <a:p>
            <a:r>
              <a:rPr lang="hu-HU" sz="2400" dirty="0" smtClean="0">
                <a:latin typeface="+mn-lt"/>
              </a:rPr>
              <a:t>	  Szolgáltatás orientált (</a:t>
            </a:r>
            <a:r>
              <a:rPr lang="hu-HU" sz="2400" dirty="0" err="1" smtClean="0">
                <a:latin typeface="+mn-lt"/>
              </a:rPr>
              <a:t>webszolgok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smtClean="0">
                <a:solidFill>
                  <a:prstClr val="black"/>
                </a:solidFill>
                <a:latin typeface="Calibri"/>
              </a:rPr>
              <a:t>BPML, BPEL</a:t>
            </a:r>
            <a:r>
              <a:rPr lang="hu-HU" sz="2400" dirty="0" smtClean="0">
                <a:latin typeface="+mn-lt"/>
              </a:rPr>
              <a:t>)</a:t>
            </a:r>
          </a:p>
          <a:p>
            <a:r>
              <a:rPr lang="hu-HU" sz="2400" dirty="0" smtClean="0">
                <a:latin typeface="+mn-lt"/>
              </a:rPr>
              <a:t>					</a:t>
            </a:r>
          </a:p>
          <a:p>
            <a:endParaRPr lang="hu-HU" sz="2400" dirty="0" smtClean="0">
              <a:latin typeface="+mn-lt"/>
            </a:endParaRPr>
          </a:p>
          <a:p>
            <a:r>
              <a:rPr lang="hu-HU" sz="2400" dirty="0" err="1" smtClean="0">
                <a:latin typeface="+mn-lt"/>
              </a:rPr>
              <a:t>Deklatarív</a:t>
            </a:r>
            <a:endParaRPr lang="hu-HU" sz="2400" dirty="0" smtClean="0">
              <a:latin typeface="+mn-lt"/>
            </a:endParaRPr>
          </a:p>
          <a:p>
            <a:endParaRPr lang="hu-HU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 txBox="1">
            <a:spLocks/>
          </p:cNvSpPr>
          <p:nvPr/>
        </p:nvSpPr>
        <p:spPr bwMode="auto">
          <a:xfrm>
            <a:off x="323850" y="-243408"/>
            <a:ext cx="82089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dirty="0" smtClean="0">
                <a:latin typeface="+mj-lt"/>
                <a:ea typeface="+mj-ea"/>
                <a:cs typeface="+mj-cs"/>
              </a:rPr>
              <a:t>Problémamegoldás</a:t>
            </a:r>
            <a:endParaRPr lang="hu-HU" sz="12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1" y="1236816"/>
            <a:ext cx="88924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+mn-lt"/>
              </a:rPr>
              <a:t>Funkcionális </a:t>
            </a:r>
            <a:r>
              <a:rPr lang="hu-HU" sz="2400" dirty="0" err="1" smtClean="0">
                <a:latin typeface="+mn-lt"/>
              </a:rPr>
              <a:t>dekompozíció</a:t>
            </a:r>
            <a:r>
              <a:rPr lang="hu-HU" sz="2400" dirty="0" smtClean="0">
                <a:latin typeface="+mn-lt"/>
              </a:rPr>
              <a:t> – </a:t>
            </a:r>
            <a:r>
              <a:rPr lang="hu-HU" sz="2400" b="1" dirty="0" smtClean="0">
                <a:latin typeface="+mn-lt"/>
              </a:rPr>
              <a:t>MIT</a:t>
            </a:r>
            <a:r>
              <a:rPr lang="hu-HU" sz="2400" dirty="0" smtClean="0">
                <a:latin typeface="+mn-lt"/>
              </a:rPr>
              <a:t>?       (függvény)</a:t>
            </a:r>
          </a:p>
          <a:p>
            <a:endParaRPr lang="hu-HU" sz="2400" dirty="0" smtClean="0">
              <a:latin typeface="+mn-lt"/>
            </a:endParaRPr>
          </a:p>
          <a:p>
            <a:pPr lvl="0"/>
            <a:r>
              <a:rPr lang="hu-HU" sz="2400" dirty="0" smtClean="0">
                <a:latin typeface="+mn-lt"/>
              </a:rPr>
              <a:t>Adat </a:t>
            </a:r>
            <a:r>
              <a:rPr lang="hu-HU" sz="2400" dirty="0" err="1" smtClean="0">
                <a:latin typeface="+mn-lt"/>
              </a:rPr>
              <a:t>dekompozíció</a:t>
            </a:r>
            <a:r>
              <a:rPr lang="hu-HU" sz="2400" dirty="0" smtClean="0">
                <a:latin typeface="+mn-lt"/>
              </a:rPr>
              <a:t> – </a:t>
            </a:r>
            <a:r>
              <a:rPr lang="hu-HU" sz="2400" b="1" dirty="0" smtClean="0">
                <a:latin typeface="+mn-lt"/>
              </a:rPr>
              <a:t>MIVEL</a:t>
            </a:r>
            <a:r>
              <a:rPr lang="hu-HU" sz="2400" dirty="0" smtClean="0">
                <a:latin typeface="+mn-lt"/>
              </a:rPr>
              <a:t>?                </a:t>
            </a:r>
            <a:r>
              <a:rPr lang="hu-HU" sz="2400" dirty="0" smtClean="0">
                <a:solidFill>
                  <a:prstClr val="black"/>
                </a:solidFill>
                <a:latin typeface="Calibri"/>
              </a:rPr>
              <a:t>(objektum)</a:t>
            </a:r>
          </a:p>
          <a:p>
            <a:endParaRPr lang="hu-HU" sz="2400" dirty="0" smtClean="0">
              <a:latin typeface="+mn-lt"/>
            </a:endParaRPr>
          </a:p>
          <a:p>
            <a:endParaRPr lang="hu-HU" sz="2400" dirty="0" smtClean="0">
              <a:latin typeface="+mn-lt"/>
            </a:endParaRPr>
          </a:p>
          <a:p>
            <a:r>
              <a:rPr lang="hu-HU" sz="2400" dirty="0" smtClean="0">
                <a:latin typeface="+mn-lt"/>
              </a:rPr>
              <a:t>A </a:t>
            </a:r>
            <a:r>
              <a:rPr lang="hu-HU" sz="2400" b="1" dirty="0" smtClean="0">
                <a:latin typeface="+mn-lt"/>
              </a:rPr>
              <a:t>MIT</a:t>
            </a:r>
            <a:r>
              <a:rPr lang="hu-HU" sz="2400" dirty="0" smtClean="0">
                <a:latin typeface="+mn-lt"/>
              </a:rPr>
              <a:t> hajlamosabb a változásra, mint a </a:t>
            </a:r>
            <a:r>
              <a:rPr lang="hu-HU" sz="2400" b="1" dirty="0" smtClean="0">
                <a:latin typeface="+mn-lt"/>
              </a:rPr>
              <a:t>MIVEL</a:t>
            </a:r>
            <a:r>
              <a:rPr lang="hu-HU" sz="2400" dirty="0" smtClean="0">
                <a:latin typeface="+mn-lt"/>
              </a:rPr>
              <a:t>!</a:t>
            </a:r>
          </a:p>
          <a:p>
            <a:endParaRPr lang="hu-HU" sz="2400" dirty="0" smtClean="0">
              <a:latin typeface="+mn-lt"/>
            </a:endParaRPr>
          </a:p>
          <a:p>
            <a:endParaRPr lang="hu-HU" sz="2400" dirty="0" smtClean="0">
              <a:latin typeface="+mn-lt"/>
            </a:endParaRPr>
          </a:p>
          <a:p>
            <a:endParaRPr lang="hu-HU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7291</TotalTime>
  <Words>770</Words>
  <Application>Microsoft Office PowerPoint</Application>
  <PresentationFormat>Diavetítés a képernyőre (4:3 oldalarány)</PresentationFormat>
  <Paragraphs>173</Paragraphs>
  <Slides>36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Office-téma</vt:lpstr>
      <vt:lpstr>Prog2, AspectJ bevezetés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FerSML projekt</dc:title>
  <dc:creator>Norbi</dc:creator>
  <cp:lastModifiedBy>Norbi</cp:lastModifiedBy>
  <cp:revision>808</cp:revision>
  <dcterms:created xsi:type="dcterms:W3CDTF">2010-09-22T08:15:33Z</dcterms:created>
  <dcterms:modified xsi:type="dcterms:W3CDTF">2011-12-11T17:16:36Z</dcterms:modified>
</cp:coreProperties>
</file>