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63" r:id="rId2"/>
    <p:sldId id="402" r:id="rId3"/>
    <p:sldId id="418" r:id="rId4"/>
    <p:sldId id="312" r:id="rId5"/>
    <p:sldId id="313" r:id="rId6"/>
    <p:sldId id="342" r:id="rId7"/>
    <p:sldId id="611" r:id="rId8"/>
    <p:sldId id="612" r:id="rId9"/>
    <p:sldId id="704" r:id="rId10"/>
    <p:sldId id="703" r:id="rId11"/>
    <p:sldId id="615" r:id="rId12"/>
    <p:sldId id="616" r:id="rId13"/>
    <p:sldId id="705" r:id="rId14"/>
    <p:sldId id="617" r:id="rId15"/>
    <p:sldId id="706" r:id="rId16"/>
    <p:sldId id="618" r:id="rId17"/>
    <p:sldId id="619" r:id="rId18"/>
    <p:sldId id="620" r:id="rId19"/>
    <p:sldId id="621" r:id="rId20"/>
    <p:sldId id="622" r:id="rId21"/>
    <p:sldId id="623" r:id="rId22"/>
    <p:sldId id="624" r:id="rId23"/>
    <p:sldId id="625"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 id="646" r:id="rId45"/>
    <p:sldId id="647" r:id="rId46"/>
    <p:sldId id="648" r:id="rId47"/>
    <p:sldId id="649" r:id="rId48"/>
    <p:sldId id="650" r:id="rId49"/>
    <p:sldId id="651" r:id="rId50"/>
    <p:sldId id="652" r:id="rId51"/>
    <p:sldId id="653" r:id="rId52"/>
    <p:sldId id="654" r:id="rId53"/>
    <p:sldId id="655" r:id="rId54"/>
    <p:sldId id="656" r:id="rId55"/>
    <p:sldId id="657" r:id="rId56"/>
    <p:sldId id="658" r:id="rId57"/>
    <p:sldId id="659" r:id="rId58"/>
    <p:sldId id="660" r:id="rId59"/>
    <p:sldId id="661" r:id="rId60"/>
    <p:sldId id="662" r:id="rId61"/>
    <p:sldId id="663" r:id="rId62"/>
    <p:sldId id="664" r:id="rId63"/>
    <p:sldId id="665" r:id="rId64"/>
    <p:sldId id="666" r:id="rId65"/>
    <p:sldId id="667" r:id="rId66"/>
    <p:sldId id="668" r:id="rId67"/>
    <p:sldId id="669" r:id="rId68"/>
    <p:sldId id="670" r:id="rId69"/>
    <p:sldId id="671" r:id="rId70"/>
    <p:sldId id="672" r:id="rId71"/>
    <p:sldId id="673" r:id="rId72"/>
    <p:sldId id="674" r:id="rId73"/>
    <p:sldId id="675" r:id="rId74"/>
    <p:sldId id="676" r:id="rId75"/>
    <p:sldId id="677" r:id="rId76"/>
    <p:sldId id="678" r:id="rId77"/>
    <p:sldId id="679" r:id="rId78"/>
    <p:sldId id="680" r:id="rId79"/>
    <p:sldId id="681" r:id="rId80"/>
    <p:sldId id="682" r:id="rId81"/>
    <p:sldId id="683" r:id="rId82"/>
    <p:sldId id="684" r:id="rId83"/>
    <p:sldId id="685" r:id="rId84"/>
    <p:sldId id="686" r:id="rId85"/>
    <p:sldId id="687" r:id="rId86"/>
    <p:sldId id="688" r:id="rId87"/>
    <p:sldId id="689" r:id="rId88"/>
    <p:sldId id="690" r:id="rId89"/>
    <p:sldId id="691" r:id="rId90"/>
    <p:sldId id="692" r:id="rId91"/>
    <p:sldId id="710" r:id="rId92"/>
    <p:sldId id="711" r:id="rId93"/>
    <p:sldId id="712" r:id="rId94"/>
    <p:sldId id="693" r:id="rId95"/>
    <p:sldId id="694" r:id="rId96"/>
    <p:sldId id="695" r:id="rId97"/>
    <p:sldId id="696" r:id="rId98"/>
    <p:sldId id="697" r:id="rId99"/>
    <p:sldId id="698" r:id="rId100"/>
    <p:sldId id="699" r:id="rId101"/>
    <p:sldId id="700" r:id="rId102"/>
    <p:sldId id="701" r:id="rId103"/>
    <p:sldId id="702" r:id="rId104"/>
    <p:sldId id="727" r:id="rId105"/>
    <p:sldId id="728" r:id="rId106"/>
    <p:sldId id="609" r:id="rId107"/>
    <p:sldId id="708" r:id="rId108"/>
    <p:sldId id="709" r:id="rId109"/>
    <p:sldId id="729" r:id="rId110"/>
    <p:sldId id="736" r:id="rId111"/>
    <p:sldId id="735" r:id="rId112"/>
    <p:sldId id="734" r:id="rId113"/>
    <p:sldId id="730" r:id="rId114"/>
    <p:sldId id="731" r:id="rId115"/>
    <p:sldId id="732" r:id="rId116"/>
    <p:sldId id="707" r:id="rId117"/>
    <p:sldId id="574" r:id="rId118"/>
    <p:sldId id="713" r:id="rId119"/>
    <p:sldId id="714" r:id="rId120"/>
    <p:sldId id="718" r:id="rId121"/>
    <p:sldId id="716" r:id="rId122"/>
    <p:sldId id="715" r:id="rId123"/>
    <p:sldId id="719" r:id="rId124"/>
    <p:sldId id="724" r:id="rId125"/>
    <p:sldId id="720" r:id="rId126"/>
    <p:sldId id="721" r:id="rId127"/>
    <p:sldId id="722" r:id="rId128"/>
    <p:sldId id="723" r:id="rId129"/>
    <p:sldId id="725" r:id="rId130"/>
    <p:sldId id="717" r:id="rId131"/>
    <p:sldId id="726" r:id="rId132"/>
    <p:sldId id="405" r:id="rId133"/>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7939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577" autoAdjust="0"/>
    <p:restoredTop sz="94660"/>
  </p:normalViewPr>
  <p:slideViewPr>
    <p:cSldViewPr>
      <p:cViewPr varScale="1">
        <p:scale>
          <a:sx n="112" d="100"/>
          <a:sy n="112" d="100"/>
        </p:scale>
        <p:origin x="-8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6CF370-301E-4E71-8536-9DAE5E1252DE}" type="datetimeFigureOut">
              <a:rPr lang="hu-HU"/>
              <a:pPr>
                <a:defRPr/>
              </a:pPr>
              <a:t>2011.12.08.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5BE95E-3ED1-452F-BB21-704F57E05475}"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bwMode="auto">
          <a:noFill/>
          <a:ln>
            <a:solidFill>
              <a:srgbClr val="000000"/>
            </a:solidFill>
            <a:miter lim="800000"/>
            <a:headEnd/>
            <a:tailEnd/>
          </a:ln>
        </p:spPr>
      </p:sp>
      <p:sp>
        <p:nvSpPr>
          <p:cNvPr id="106499"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19460"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A0575B-5AD5-4B0B-904A-D0029E842427}" type="slidenum">
              <a:rPr lang="hu-HU" smtClean="0"/>
              <a:pPr fontAlgn="base">
                <a:spcBef>
                  <a:spcPct val="0"/>
                </a:spcBef>
                <a:spcAft>
                  <a:spcPct val="0"/>
                </a:spcAft>
                <a:defRPr/>
              </a:pPr>
              <a:t>1</a:t>
            </a:fld>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EF86FA-E60E-4B47-8F65-486F25FB02E6}" type="slidenum">
              <a:rPr lang="hu-HU"/>
              <a:pPr/>
              <a:t>16</a:t>
            </a:fld>
            <a:endParaRPr lang="hu-HU"/>
          </a:p>
        </p:txBody>
      </p:sp>
      <p:sp>
        <p:nvSpPr>
          <p:cNvPr id="1177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8CF6E-A924-403F-AA06-A0FFE596191B}" type="slidenum">
              <a:rPr lang="hu-HU"/>
              <a:pPr/>
              <a:t>123</a:t>
            </a:fld>
            <a:endParaRPr lang="hu-HU"/>
          </a:p>
        </p:txBody>
      </p:sp>
      <p:sp>
        <p:nvSpPr>
          <p:cNvPr id="808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8CF6E-A924-403F-AA06-A0FFE596191B}" type="slidenum">
              <a:rPr lang="hu-HU"/>
              <a:pPr/>
              <a:t>124</a:t>
            </a:fld>
            <a:endParaRPr lang="hu-HU"/>
          </a:p>
        </p:txBody>
      </p:sp>
      <p:sp>
        <p:nvSpPr>
          <p:cNvPr id="808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ED0C3E-F506-454C-81A6-DF098945A237}" type="slidenum">
              <a:rPr lang="hu-HU"/>
              <a:pPr/>
              <a:t>125</a:t>
            </a:fld>
            <a:endParaRPr lang="hu-HU"/>
          </a:p>
        </p:txBody>
      </p:sp>
      <p:sp>
        <p:nvSpPr>
          <p:cNvPr id="8192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840739-AB64-4FF4-8CE1-1F6A03FED2E9}" type="slidenum">
              <a:rPr lang="hu-HU"/>
              <a:pPr/>
              <a:t>126</a:t>
            </a:fld>
            <a:endParaRPr lang="hu-HU"/>
          </a:p>
        </p:txBody>
      </p:sp>
      <p:sp>
        <p:nvSpPr>
          <p:cNvPr id="829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E1A228-C64A-4B29-A0AB-09D226476EE5}" type="slidenum">
              <a:rPr lang="hu-HU"/>
              <a:pPr/>
              <a:t>127</a:t>
            </a:fld>
            <a:endParaRPr lang="hu-HU"/>
          </a:p>
        </p:txBody>
      </p:sp>
      <p:sp>
        <p:nvSpPr>
          <p:cNvPr id="8396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C6DAC7-07C8-4EA5-918B-105D50738151}" type="slidenum">
              <a:rPr lang="hu-HU"/>
              <a:pPr/>
              <a:t>128</a:t>
            </a:fld>
            <a:endParaRPr lang="hu-HU"/>
          </a:p>
        </p:txBody>
      </p:sp>
      <p:sp>
        <p:nvSpPr>
          <p:cNvPr id="8499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8CF6E-A924-403F-AA06-A0FFE596191B}" type="slidenum">
              <a:rPr lang="hu-HU"/>
              <a:pPr/>
              <a:t>129</a:t>
            </a:fld>
            <a:endParaRPr lang="hu-HU"/>
          </a:p>
        </p:txBody>
      </p:sp>
      <p:sp>
        <p:nvSpPr>
          <p:cNvPr id="808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0D5EC2-995B-4259-AC44-5D45DDEB2F2E}" type="slidenum">
              <a:rPr lang="hu-HU"/>
              <a:pPr/>
              <a:t>17</a:t>
            </a:fld>
            <a:endParaRPr lang="hu-HU"/>
          </a:p>
        </p:txBody>
      </p:sp>
      <p:sp>
        <p:nvSpPr>
          <p:cNvPr id="1187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280442-AA08-4BB4-ABD3-748305D29C7C}" type="slidenum">
              <a:rPr lang="hu-HU"/>
              <a:pPr/>
              <a:t>18</a:t>
            </a:fld>
            <a:endParaRPr lang="hu-HU"/>
          </a:p>
        </p:txBody>
      </p:sp>
      <p:sp>
        <p:nvSpPr>
          <p:cNvPr id="1198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3BE77E-0951-4E7D-B366-60540AD503D0}" type="slidenum">
              <a:rPr lang="hu-HU"/>
              <a:pPr/>
              <a:t>19</a:t>
            </a:fld>
            <a:endParaRPr lang="hu-HU"/>
          </a:p>
        </p:txBody>
      </p:sp>
      <p:sp>
        <p:nvSpPr>
          <p:cNvPr id="1208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C6A222-3522-4503-82BC-A335A8ED3AB0}" type="slidenum">
              <a:rPr lang="hu-HU"/>
              <a:pPr/>
              <a:t>20</a:t>
            </a:fld>
            <a:endParaRPr lang="hu-HU"/>
          </a:p>
        </p:txBody>
      </p:sp>
      <p:sp>
        <p:nvSpPr>
          <p:cNvPr id="1218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0D4ED90-DDB3-4196-94A7-819735FD5FB4}" type="slidenum">
              <a:rPr lang="hu-HU"/>
              <a:pPr/>
              <a:t>21</a:t>
            </a:fld>
            <a:endParaRPr lang="hu-HU"/>
          </a:p>
        </p:txBody>
      </p:sp>
      <p:sp>
        <p:nvSpPr>
          <p:cNvPr id="1228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288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D25948-46DB-455B-814A-889EB1F0A514}" type="slidenum">
              <a:rPr lang="hu-HU"/>
              <a:pPr/>
              <a:t>22</a:t>
            </a:fld>
            <a:endParaRPr lang="hu-HU"/>
          </a:p>
        </p:txBody>
      </p:sp>
      <p:sp>
        <p:nvSpPr>
          <p:cNvPr id="1239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B4D5D3-63C4-485F-8766-EA52668E9062}" type="slidenum">
              <a:rPr lang="hu-HU"/>
              <a:pPr/>
              <a:t>23</a:t>
            </a:fld>
            <a:endParaRPr lang="hu-HU"/>
          </a:p>
        </p:txBody>
      </p:sp>
      <p:sp>
        <p:nvSpPr>
          <p:cNvPr id="1249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493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B04B9E-D8F6-48D9-8123-5CAC3E719563}" type="slidenum">
              <a:rPr lang="hu-HU"/>
              <a:pPr/>
              <a:t>24</a:t>
            </a:fld>
            <a:endParaRPr lang="hu-HU"/>
          </a:p>
        </p:txBody>
      </p:sp>
      <p:sp>
        <p:nvSpPr>
          <p:cNvPr id="12595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BBAAB8-30D9-4A33-AFB3-14EF9D18EAE6}" type="slidenum">
              <a:rPr lang="hu-HU"/>
              <a:pPr/>
              <a:t>25</a:t>
            </a:fld>
            <a:endParaRPr lang="hu-HU"/>
          </a:p>
        </p:txBody>
      </p:sp>
      <p:sp>
        <p:nvSpPr>
          <p:cNvPr id="1269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E03019-BF5B-48DB-923B-AE3F40009F8C}" type="slidenum">
              <a:rPr lang="hu-HU"/>
              <a:pPr/>
              <a:t>7</a:t>
            </a:fld>
            <a:endParaRPr lang="hu-HU"/>
          </a:p>
        </p:txBody>
      </p:sp>
      <p:sp>
        <p:nvSpPr>
          <p:cNvPr id="1105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D467C6-EA00-4EB8-BDF9-039EA91C0A51}" type="slidenum">
              <a:rPr lang="hu-HU"/>
              <a:pPr/>
              <a:t>26</a:t>
            </a:fld>
            <a:endParaRPr lang="hu-HU"/>
          </a:p>
        </p:txBody>
      </p:sp>
      <p:sp>
        <p:nvSpPr>
          <p:cNvPr id="12800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C5FEBE-EDD5-4334-A4DA-3A4A96AB350E}" type="slidenum">
              <a:rPr lang="hu-HU"/>
              <a:pPr/>
              <a:t>27</a:t>
            </a:fld>
            <a:endParaRPr lang="hu-HU"/>
          </a:p>
        </p:txBody>
      </p:sp>
      <p:sp>
        <p:nvSpPr>
          <p:cNvPr id="12902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2902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B6C16B-E719-407B-B69C-21D60BC283E0}" type="slidenum">
              <a:rPr lang="hu-HU"/>
              <a:pPr/>
              <a:t>28</a:t>
            </a:fld>
            <a:endParaRPr lang="hu-HU"/>
          </a:p>
        </p:txBody>
      </p:sp>
      <p:sp>
        <p:nvSpPr>
          <p:cNvPr id="13004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005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87CC92-402A-44A5-A783-3EA746598CFE}" type="slidenum">
              <a:rPr lang="hu-HU"/>
              <a:pPr/>
              <a:t>29</a:t>
            </a:fld>
            <a:endParaRPr lang="hu-HU"/>
          </a:p>
        </p:txBody>
      </p:sp>
      <p:sp>
        <p:nvSpPr>
          <p:cNvPr id="13107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107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2057D6-ACDD-4347-AF4B-33B576BD82F0}" type="slidenum">
              <a:rPr lang="hu-HU"/>
              <a:pPr/>
              <a:t>30</a:t>
            </a:fld>
            <a:endParaRPr lang="hu-HU"/>
          </a:p>
        </p:txBody>
      </p:sp>
      <p:sp>
        <p:nvSpPr>
          <p:cNvPr id="13209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20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46C3AB-473F-41D7-A1B9-DEE916B319DA}" type="slidenum">
              <a:rPr lang="hu-HU"/>
              <a:pPr/>
              <a:t>31</a:t>
            </a:fld>
            <a:endParaRPr lang="hu-HU"/>
          </a:p>
        </p:txBody>
      </p:sp>
      <p:sp>
        <p:nvSpPr>
          <p:cNvPr id="13312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312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B89259-6682-4142-92E4-8B85E4A4B798}" type="slidenum">
              <a:rPr lang="hu-HU"/>
              <a:pPr/>
              <a:t>32</a:t>
            </a:fld>
            <a:endParaRPr lang="hu-HU"/>
          </a:p>
        </p:txBody>
      </p:sp>
      <p:sp>
        <p:nvSpPr>
          <p:cNvPr id="1341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414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6F68B7-9F3E-4535-A136-9E6DCAA8A23E}" type="slidenum">
              <a:rPr lang="hu-HU"/>
              <a:pPr/>
              <a:t>33</a:t>
            </a:fld>
            <a:endParaRPr lang="hu-HU"/>
          </a:p>
        </p:txBody>
      </p:sp>
      <p:sp>
        <p:nvSpPr>
          <p:cNvPr id="13516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517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8BA842-DA7A-48AA-804B-5EA419EB3A56}" type="slidenum">
              <a:rPr lang="hu-HU"/>
              <a:pPr/>
              <a:t>34</a:t>
            </a:fld>
            <a:endParaRPr lang="hu-HU"/>
          </a:p>
        </p:txBody>
      </p:sp>
      <p:sp>
        <p:nvSpPr>
          <p:cNvPr id="1361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619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ECCEAF-D768-4F2A-BDF9-16646C43AE84}" type="slidenum">
              <a:rPr lang="hu-HU"/>
              <a:pPr/>
              <a:t>35</a:t>
            </a:fld>
            <a:endParaRPr lang="hu-HU"/>
          </a:p>
        </p:txBody>
      </p:sp>
      <p:sp>
        <p:nvSpPr>
          <p:cNvPr id="13721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3721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B2CE50-AB9F-4BFC-B21F-B1C6A3AAAE7C}" type="slidenum">
              <a:rPr lang="hu-HU"/>
              <a:pPr/>
              <a:t>8</a:t>
            </a:fld>
            <a:endParaRPr lang="hu-HU"/>
          </a:p>
        </p:txBody>
      </p:sp>
      <p:sp>
        <p:nvSpPr>
          <p:cNvPr id="1116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B9B9413-FDBF-42BE-81B2-65BD46A1E609}" type="slidenum">
              <a:rPr lang="hu-HU"/>
              <a:pPr/>
              <a:t>36</a:t>
            </a:fld>
            <a:endParaRPr lang="hu-HU"/>
          </a:p>
        </p:txBody>
      </p:sp>
      <p:sp>
        <p:nvSpPr>
          <p:cNvPr id="1382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824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DF4E6A-A387-41D3-82E1-78383E815FC4}" type="slidenum">
              <a:rPr lang="hu-HU"/>
              <a:pPr/>
              <a:t>37</a:t>
            </a:fld>
            <a:endParaRPr lang="hu-HU"/>
          </a:p>
        </p:txBody>
      </p:sp>
      <p:sp>
        <p:nvSpPr>
          <p:cNvPr id="1392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3926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B8326B-F2A1-4881-A3B8-52585F75FD10}" type="slidenum">
              <a:rPr lang="hu-HU"/>
              <a:pPr/>
              <a:t>38</a:t>
            </a:fld>
            <a:endParaRPr lang="hu-HU"/>
          </a:p>
        </p:txBody>
      </p:sp>
      <p:sp>
        <p:nvSpPr>
          <p:cNvPr id="1402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029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D06A4AF-87B5-44C2-B53A-732BF0CD09C4}" type="slidenum">
              <a:rPr lang="hu-HU"/>
              <a:pPr/>
              <a:t>39</a:t>
            </a:fld>
            <a:endParaRPr lang="hu-HU"/>
          </a:p>
        </p:txBody>
      </p:sp>
      <p:sp>
        <p:nvSpPr>
          <p:cNvPr id="14131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131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E5BCC7E-D69D-4E6C-80D3-366D00870401}" type="slidenum">
              <a:rPr lang="hu-HU"/>
              <a:pPr/>
              <a:t>40</a:t>
            </a:fld>
            <a:endParaRPr lang="hu-HU"/>
          </a:p>
        </p:txBody>
      </p:sp>
      <p:sp>
        <p:nvSpPr>
          <p:cNvPr id="1423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233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D4928A-ACA0-40E5-80AD-2EEA8483C5C4}" type="slidenum">
              <a:rPr lang="hu-HU"/>
              <a:pPr/>
              <a:t>41</a:t>
            </a:fld>
            <a:endParaRPr lang="hu-HU"/>
          </a:p>
        </p:txBody>
      </p:sp>
      <p:sp>
        <p:nvSpPr>
          <p:cNvPr id="1433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336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36AEEF-BA97-436E-889B-F20D439572A0}" type="slidenum">
              <a:rPr lang="hu-HU"/>
              <a:pPr/>
              <a:t>42</a:t>
            </a:fld>
            <a:endParaRPr lang="hu-HU"/>
          </a:p>
        </p:txBody>
      </p:sp>
      <p:sp>
        <p:nvSpPr>
          <p:cNvPr id="1443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438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662DDB-C52B-4644-8A23-7052A6BDF3D1}" type="slidenum">
              <a:rPr lang="hu-HU"/>
              <a:pPr/>
              <a:t>43</a:t>
            </a:fld>
            <a:endParaRPr lang="hu-HU"/>
          </a:p>
        </p:txBody>
      </p:sp>
      <p:sp>
        <p:nvSpPr>
          <p:cNvPr id="1454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541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4F0757-709D-4948-85D5-5D4A59D38118}" type="slidenum">
              <a:rPr lang="hu-HU"/>
              <a:pPr/>
              <a:t>44</a:t>
            </a:fld>
            <a:endParaRPr lang="hu-HU"/>
          </a:p>
        </p:txBody>
      </p:sp>
      <p:sp>
        <p:nvSpPr>
          <p:cNvPr id="1464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643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3582F8-84C7-4867-A49E-B50B5AFE96B6}" type="slidenum">
              <a:rPr lang="hu-HU"/>
              <a:pPr/>
              <a:t>45</a:t>
            </a:fld>
            <a:endParaRPr lang="hu-HU"/>
          </a:p>
        </p:txBody>
      </p:sp>
      <p:sp>
        <p:nvSpPr>
          <p:cNvPr id="1474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745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p:txBody>
          <a:bodyPr/>
          <a:lstStyle/>
          <a:p>
            <a:pPr>
              <a:defRPr/>
            </a:pPr>
            <a:fld id="{1720700D-4E2E-40C6-8D2A-3CFACB7BC0EA}" type="slidenum">
              <a:rPr lang="hu-HU"/>
              <a:pPr>
                <a:defRPr/>
              </a:pPr>
              <a:t>9</a:t>
            </a:fld>
            <a:endParaRPr lang="hu-HU"/>
          </a:p>
        </p:txBody>
      </p:sp>
      <p:sp>
        <p:nvSpPr>
          <p:cNvPr id="151555"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151556" name="Rectangle 2"/>
          <p:cNvSpPr txBox="1">
            <a:spLocks noGrp="1" noChangeArrowheads="1"/>
          </p:cNvSpPr>
          <p:nvPr>
            <p:ph type="body" idx="1"/>
          </p:nvPr>
        </p:nvSpPr>
        <p:spPr bwMode="auto">
          <a:xfrm>
            <a:off x="685800" y="4343400"/>
            <a:ext cx="5486400" cy="4037013"/>
          </a:xfrm>
          <a:noFill/>
        </p:spPr>
        <p:txBody>
          <a:bodyPr wrap="none" numCol="1" anchor="ctr" anchorCtr="0" compatLnSpc="1">
            <a:prstTxWarp prst="textNoShape">
              <a:avLst/>
            </a:prstTxWarp>
          </a:bodyPr>
          <a:lstStyle/>
          <a:p>
            <a:endParaRPr lang="hu-H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A19963E-600B-46D8-995B-E518AB50AD9C}" type="slidenum">
              <a:rPr lang="hu-HU"/>
              <a:pPr/>
              <a:t>46</a:t>
            </a:fld>
            <a:endParaRPr lang="hu-HU"/>
          </a:p>
        </p:txBody>
      </p:sp>
      <p:sp>
        <p:nvSpPr>
          <p:cNvPr id="1484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848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E6D6C2-810A-464F-9E79-2E2AFFEA22C3}" type="slidenum">
              <a:rPr lang="hu-HU"/>
              <a:pPr/>
              <a:t>47</a:t>
            </a:fld>
            <a:endParaRPr lang="hu-HU"/>
          </a:p>
        </p:txBody>
      </p:sp>
      <p:sp>
        <p:nvSpPr>
          <p:cNvPr id="1495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4950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588AC0-EB47-47FA-8EBE-F3E13BF0EF30}" type="slidenum">
              <a:rPr lang="hu-HU"/>
              <a:pPr/>
              <a:t>48</a:t>
            </a:fld>
            <a:endParaRPr lang="hu-HU"/>
          </a:p>
        </p:txBody>
      </p:sp>
      <p:sp>
        <p:nvSpPr>
          <p:cNvPr id="1505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053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788E5F-A904-4FB9-BB15-F459AC3B13A2}" type="slidenum">
              <a:rPr lang="hu-HU"/>
              <a:pPr/>
              <a:t>49</a:t>
            </a:fld>
            <a:endParaRPr lang="hu-HU"/>
          </a:p>
        </p:txBody>
      </p:sp>
      <p:sp>
        <p:nvSpPr>
          <p:cNvPr id="1515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155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693287-A077-421C-99F0-8E6BA5BD645F}" type="slidenum">
              <a:rPr lang="hu-HU"/>
              <a:pPr/>
              <a:t>50</a:t>
            </a:fld>
            <a:endParaRPr lang="hu-HU"/>
          </a:p>
        </p:txBody>
      </p:sp>
      <p:sp>
        <p:nvSpPr>
          <p:cNvPr id="15257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25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05B82A-B545-4AE3-AF78-29D915DA3BB7}" type="slidenum">
              <a:rPr lang="hu-HU"/>
              <a:pPr/>
              <a:t>51</a:t>
            </a:fld>
            <a:endParaRPr lang="hu-HU"/>
          </a:p>
        </p:txBody>
      </p:sp>
      <p:sp>
        <p:nvSpPr>
          <p:cNvPr id="15360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360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A70F39-099D-4EAD-AE8F-FE2081AE87F2}" type="slidenum">
              <a:rPr lang="hu-HU"/>
              <a:pPr/>
              <a:t>52</a:t>
            </a:fld>
            <a:endParaRPr lang="hu-HU"/>
          </a:p>
        </p:txBody>
      </p:sp>
      <p:sp>
        <p:nvSpPr>
          <p:cNvPr id="15462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462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99A697-FCD6-4C9D-AFF0-B9F2EEDF9451}" type="slidenum">
              <a:rPr lang="hu-HU"/>
              <a:pPr/>
              <a:t>53</a:t>
            </a:fld>
            <a:endParaRPr lang="hu-HU"/>
          </a:p>
        </p:txBody>
      </p:sp>
      <p:sp>
        <p:nvSpPr>
          <p:cNvPr id="1556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565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EC47523-47A0-44B1-BB2E-FD11D519589E}" type="slidenum">
              <a:rPr lang="hu-HU"/>
              <a:pPr/>
              <a:t>54</a:t>
            </a:fld>
            <a:endParaRPr lang="hu-HU"/>
          </a:p>
        </p:txBody>
      </p:sp>
      <p:sp>
        <p:nvSpPr>
          <p:cNvPr id="1566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667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FB07A2-EECB-41E0-9A27-31C8988C3231}" type="slidenum">
              <a:rPr lang="hu-HU"/>
              <a:pPr/>
              <a:t>55</a:t>
            </a:fld>
            <a:endParaRPr lang="hu-HU"/>
          </a:p>
        </p:txBody>
      </p:sp>
      <p:sp>
        <p:nvSpPr>
          <p:cNvPr id="1576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76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p:txBody>
          <a:bodyPr/>
          <a:lstStyle/>
          <a:p>
            <a:pPr>
              <a:defRPr/>
            </a:pPr>
            <a:fld id="{8D0C9F47-FE2D-4F5F-B63B-1174F70D6493}" type="slidenum">
              <a:rPr lang="hu-HU"/>
              <a:pPr>
                <a:defRPr/>
              </a:pPr>
              <a:t>10</a:t>
            </a:fld>
            <a:endParaRPr lang="hu-HU"/>
          </a:p>
        </p:txBody>
      </p:sp>
      <p:sp>
        <p:nvSpPr>
          <p:cNvPr id="152579"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152580" name="Rectangle 2"/>
          <p:cNvSpPr txBox="1">
            <a:spLocks noGrp="1" noChangeArrowheads="1"/>
          </p:cNvSpPr>
          <p:nvPr>
            <p:ph type="body" idx="1"/>
          </p:nvPr>
        </p:nvSpPr>
        <p:spPr bwMode="auto">
          <a:xfrm>
            <a:off x="685800" y="4343400"/>
            <a:ext cx="5486400" cy="4037013"/>
          </a:xfrm>
          <a:noFill/>
        </p:spPr>
        <p:txBody>
          <a:bodyPr wrap="none" numCol="1" anchor="ctr" anchorCtr="0" compatLnSpc="1">
            <a:prstTxWarp prst="textNoShape">
              <a:avLst/>
            </a:prstTxWarp>
          </a:bodyPr>
          <a:lstStyle/>
          <a:p>
            <a:endParaRPr lang="hu-H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51E1DE-51CF-4299-A85E-23CE4CE9C4F0}" type="slidenum">
              <a:rPr lang="hu-HU"/>
              <a:pPr/>
              <a:t>56</a:t>
            </a:fld>
            <a:endParaRPr lang="hu-HU"/>
          </a:p>
        </p:txBody>
      </p:sp>
      <p:sp>
        <p:nvSpPr>
          <p:cNvPr id="1587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5872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0FBC56-7BCE-432A-B489-254D24D633E9}" type="slidenum">
              <a:rPr lang="hu-HU"/>
              <a:pPr/>
              <a:t>57</a:t>
            </a:fld>
            <a:endParaRPr lang="hu-HU"/>
          </a:p>
        </p:txBody>
      </p:sp>
      <p:sp>
        <p:nvSpPr>
          <p:cNvPr id="1597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5974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15C9A6-EB4B-4C18-892F-4DFF610BC5B7}" type="slidenum">
              <a:rPr lang="hu-HU"/>
              <a:pPr/>
              <a:t>58</a:t>
            </a:fld>
            <a:endParaRPr lang="hu-HU"/>
          </a:p>
        </p:txBody>
      </p:sp>
      <p:sp>
        <p:nvSpPr>
          <p:cNvPr id="16076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077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B02C05-20F2-4E4C-BBC6-189CE3B752DA}" type="slidenum">
              <a:rPr lang="hu-HU"/>
              <a:pPr/>
              <a:t>59</a:t>
            </a:fld>
            <a:endParaRPr lang="hu-HU"/>
          </a:p>
        </p:txBody>
      </p:sp>
      <p:sp>
        <p:nvSpPr>
          <p:cNvPr id="16179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179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F314B6-27D9-4D05-B39A-E60FD8DA00EB}" type="slidenum">
              <a:rPr lang="hu-HU"/>
              <a:pPr/>
              <a:t>60</a:t>
            </a:fld>
            <a:endParaRPr lang="hu-HU"/>
          </a:p>
        </p:txBody>
      </p:sp>
      <p:sp>
        <p:nvSpPr>
          <p:cNvPr id="16281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281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E66D5D-236F-4A32-BC1B-9DD6B564C75F}" type="slidenum">
              <a:rPr lang="hu-HU"/>
              <a:pPr/>
              <a:t>61</a:t>
            </a:fld>
            <a:endParaRPr lang="hu-HU"/>
          </a:p>
        </p:txBody>
      </p:sp>
      <p:sp>
        <p:nvSpPr>
          <p:cNvPr id="16384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384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1A5D37-CC55-4D47-9A85-EB2FCD40BC5E}" type="slidenum">
              <a:rPr lang="hu-HU"/>
              <a:pPr/>
              <a:t>62</a:t>
            </a:fld>
            <a:endParaRPr lang="hu-HU"/>
          </a:p>
        </p:txBody>
      </p:sp>
      <p:sp>
        <p:nvSpPr>
          <p:cNvPr id="16486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486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3374F7-BE40-4A15-BFE2-238BD935BBC5}" type="slidenum">
              <a:rPr lang="hu-HU"/>
              <a:pPr/>
              <a:t>63</a:t>
            </a:fld>
            <a:endParaRPr lang="hu-HU"/>
          </a:p>
        </p:txBody>
      </p:sp>
      <p:sp>
        <p:nvSpPr>
          <p:cNvPr id="16588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589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3CFBAF-F697-49C1-B85B-50653533B22C}" type="slidenum">
              <a:rPr lang="hu-HU"/>
              <a:pPr/>
              <a:t>64</a:t>
            </a:fld>
            <a:endParaRPr lang="hu-HU"/>
          </a:p>
        </p:txBody>
      </p:sp>
      <p:sp>
        <p:nvSpPr>
          <p:cNvPr id="16691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691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C07862-744D-45FC-841D-D0ED92F7584B}" type="slidenum">
              <a:rPr lang="hu-HU"/>
              <a:pPr/>
              <a:t>65</a:t>
            </a:fld>
            <a:endParaRPr lang="hu-HU"/>
          </a:p>
        </p:txBody>
      </p:sp>
      <p:sp>
        <p:nvSpPr>
          <p:cNvPr id="16793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793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925971-810E-46A0-8340-7A105CDCAF33}" type="slidenum">
              <a:rPr lang="hu-HU"/>
              <a:pPr/>
              <a:t>11</a:t>
            </a:fld>
            <a:endParaRPr lang="hu-HU"/>
          </a:p>
        </p:txBody>
      </p:sp>
      <p:sp>
        <p:nvSpPr>
          <p:cNvPr id="1146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E8344E-19FC-42DD-A397-7CFAA0373D06}" type="slidenum">
              <a:rPr lang="hu-HU"/>
              <a:pPr/>
              <a:t>66</a:t>
            </a:fld>
            <a:endParaRPr lang="hu-HU"/>
          </a:p>
        </p:txBody>
      </p:sp>
      <p:sp>
        <p:nvSpPr>
          <p:cNvPr id="16896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896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C58FA9-AC4A-4DBA-888A-A1D2D5D6A3BA}" type="slidenum">
              <a:rPr lang="hu-HU"/>
              <a:pPr/>
              <a:t>67</a:t>
            </a:fld>
            <a:endParaRPr lang="hu-HU"/>
          </a:p>
        </p:txBody>
      </p:sp>
      <p:sp>
        <p:nvSpPr>
          <p:cNvPr id="16998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6998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489905-7A21-43E7-A988-8A6CBD2886F1}" type="slidenum">
              <a:rPr lang="hu-HU"/>
              <a:pPr/>
              <a:t>68</a:t>
            </a:fld>
            <a:endParaRPr lang="hu-HU"/>
          </a:p>
        </p:txBody>
      </p:sp>
      <p:sp>
        <p:nvSpPr>
          <p:cNvPr id="17100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101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C698CF-108E-4E3F-B3AB-6EF39F0C4348}" type="slidenum">
              <a:rPr lang="hu-HU"/>
              <a:pPr/>
              <a:t>69</a:t>
            </a:fld>
            <a:endParaRPr lang="hu-HU"/>
          </a:p>
        </p:txBody>
      </p:sp>
      <p:sp>
        <p:nvSpPr>
          <p:cNvPr id="17203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203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18FA3B-A2AF-4125-8D1F-2159EF3A8824}" type="slidenum">
              <a:rPr lang="hu-HU"/>
              <a:pPr/>
              <a:t>70</a:t>
            </a:fld>
            <a:endParaRPr lang="hu-HU"/>
          </a:p>
        </p:txBody>
      </p:sp>
      <p:sp>
        <p:nvSpPr>
          <p:cNvPr id="17305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305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3CC70E-48B4-4F65-9261-62E407CBA879}" type="slidenum">
              <a:rPr lang="hu-HU"/>
              <a:pPr/>
              <a:t>71</a:t>
            </a:fld>
            <a:endParaRPr lang="hu-HU"/>
          </a:p>
        </p:txBody>
      </p:sp>
      <p:sp>
        <p:nvSpPr>
          <p:cNvPr id="17408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408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219247-2FA6-4BBB-8BC7-93AA59D8118C}" type="slidenum">
              <a:rPr lang="hu-HU"/>
              <a:pPr/>
              <a:t>72</a:t>
            </a:fld>
            <a:endParaRPr lang="hu-HU"/>
          </a:p>
        </p:txBody>
      </p:sp>
      <p:sp>
        <p:nvSpPr>
          <p:cNvPr id="17510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510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6807E2-BAD0-4BE9-9446-5E932373741F}" type="slidenum">
              <a:rPr lang="hu-HU"/>
              <a:pPr/>
              <a:t>73</a:t>
            </a:fld>
            <a:endParaRPr lang="hu-HU"/>
          </a:p>
        </p:txBody>
      </p:sp>
      <p:sp>
        <p:nvSpPr>
          <p:cNvPr id="1761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613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02EFC2-B3C6-43EB-BEBA-420AEBD67E7C}" type="slidenum">
              <a:rPr lang="hu-HU"/>
              <a:pPr/>
              <a:t>74</a:t>
            </a:fld>
            <a:endParaRPr lang="hu-HU"/>
          </a:p>
        </p:txBody>
      </p:sp>
      <p:sp>
        <p:nvSpPr>
          <p:cNvPr id="17715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715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468456-44BD-42C0-B0B2-BB74EDD8AE65}" type="slidenum">
              <a:rPr lang="hu-HU"/>
              <a:pPr/>
              <a:t>75</a:t>
            </a:fld>
            <a:endParaRPr lang="hu-HU"/>
          </a:p>
        </p:txBody>
      </p:sp>
      <p:sp>
        <p:nvSpPr>
          <p:cNvPr id="17817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81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5F350E-C830-4B43-B350-5A9C0EFC4683}" type="slidenum">
              <a:rPr lang="hu-HU"/>
              <a:pPr/>
              <a:t>12</a:t>
            </a:fld>
            <a:endParaRPr lang="hu-HU"/>
          </a:p>
        </p:txBody>
      </p:sp>
      <p:sp>
        <p:nvSpPr>
          <p:cNvPr id="11571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959A42-4B77-414B-83A9-7D94769F9607}" type="slidenum">
              <a:rPr lang="hu-HU"/>
              <a:pPr/>
              <a:t>76</a:t>
            </a:fld>
            <a:endParaRPr lang="hu-HU"/>
          </a:p>
        </p:txBody>
      </p:sp>
      <p:sp>
        <p:nvSpPr>
          <p:cNvPr id="17920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7920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44924B-BF90-486C-A3F3-E9E023224DA3}" type="slidenum">
              <a:rPr lang="hu-HU"/>
              <a:pPr/>
              <a:t>77</a:t>
            </a:fld>
            <a:endParaRPr lang="hu-HU"/>
          </a:p>
        </p:txBody>
      </p:sp>
      <p:sp>
        <p:nvSpPr>
          <p:cNvPr id="18022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022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F29337-3409-4BCE-8E2F-3897FF65E508}" type="slidenum">
              <a:rPr lang="hu-HU"/>
              <a:pPr/>
              <a:t>78</a:t>
            </a:fld>
            <a:endParaRPr lang="hu-HU"/>
          </a:p>
        </p:txBody>
      </p:sp>
      <p:sp>
        <p:nvSpPr>
          <p:cNvPr id="18124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125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2CC197-11B6-477E-BC76-1C9B94A0A4C9}" type="slidenum">
              <a:rPr lang="hu-HU"/>
              <a:pPr/>
              <a:t>79</a:t>
            </a:fld>
            <a:endParaRPr lang="hu-HU"/>
          </a:p>
        </p:txBody>
      </p:sp>
      <p:sp>
        <p:nvSpPr>
          <p:cNvPr id="18227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227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A58A9A-1B30-4C4A-B560-9A2784E04CD9}" type="slidenum">
              <a:rPr lang="hu-HU"/>
              <a:pPr/>
              <a:t>80</a:t>
            </a:fld>
            <a:endParaRPr lang="hu-HU"/>
          </a:p>
        </p:txBody>
      </p:sp>
      <p:sp>
        <p:nvSpPr>
          <p:cNvPr id="18329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329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3E420E-F5FC-46B8-AB75-F21419B8C97A}" type="slidenum">
              <a:rPr lang="hu-HU"/>
              <a:pPr/>
              <a:t>81</a:t>
            </a:fld>
            <a:endParaRPr lang="hu-HU"/>
          </a:p>
        </p:txBody>
      </p:sp>
      <p:sp>
        <p:nvSpPr>
          <p:cNvPr id="18432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432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2C01F87-872D-4257-8B87-F92848596334}" type="slidenum">
              <a:rPr lang="hu-HU"/>
              <a:pPr/>
              <a:t>82</a:t>
            </a:fld>
            <a:endParaRPr lang="hu-HU"/>
          </a:p>
        </p:txBody>
      </p:sp>
      <p:sp>
        <p:nvSpPr>
          <p:cNvPr id="1853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534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06C077-EB65-4B4C-9B4F-D1B7E9E5E339}" type="slidenum">
              <a:rPr lang="hu-HU"/>
              <a:pPr/>
              <a:t>83</a:t>
            </a:fld>
            <a:endParaRPr lang="hu-HU"/>
          </a:p>
        </p:txBody>
      </p:sp>
      <p:sp>
        <p:nvSpPr>
          <p:cNvPr id="1863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8637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18752B-C0EB-44E2-8A67-84648EFCC479}" type="slidenum">
              <a:rPr lang="hu-HU"/>
              <a:pPr/>
              <a:t>84</a:t>
            </a:fld>
            <a:endParaRPr lang="hu-HU"/>
          </a:p>
        </p:txBody>
      </p:sp>
      <p:sp>
        <p:nvSpPr>
          <p:cNvPr id="18739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739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9B7F1E-191D-4618-990C-AE614A43B8D8}" type="slidenum">
              <a:rPr lang="hu-HU"/>
              <a:pPr/>
              <a:t>85</a:t>
            </a:fld>
            <a:endParaRPr lang="hu-HU"/>
          </a:p>
        </p:txBody>
      </p:sp>
      <p:sp>
        <p:nvSpPr>
          <p:cNvPr id="18841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841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98A20E-F5A2-4068-816D-A9BBCDBFBC54}" type="slidenum">
              <a:rPr lang="hu-HU"/>
              <a:pPr/>
              <a:t>14</a:t>
            </a:fld>
            <a:endParaRPr lang="hu-HU"/>
          </a:p>
        </p:txBody>
      </p:sp>
      <p:sp>
        <p:nvSpPr>
          <p:cNvPr id="1167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7DEA28-FFC4-4A87-B085-107F849F7DA6}" type="slidenum">
              <a:rPr lang="hu-HU"/>
              <a:pPr/>
              <a:t>86</a:t>
            </a:fld>
            <a:endParaRPr lang="hu-HU"/>
          </a:p>
        </p:txBody>
      </p:sp>
      <p:sp>
        <p:nvSpPr>
          <p:cNvPr id="18944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8944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D64528-F674-4B4A-B95E-257DDD08BFA9}" type="slidenum">
              <a:rPr lang="hu-HU"/>
              <a:pPr/>
              <a:t>87</a:t>
            </a:fld>
            <a:endParaRPr lang="hu-HU"/>
          </a:p>
        </p:txBody>
      </p:sp>
      <p:sp>
        <p:nvSpPr>
          <p:cNvPr id="19046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046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8D8394-359F-4E7E-9F2B-020AA5D7A999}" type="slidenum">
              <a:rPr lang="hu-HU"/>
              <a:pPr/>
              <a:t>88</a:t>
            </a:fld>
            <a:endParaRPr lang="hu-HU"/>
          </a:p>
        </p:txBody>
      </p:sp>
      <p:sp>
        <p:nvSpPr>
          <p:cNvPr id="19148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149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FE13FA-A8A0-45A9-B3E6-C45C7C291D85}" type="slidenum">
              <a:rPr lang="hu-HU"/>
              <a:pPr/>
              <a:t>89</a:t>
            </a:fld>
            <a:endParaRPr lang="hu-HU"/>
          </a:p>
        </p:txBody>
      </p:sp>
      <p:sp>
        <p:nvSpPr>
          <p:cNvPr id="19251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251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ACB146-DAF8-41F1-A001-C1A97548C1A0}" type="slidenum">
              <a:rPr lang="hu-HU"/>
              <a:pPr/>
              <a:t>90</a:t>
            </a:fld>
            <a:endParaRPr lang="hu-HU"/>
          </a:p>
        </p:txBody>
      </p:sp>
      <p:sp>
        <p:nvSpPr>
          <p:cNvPr id="19353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353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C1EB23-7E6F-4500-A866-8F7EB1812C3C}" type="slidenum">
              <a:rPr lang="hu-HU"/>
              <a:pPr/>
              <a:t>91</a:t>
            </a:fld>
            <a:endParaRPr lang="hu-HU"/>
          </a:p>
        </p:txBody>
      </p:sp>
      <p:sp>
        <p:nvSpPr>
          <p:cNvPr id="706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7CE447-401B-4E72-88BB-F72D2B0655C3}" type="slidenum">
              <a:rPr lang="hu-HU"/>
              <a:pPr/>
              <a:t>92</a:t>
            </a:fld>
            <a:endParaRPr lang="hu-HU"/>
          </a:p>
        </p:txBody>
      </p:sp>
      <p:sp>
        <p:nvSpPr>
          <p:cNvPr id="7168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EF47E69-F1B4-4D8C-BA98-62D245A60F2B}" type="slidenum">
              <a:rPr lang="hu-HU"/>
              <a:pPr/>
              <a:t>93</a:t>
            </a:fld>
            <a:endParaRPr lang="hu-HU"/>
          </a:p>
        </p:txBody>
      </p:sp>
      <p:sp>
        <p:nvSpPr>
          <p:cNvPr id="7270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AE4768-62C5-4127-898E-E8620B5C11FB}" type="slidenum">
              <a:rPr lang="hu-HU"/>
              <a:pPr/>
              <a:t>94</a:t>
            </a:fld>
            <a:endParaRPr lang="hu-HU"/>
          </a:p>
        </p:txBody>
      </p:sp>
      <p:sp>
        <p:nvSpPr>
          <p:cNvPr id="1945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456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765EBA-6686-40F3-96D4-F05170597925}" type="slidenum">
              <a:rPr lang="hu-HU"/>
              <a:pPr/>
              <a:t>95</a:t>
            </a:fld>
            <a:endParaRPr lang="hu-HU"/>
          </a:p>
        </p:txBody>
      </p:sp>
      <p:sp>
        <p:nvSpPr>
          <p:cNvPr id="19558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558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EF86FA-E60E-4B47-8F65-486F25FB02E6}" type="slidenum">
              <a:rPr lang="hu-HU"/>
              <a:pPr/>
              <a:t>15</a:t>
            </a:fld>
            <a:endParaRPr lang="hu-HU"/>
          </a:p>
        </p:txBody>
      </p:sp>
      <p:sp>
        <p:nvSpPr>
          <p:cNvPr id="1177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BBEF91-0E1A-43D9-8D8B-B083652CB05C}" type="slidenum">
              <a:rPr lang="hu-HU"/>
              <a:pPr/>
              <a:t>96</a:t>
            </a:fld>
            <a:endParaRPr lang="hu-HU"/>
          </a:p>
        </p:txBody>
      </p:sp>
      <p:sp>
        <p:nvSpPr>
          <p:cNvPr id="19660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661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BC90C6-58E5-4818-A9AC-81A56642CC0F}" type="slidenum">
              <a:rPr lang="hu-HU"/>
              <a:pPr/>
              <a:t>97</a:t>
            </a:fld>
            <a:endParaRPr lang="hu-HU"/>
          </a:p>
        </p:txBody>
      </p:sp>
      <p:sp>
        <p:nvSpPr>
          <p:cNvPr id="19763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763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59B8C1-D805-4A6A-AC88-A7BEB417BDC5}" type="slidenum">
              <a:rPr lang="hu-HU"/>
              <a:pPr/>
              <a:t>98</a:t>
            </a:fld>
            <a:endParaRPr lang="hu-HU"/>
          </a:p>
        </p:txBody>
      </p:sp>
      <p:sp>
        <p:nvSpPr>
          <p:cNvPr id="19865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9865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78B27E1-1F5F-4C0C-85E2-A6E4C2A5CE6E}" type="slidenum">
              <a:rPr lang="hu-HU"/>
              <a:pPr/>
              <a:t>99</a:t>
            </a:fld>
            <a:endParaRPr lang="hu-HU"/>
          </a:p>
        </p:txBody>
      </p:sp>
      <p:sp>
        <p:nvSpPr>
          <p:cNvPr id="1996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9682"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1CAC5D-7A0B-4204-B85D-0446044B7AB2}" type="slidenum">
              <a:rPr lang="hu-HU"/>
              <a:pPr/>
              <a:t>100</a:t>
            </a:fld>
            <a:endParaRPr lang="hu-HU"/>
          </a:p>
        </p:txBody>
      </p:sp>
      <p:sp>
        <p:nvSpPr>
          <p:cNvPr id="20070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00706"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43A7A0-43DB-4090-9F07-F17EAD8E04F3}" type="slidenum">
              <a:rPr lang="hu-HU"/>
              <a:pPr/>
              <a:t>101</a:t>
            </a:fld>
            <a:endParaRPr lang="hu-HU"/>
          </a:p>
        </p:txBody>
      </p:sp>
      <p:sp>
        <p:nvSpPr>
          <p:cNvPr id="2017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01730"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78CF4B-3C34-4DE2-8870-077D3A6E8670}" type="slidenum">
              <a:rPr lang="hu-HU"/>
              <a:pPr/>
              <a:t>102</a:t>
            </a:fld>
            <a:endParaRPr lang="hu-HU"/>
          </a:p>
        </p:txBody>
      </p:sp>
      <p:sp>
        <p:nvSpPr>
          <p:cNvPr id="20275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20275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A10545-3301-4793-AB38-070DE306FF1A}" type="slidenum">
              <a:rPr lang="hu-HU"/>
              <a:pPr/>
              <a:t>103</a:t>
            </a:fld>
            <a:endParaRPr lang="hu-HU"/>
          </a:p>
        </p:txBody>
      </p:sp>
      <p:sp>
        <p:nvSpPr>
          <p:cNvPr id="2037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37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A10545-3301-4793-AB38-070DE306FF1A}" type="slidenum">
              <a:rPr lang="hu-HU"/>
              <a:pPr/>
              <a:t>104</a:t>
            </a:fld>
            <a:endParaRPr lang="hu-HU"/>
          </a:p>
        </p:txBody>
      </p:sp>
      <p:sp>
        <p:nvSpPr>
          <p:cNvPr id="2037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37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A10545-3301-4793-AB38-070DE306FF1A}" type="slidenum">
              <a:rPr lang="hu-HU"/>
              <a:pPr/>
              <a:t>105</a:t>
            </a:fld>
            <a:endParaRPr lang="hu-HU"/>
          </a:p>
        </p:txBody>
      </p:sp>
      <p:sp>
        <p:nvSpPr>
          <p:cNvPr id="2037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3778"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1E9DD861-F200-488D-9EBD-BA20CA413FEA}" type="datetimeFigureOut">
              <a:rPr lang="hu-HU"/>
              <a:pPr>
                <a:defRPr/>
              </a:pPr>
              <a:t>2011.12.08.</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ED74F78-3206-417E-ADE0-E46EB997C6DB}"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995114B-21CC-4EE2-BA1E-7E6B0017E3D0}" type="datetimeFigureOut">
              <a:rPr lang="hu-HU"/>
              <a:pPr>
                <a:defRPr/>
              </a:pPr>
              <a:t>2011.12.08.</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8133EC4-BC9B-4A5A-8810-5B10218857D8}"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C7221907-383A-4628-8129-F083E1F27E2C}" type="datetimeFigureOut">
              <a:rPr lang="hu-HU"/>
              <a:pPr>
                <a:defRPr/>
              </a:pPr>
              <a:t>2011.12.08.</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E40A17A-6E54-42DA-B349-FF2E986C4D53}"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69DE8EF-1FAD-4A73-9729-607249859C28}" type="datetimeFigureOut">
              <a:rPr lang="hu-HU"/>
              <a:pPr>
                <a:defRPr/>
              </a:pPr>
              <a:t>2011.12.08.</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15D9847-B556-4DC5-A8BB-C46DCAC45660}"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8444CC8-E332-4C0D-8BFC-E375B1314950}" type="datetimeFigureOut">
              <a:rPr lang="hu-HU"/>
              <a:pPr>
                <a:defRPr/>
              </a:pPr>
              <a:t>2011.12.08.</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8AFA3E0-181B-4648-BE58-E9588A42B347}"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4D7FC5C0-12C4-474C-B838-51D8998B7108}" type="datetimeFigureOut">
              <a:rPr lang="hu-HU"/>
              <a:pPr>
                <a:defRPr/>
              </a:pPr>
              <a:t>2011.12.08.</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562BC73-945F-46E3-A5D8-AC7CA7832D24}"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142EA550-56D6-41DD-8316-CE1C794CF2C8}" type="datetimeFigureOut">
              <a:rPr lang="hu-HU"/>
              <a:pPr>
                <a:defRPr/>
              </a:pPr>
              <a:t>2011.12.08.</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EB67D707-089C-4A98-A331-450367B621DB}"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F4E65AD4-A30D-4FC2-A320-2E5DF6D95E0B}" type="datetimeFigureOut">
              <a:rPr lang="hu-HU"/>
              <a:pPr>
                <a:defRPr/>
              </a:pPr>
              <a:t>2011.12.08.</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C6B51587-0403-44DC-BD90-DAC0D460AD4D}"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7E601A2C-5D6A-4D2D-9A6F-ED217A9ABE72}" type="datetimeFigureOut">
              <a:rPr lang="hu-HU"/>
              <a:pPr>
                <a:defRPr/>
              </a:pPr>
              <a:t>2011.12.08.</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603F8C3F-1ACE-4708-B2EC-89F90C5FEEE3}"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0135ABE-3D7E-4AA2-8889-571CAA5C21F1}" type="datetimeFigureOut">
              <a:rPr lang="hu-HU"/>
              <a:pPr>
                <a:defRPr/>
              </a:pPr>
              <a:t>2011.12.08.</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A1E0573-64C3-4A01-A7FD-61E9E51B9292}"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5EC2F013-6667-4749-B0A5-0A7A02D18E04}" type="datetimeFigureOut">
              <a:rPr lang="hu-HU"/>
              <a:pPr>
                <a:defRPr/>
              </a:pPr>
              <a:t>2011.12.08.</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37D9C7C-3945-4F1A-BCA5-506C9CEC0CC1}"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050"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051"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C99636-52BB-4030-89B1-7D958CE37FFB}" type="datetimeFigureOut">
              <a:rPr lang="hu-HU"/>
              <a:pPr>
                <a:defRPr/>
              </a:pPr>
              <a:t>2011.12.08.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D52BE4-66A8-4DF4-B134-8618D3840B5D}"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unideb.hu/~nbatfai/" TargetMode="External"/><Relationship Id="rId7" Type="http://schemas.openxmlformats.org/officeDocument/2006/relationships/hyperlink" Target="http://store.ovi.com/content/10079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progpater.blog.hu/" TargetMode="External"/><Relationship Id="rId5" Type="http://schemas.openxmlformats.org/officeDocument/2006/relationships/hyperlink" Target="http://nehogy.fw.hu/" TargetMode="External"/><Relationship Id="rId4" Type="http://schemas.openxmlformats.org/officeDocument/2006/relationships/hyperlink" Target="mailto:batfai.norbert@inf.unideb.h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hyperlink" Target="http://localhost:8080/WEBHello/WH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jboss.org/" TargetMode="External"/><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en.wikipedia.org/wiki/Comparison_of_application_servers" TargetMode="Externa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105.xml.rels><?xml version="1.0" encoding="UTF-8" standalone="yes"?>
<Relationships xmlns="http://schemas.openxmlformats.org/package/2006/relationships"><Relationship Id="rId3" Type="http://schemas.openxmlformats.org/officeDocument/2006/relationships/hyperlink" Target="http://www.javaworld.com/javaworld/jw-12-2007/jw-12-appservers.html" TargetMode="External"/><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hyperlink" Target="http://www.oracle.com/us/products/middleware/application-server/oracle-glassfish-server/comparing-glassfish-jboss-wp-117118.pdf"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inf.unideb.hu/~nbatfai/mircsource/GoldenTeamFC-0.0.3-project.zip" TargetMode="Externa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0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www.junit.org/apidocs/org/junit/Assert.html" TargetMode="External"/><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10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11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glassfish.java.net/downloads/3.1.1-final.html" TargetMode="Externa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1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11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hyperlink" Target="http://progpater.blog.hu/2011/04/29/drupalosoknak_joomlasoknak_erre_csorogatjak_a_nyalukat"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progpater.blog.hu/2011/04/29/drupalosoknak_joomlasoknak_erre_csorogatjak_a_nyalukat"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progpater.blog.hu/2011/04/29/drupalosoknak_joomlasoknak_erre_csorogatjak_a_nyalukat" TargetMode="Externa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hyperlink" Target="http://contrib.netbeans.org/portalpack/download.html" TargetMode="External"/><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glassfish.dev.java.ne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glassfish.dev.java.net/public/comparing_v2_and_v3.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lassfish.dev.java.ne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glassfish.dev.java.net/javaee5/build/GlassFish_LB_Cluster.html"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gnu.hu/fdl.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localhost:484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rogpater.blog.hu/2011/11/19/left_over_from_the_era_of_closed_standards_and_unilateral_corporate_control_of_web_technology" TargetMode="External"/><Relationship Id="rId2" Type="http://schemas.openxmlformats.org/officeDocument/2006/relationships/hyperlink" Target="http://progpater.blog.hu/2011/04/29/drupalosoknak_joomlasoknak_erre_csorogatjak_a_nyalukat" TargetMode="External"/><Relationship Id="rId1" Type="http://schemas.openxmlformats.org/officeDocument/2006/relationships/slideLayout" Target="../slideLayouts/slideLayout7.xml"/><Relationship Id="rId4" Type="http://schemas.openxmlformats.org/officeDocument/2006/relationships/hyperlink" Target="http://progpater.blog.hu/2011/11/28/o_mondd_te_kit_valasztanal_201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docs.sun.com/app/docs/doc/819-3193/gatqf?a=view"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matyi.inf.unideb.hu:8080/EJBHello-war/EH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gen:38080/EJBHello-war/EH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matyi:38080/EJBHello-war/EH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s://glassfish.dev.java.net/javaee5/build/GlassFish_LB_Clust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localhost:1110/EJBHello-war/EHS"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s://glassfish.dev.java.net/public/comparing_v2_and_v3.html"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docs.sun.com/app/docs/doc/819-3672/gfaad?a=view" TargetMode="External"/><Relationship Id="rId3" Type="http://schemas.openxmlformats.org/officeDocument/2006/relationships/hyperlink" Target="http://httpd.apache.org/download.cgi" TargetMode="External"/><Relationship Id="rId7" Type="http://schemas.openxmlformats.org/officeDocument/2006/relationships/hyperlink" Target="http://tomcat.apache.org/connectors-doc/webserver_howto/apache.html"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file:///\\glassfish" TargetMode="External"/><Relationship Id="rId5" Type="http://schemas.openxmlformats.org/officeDocument/2006/relationships/hyperlink" Target="http://tomcat.apache.org/connectors-doc/reference/workers.html" TargetMode="External"/><Relationship Id="rId4" Type="http://schemas.openxmlformats.org/officeDocument/2006/relationships/hyperlink" Target="http://tomcat.apache.org/download-connectors.cgi"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download.oracle.com/javaee/6/tutorial/do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download.oracle.com/javaee/6/tutorial/doc/javaeetutorial6.pdf"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localhost/EJBHello-war/EHS"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geronimo.apache.org/" TargetMode="Externa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9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395288" y="188913"/>
            <a:ext cx="8208962" cy="1296987"/>
          </a:xfrm>
        </p:spPr>
        <p:txBody>
          <a:bodyPr rtlCol="0">
            <a:noAutofit/>
          </a:bodyPr>
          <a:lstStyle/>
          <a:p>
            <a:pPr eaLnBrk="1" fontAlgn="auto" hangingPunct="1">
              <a:spcAft>
                <a:spcPts val="0"/>
              </a:spcAft>
              <a:defRPr/>
            </a:pPr>
            <a:r>
              <a:rPr lang="hu-HU" b="1" dirty="0" smtClean="0"/>
              <a:t>Prog2, Java EE bevezetés</a:t>
            </a:r>
            <a:endParaRPr lang="hu-HU" sz="1050" b="1" dirty="0"/>
          </a:p>
        </p:txBody>
      </p:sp>
      <p:sp>
        <p:nvSpPr>
          <p:cNvPr id="3075" name="Alcím 4"/>
          <p:cNvSpPr>
            <a:spLocks noGrp="1"/>
          </p:cNvSpPr>
          <p:nvPr>
            <p:ph type="subTitle" idx="1"/>
          </p:nvPr>
        </p:nvSpPr>
        <p:spPr>
          <a:xfrm>
            <a:off x="34925" y="1557338"/>
            <a:ext cx="8964613" cy="431800"/>
          </a:xfrm>
        </p:spPr>
        <p:txBody>
          <a:bodyPr/>
          <a:lstStyle/>
          <a:p>
            <a:pPr eaLnBrk="1" hangingPunct="1"/>
            <a:r>
              <a:rPr lang="hu-HU" sz="2800" b="1" dirty="0" err="1" smtClean="0">
                <a:solidFill>
                  <a:schemeClr val="tx1"/>
                </a:solidFill>
              </a:rPr>
              <a:t>Magasszintű</a:t>
            </a:r>
            <a:r>
              <a:rPr lang="hu-HU" sz="2800" b="1" dirty="0" smtClean="0">
                <a:solidFill>
                  <a:schemeClr val="tx1"/>
                </a:solidFill>
              </a:rPr>
              <a:t> programozási nyelvek 2 mérnök informatikus </a:t>
            </a:r>
            <a:r>
              <a:rPr lang="hu-HU" sz="2800" b="1" dirty="0" err="1" smtClean="0">
                <a:solidFill>
                  <a:schemeClr val="tx1"/>
                </a:solidFill>
              </a:rPr>
              <a:t>BSc</a:t>
            </a:r>
            <a:r>
              <a:rPr lang="hu-HU" sz="2800" b="1" dirty="0" smtClean="0">
                <a:solidFill>
                  <a:schemeClr val="tx1"/>
                </a:solidFill>
              </a:rPr>
              <a:t> előadás</a:t>
            </a:r>
          </a:p>
        </p:txBody>
      </p:sp>
      <p:sp>
        <p:nvSpPr>
          <p:cNvPr id="6" name="Szövegdoboz 5"/>
          <p:cNvSpPr txBox="1"/>
          <p:nvPr/>
        </p:nvSpPr>
        <p:spPr>
          <a:xfrm>
            <a:off x="179388" y="3357563"/>
            <a:ext cx="8640762" cy="3384550"/>
          </a:xfrm>
          <a:prstGeom prst="rect">
            <a:avLst/>
          </a:prstGeom>
          <a:noFill/>
        </p:spPr>
        <p:txBody>
          <a:bodyPr>
            <a:spAutoFit/>
          </a:bodyPr>
          <a:lstStyle/>
          <a:p>
            <a:pPr fontAlgn="auto">
              <a:spcBef>
                <a:spcPts val="0"/>
              </a:spcBef>
              <a:spcAft>
                <a:spcPts val="0"/>
              </a:spcAft>
              <a:defRPr/>
            </a:pPr>
            <a:r>
              <a:rPr lang="hu-HU" dirty="0" smtClean="0">
                <a:latin typeface="+mn-lt"/>
                <a:cs typeface="+mn-cs"/>
              </a:rPr>
              <a:t>Dr. Bátfai </a:t>
            </a:r>
            <a:r>
              <a:rPr lang="hu-HU" dirty="0">
                <a:latin typeface="+mn-lt"/>
                <a:cs typeface="+mn-cs"/>
              </a:rPr>
              <a:t>Norbert</a:t>
            </a:r>
          </a:p>
          <a:p>
            <a:pPr fontAlgn="auto">
              <a:spcBef>
                <a:spcPts val="0"/>
              </a:spcBef>
              <a:spcAft>
                <a:spcPts val="0"/>
              </a:spcAft>
              <a:defRPr/>
            </a:pPr>
            <a:r>
              <a:rPr lang="hu-HU" sz="1400" dirty="0">
                <a:latin typeface="+mn-lt"/>
                <a:cs typeface="+mn-cs"/>
              </a:rPr>
              <a:t>egyetemi </a:t>
            </a:r>
            <a:r>
              <a:rPr lang="hu-HU" sz="1400" dirty="0" smtClean="0">
                <a:latin typeface="+mn-lt"/>
                <a:cs typeface="+mn-cs"/>
              </a:rPr>
              <a:t>adjunktus</a:t>
            </a:r>
            <a:endParaRPr lang="hu-HU" sz="1400" dirty="0">
              <a:latin typeface="+mn-lt"/>
              <a:cs typeface="+mn-cs"/>
            </a:endParaRPr>
          </a:p>
          <a:p>
            <a:pPr fontAlgn="auto">
              <a:spcBef>
                <a:spcPts val="0"/>
              </a:spcBef>
              <a:spcAft>
                <a:spcPts val="0"/>
              </a:spcAft>
              <a:defRPr/>
            </a:pPr>
            <a:r>
              <a:rPr lang="hu-HU" sz="1400" dirty="0">
                <a:latin typeface="+mn-lt"/>
                <a:cs typeface="+mn-cs"/>
                <a:hlinkClick r:id="rId3"/>
              </a:rPr>
              <a:t>http://www.inf.unideb.hu/~nbatfai/</a:t>
            </a:r>
            <a:r>
              <a:rPr lang="hu-HU" sz="1400" dirty="0">
                <a:latin typeface="+mn-lt"/>
                <a:cs typeface="+mn-cs"/>
              </a:rPr>
              <a:t> </a:t>
            </a:r>
          </a:p>
          <a:p>
            <a:pPr fontAlgn="auto">
              <a:spcBef>
                <a:spcPts val="0"/>
              </a:spcBef>
              <a:spcAft>
                <a:spcPts val="0"/>
              </a:spcAft>
              <a:defRPr/>
            </a:pPr>
            <a:r>
              <a:rPr lang="hu-HU" sz="1400" dirty="0">
                <a:latin typeface="+mn-lt"/>
                <a:cs typeface="+mn-cs"/>
              </a:rPr>
              <a:t>Debreceni Egyetem, Informatikai Kar,</a:t>
            </a:r>
          </a:p>
          <a:p>
            <a:pPr fontAlgn="auto">
              <a:spcBef>
                <a:spcPts val="0"/>
              </a:spcBef>
              <a:spcAft>
                <a:spcPts val="0"/>
              </a:spcAft>
              <a:defRPr/>
            </a:pPr>
            <a:r>
              <a:rPr lang="hu-HU" sz="1400" dirty="0">
                <a:latin typeface="+mn-lt"/>
                <a:cs typeface="+mn-cs"/>
              </a:rPr>
              <a:t>Információ Technológia Tanszék</a:t>
            </a:r>
          </a:p>
          <a:p>
            <a:pPr fontAlgn="auto">
              <a:spcBef>
                <a:spcPts val="0"/>
              </a:spcBef>
              <a:spcAft>
                <a:spcPts val="0"/>
              </a:spcAft>
              <a:defRPr/>
            </a:pPr>
            <a:r>
              <a:rPr lang="hu-HU" sz="1400" dirty="0" err="1">
                <a:latin typeface="+mn-lt"/>
                <a:cs typeface="+mn-cs"/>
                <a:hlinkClick r:id="rId4"/>
              </a:rPr>
              <a:t>batfai.norbert</a:t>
            </a:r>
            <a:r>
              <a:rPr lang="hu-HU" sz="1400" dirty="0">
                <a:latin typeface="+mn-lt"/>
                <a:cs typeface="+mn-cs"/>
                <a:hlinkClick r:id="rId4"/>
              </a:rPr>
              <a:t>@</a:t>
            </a:r>
            <a:r>
              <a:rPr lang="hu-HU" sz="1400" dirty="0" err="1">
                <a:latin typeface="+mn-lt"/>
                <a:cs typeface="+mn-cs"/>
                <a:hlinkClick r:id="rId4"/>
              </a:rPr>
              <a:t>inf.unideb.hu</a:t>
            </a:r>
            <a:r>
              <a:rPr lang="hu-HU" sz="1400" dirty="0">
                <a:latin typeface="+mn-lt"/>
                <a:cs typeface="+mn-cs"/>
              </a:rPr>
              <a:t> </a:t>
            </a:r>
          </a:p>
          <a:p>
            <a:pPr fontAlgn="auto">
              <a:spcBef>
                <a:spcPts val="0"/>
              </a:spcBef>
              <a:spcAft>
                <a:spcPts val="0"/>
              </a:spcAft>
              <a:defRPr/>
            </a:pPr>
            <a:r>
              <a:rPr lang="hu-HU" sz="1400" dirty="0" err="1">
                <a:latin typeface="+mn-lt"/>
                <a:cs typeface="+mn-cs"/>
              </a:rPr>
              <a:t>Skype</a:t>
            </a:r>
            <a:r>
              <a:rPr lang="hu-HU" sz="1400" dirty="0">
                <a:latin typeface="+mn-lt"/>
                <a:cs typeface="+mn-cs"/>
              </a:rPr>
              <a:t>: </a:t>
            </a:r>
            <a:r>
              <a:rPr lang="hu-HU" sz="1400" dirty="0" err="1">
                <a:latin typeface="+mn-lt"/>
                <a:cs typeface="+mn-cs"/>
              </a:rPr>
              <a:t>batfai.norbert</a:t>
            </a:r>
            <a:endParaRPr lang="hu-HU" sz="1400" dirty="0">
              <a:latin typeface="+mn-lt"/>
              <a:cs typeface="+mn-cs"/>
            </a:endParaRPr>
          </a:p>
          <a:p>
            <a:pPr fontAlgn="auto">
              <a:spcBef>
                <a:spcPts val="0"/>
              </a:spcBef>
              <a:spcAft>
                <a:spcPts val="0"/>
              </a:spcAft>
              <a:defRPr/>
            </a:pPr>
            <a:endParaRPr lang="hu-HU" sz="1400" dirty="0">
              <a:latin typeface="+mn-lt"/>
              <a:cs typeface="+mn-cs"/>
            </a:endParaRPr>
          </a:p>
          <a:p>
            <a:pPr fontAlgn="auto">
              <a:spcBef>
                <a:spcPts val="0"/>
              </a:spcBef>
              <a:spcAft>
                <a:spcPts val="0"/>
              </a:spcAft>
              <a:defRPr/>
            </a:pPr>
            <a:r>
              <a:rPr lang="hu-HU" sz="1400" dirty="0" smtClean="0">
                <a:latin typeface="+mn-lt"/>
                <a:cs typeface="+mn-cs"/>
              </a:rPr>
              <a:t>Prog2_5.ppt</a:t>
            </a:r>
            <a:r>
              <a:rPr lang="hu-HU" sz="1400" dirty="0">
                <a:latin typeface="+mn-lt"/>
                <a:cs typeface="+mn-cs"/>
              </a:rPr>
              <a:t>, v.: </a:t>
            </a:r>
            <a:r>
              <a:rPr lang="hu-HU" sz="1400" dirty="0" smtClean="0">
                <a:latin typeface="+mn-lt"/>
                <a:cs typeface="+mn-cs"/>
              </a:rPr>
              <a:t>0.0.7, </a:t>
            </a:r>
            <a:r>
              <a:rPr lang="hu-HU" sz="1400" dirty="0">
                <a:latin typeface="+mn-lt"/>
                <a:cs typeface="+mn-cs"/>
              </a:rPr>
              <a:t>2011. </a:t>
            </a:r>
            <a:r>
              <a:rPr lang="hu-HU" sz="1400" dirty="0" smtClean="0">
                <a:latin typeface="+mn-lt"/>
                <a:cs typeface="+mn-cs"/>
              </a:rPr>
              <a:t>12. 08.</a:t>
            </a:r>
            <a:r>
              <a:rPr lang="hu-HU" sz="1400" dirty="0">
                <a:latin typeface="+mn-lt"/>
                <a:cs typeface="+mn-cs"/>
              </a:rPr>
              <a:t/>
            </a:r>
            <a:br>
              <a:rPr lang="hu-HU" sz="1400" dirty="0">
                <a:latin typeface="+mn-lt"/>
                <a:cs typeface="+mn-cs"/>
              </a:rPr>
            </a:br>
            <a:r>
              <a:rPr lang="hu-HU" sz="1400" dirty="0">
                <a:latin typeface="+mn-lt"/>
                <a:cs typeface="+mn-cs"/>
                <a:hlinkClick r:id="rId3"/>
              </a:rPr>
              <a:t>http://www.inf.unideb.hu/~nbatfai</a:t>
            </a:r>
            <a:r>
              <a:rPr lang="hu-HU" sz="1400" dirty="0" smtClean="0">
                <a:latin typeface="+mn-lt"/>
                <a:cs typeface="+mn-cs"/>
                <a:hlinkClick r:id="rId3"/>
              </a:rPr>
              <a:t>/</a:t>
            </a:r>
            <a:r>
              <a:rPr lang="hu-HU" sz="1400" dirty="0" smtClean="0">
                <a:latin typeface="+mn-lt"/>
                <a:cs typeface="+mn-cs"/>
              </a:rPr>
              <a:t> </a:t>
            </a:r>
            <a:r>
              <a:rPr lang="hu-HU" sz="1400" dirty="0">
                <a:latin typeface="+mn-lt"/>
                <a:cs typeface="+mn-cs"/>
              </a:rPr>
              <a:t/>
            </a:r>
            <a:br>
              <a:rPr lang="hu-HU" sz="1400" dirty="0">
                <a:latin typeface="+mn-lt"/>
                <a:cs typeface="+mn-cs"/>
              </a:rPr>
            </a:br>
            <a:r>
              <a:rPr lang="hu-HU" sz="1400" dirty="0">
                <a:latin typeface="+mn-lt"/>
                <a:cs typeface="+mn-cs"/>
                <a:hlinkClick r:id="rId5"/>
              </a:rPr>
              <a:t>http://nehogy.fw.hu/</a:t>
            </a:r>
            <a:r>
              <a:rPr lang="hu-HU" sz="1400" dirty="0">
                <a:latin typeface="+mn-lt"/>
                <a:cs typeface="+mn-cs"/>
              </a:rPr>
              <a:t> </a:t>
            </a:r>
          </a:p>
          <a:p>
            <a:pPr fontAlgn="auto">
              <a:spcBef>
                <a:spcPts val="0"/>
              </a:spcBef>
              <a:spcAft>
                <a:spcPts val="0"/>
              </a:spcAft>
              <a:defRPr/>
            </a:pPr>
            <a:endParaRPr lang="hu-HU" sz="1400" dirty="0">
              <a:latin typeface="+mn-lt"/>
              <a:cs typeface="+mn-cs"/>
            </a:endParaRPr>
          </a:p>
          <a:p>
            <a:pPr fontAlgn="auto">
              <a:spcBef>
                <a:spcPts val="0"/>
              </a:spcBef>
              <a:spcAft>
                <a:spcPts val="0"/>
              </a:spcAft>
              <a:defRPr/>
            </a:pPr>
            <a:r>
              <a:rPr lang="hu-HU" sz="1400" dirty="0">
                <a:latin typeface="+mn-lt"/>
                <a:cs typeface="+mn-cs"/>
              </a:rPr>
              <a:t>Az óra </a:t>
            </a:r>
            <a:r>
              <a:rPr lang="hu-HU" sz="1400" dirty="0" err="1">
                <a:latin typeface="+mn-lt"/>
                <a:cs typeface="+mn-cs"/>
              </a:rPr>
              <a:t>blogja</a:t>
            </a:r>
            <a:r>
              <a:rPr lang="hu-HU" sz="1400" dirty="0">
                <a:latin typeface="+mn-lt"/>
                <a:cs typeface="+mn-cs"/>
              </a:rPr>
              <a:t>: </a:t>
            </a:r>
            <a:r>
              <a:rPr lang="hu-HU" sz="1400" dirty="0">
                <a:solidFill>
                  <a:srgbClr val="C00000"/>
                </a:solidFill>
                <a:latin typeface="+mn-lt"/>
                <a:cs typeface="+mn-cs"/>
                <a:hlinkClick r:id="rId6"/>
              </a:rPr>
              <a:t>http</a:t>
            </a:r>
            <a:r>
              <a:rPr lang="hu-HU" sz="1400" dirty="0">
                <a:latin typeface="+mn-lt"/>
                <a:cs typeface="+mn-cs"/>
                <a:hlinkClick r:id="rId6"/>
              </a:rPr>
              <a:t>://progpater.blog.hu/</a:t>
            </a:r>
            <a:r>
              <a:rPr lang="hu-HU" sz="1400" dirty="0">
                <a:latin typeface="+mn-lt"/>
                <a:cs typeface="+mn-cs"/>
              </a:rPr>
              <a:t/>
            </a:r>
            <a:br>
              <a:rPr lang="hu-HU" sz="1400" dirty="0">
                <a:latin typeface="+mn-lt"/>
                <a:cs typeface="+mn-cs"/>
              </a:rPr>
            </a:br>
            <a:r>
              <a:rPr lang="hu-HU" sz="1400" dirty="0">
                <a:latin typeface="+mn-lt"/>
                <a:cs typeface="+mn-cs"/>
              </a:rPr>
              <a:t>A Nokia Ovi </a:t>
            </a:r>
            <a:r>
              <a:rPr lang="hu-HU" sz="1400" dirty="0" err="1">
                <a:latin typeface="+mn-lt"/>
                <a:cs typeface="+mn-cs"/>
              </a:rPr>
              <a:t>store-ban</a:t>
            </a:r>
            <a:r>
              <a:rPr lang="hu-HU" sz="1400" dirty="0">
                <a:latin typeface="+mn-lt"/>
                <a:cs typeface="+mn-cs"/>
              </a:rPr>
              <a:t> is elérhető: </a:t>
            </a:r>
            <a:r>
              <a:rPr lang="hu-HU" sz="1400" dirty="0">
                <a:latin typeface="+mn-lt"/>
                <a:cs typeface="+mn-cs"/>
                <a:hlinkClick r:id="rId7"/>
              </a:rPr>
              <a:t>http://store.ovi.com/content/100794</a:t>
            </a:r>
            <a:r>
              <a:rPr lang="hu-HU" sz="1400" dirty="0">
                <a:latin typeface="+mn-lt"/>
                <a:cs typeface="+mn-cs"/>
              </a:rPr>
              <a:t>  </a:t>
            </a:r>
          </a:p>
          <a:p>
            <a:pPr fontAlgn="auto">
              <a:spcBef>
                <a:spcPts val="0"/>
              </a:spcBef>
              <a:spcAft>
                <a:spcPts val="0"/>
              </a:spcAft>
              <a:defRPr/>
            </a:pPr>
            <a:endParaRPr lang="hu-HU" sz="1400"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2611438" y="1960563"/>
            <a:ext cx="1673225" cy="3340100"/>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15362" name="Text Box 2"/>
          <p:cNvSpPr txBox="1">
            <a:spLocks noChangeArrowheads="1"/>
          </p:cNvSpPr>
          <p:nvPr/>
        </p:nvSpPr>
        <p:spPr bwMode="auto">
          <a:xfrm>
            <a:off x="2267744" y="163513"/>
            <a:ext cx="4733925" cy="649287"/>
          </a:xfrm>
          <a:prstGeom prst="rect">
            <a:avLst/>
          </a:prstGeom>
          <a:noFill/>
          <a:ln w="9525">
            <a:noFill/>
            <a:round/>
            <a:headEnd/>
            <a:tailEnd/>
          </a:ln>
          <a:effectLst/>
        </p:spPr>
        <p:txBody>
          <a:bodyPr lIns="81639" tIns="76022" rIns="81639" bIns="40820"/>
          <a:lstStyle/>
          <a:p>
            <a:pPr>
              <a:tabLst>
                <a:tab pos="656650" algn="l"/>
                <a:tab pos="1313299" algn="l"/>
                <a:tab pos="1969949" algn="l"/>
                <a:tab pos="2626599" algn="l"/>
                <a:tab pos="3283248" algn="l"/>
                <a:tab pos="3939898" algn="l"/>
                <a:tab pos="4596548" algn="l"/>
              </a:tabLst>
              <a:defRPr/>
            </a:pPr>
            <a:r>
              <a:rPr lang="hu-HU" sz="4000" b="1" dirty="0" err="1" smtClean="0">
                <a:solidFill>
                  <a:srgbClr val="000000"/>
                </a:solidFill>
                <a:latin typeface="+mj-lt"/>
              </a:rPr>
              <a:t>Ism</a:t>
            </a:r>
            <a:r>
              <a:rPr lang="hu-HU" sz="4000" b="1" dirty="0" smtClean="0">
                <a:solidFill>
                  <a:srgbClr val="000000"/>
                </a:solidFill>
                <a:latin typeface="+mj-lt"/>
              </a:rPr>
              <a:t>.: Java </a:t>
            </a:r>
            <a:r>
              <a:rPr lang="hu-HU" sz="4000" b="1" dirty="0">
                <a:solidFill>
                  <a:srgbClr val="000000"/>
                </a:solidFill>
                <a:latin typeface="+mj-lt"/>
              </a:rPr>
              <a:t>EE </a:t>
            </a:r>
            <a:r>
              <a:rPr lang="hu-HU" sz="4000" b="1" dirty="0" err="1">
                <a:solidFill>
                  <a:srgbClr val="000000"/>
                </a:solidFill>
                <a:latin typeface="+mj-lt"/>
              </a:rPr>
              <a:t>API-k</a:t>
            </a:r>
            <a:endParaRPr lang="hu-HU" sz="4000" b="1" dirty="0">
              <a:solidFill>
                <a:srgbClr val="000000"/>
              </a:solidFill>
              <a:latin typeface="+mj-lt"/>
            </a:endParaRPr>
          </a:p>
        </p:txBody>
      </p:sp>
      <p:sp>
        <p:nvSpPr>
          <p:cNvPr id="50180" name="AutoShape 3"/>
          <p:cNvSpPr>
            <a:spLocks noChangeArrowheads="1"/>
          </p:cNvSpPr>
          <p:nvPr/>
        </p:nvSpPr>
        <p:spPr bwMode="auto">
          <a:xfrm>
            <a:off x="684213" y="3068638"/>
            <a:ext cx="1468437" cy="1470025"/>
          </a:xfrm>
          <a:prstGeom prst="flowChartMagneticDisk">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81" name="Line 4"/>
          <p:cNvSpPr>
            <a:spLocks noChangeShapeType="1"/>
          </p:cNvSpPr>
          <p:nvPr/>
        </p:nvSpPr>
        <p:spPr bwMode="auto">
          <a:xfrm>
            <a:off x="2449513" y="1143000"/>
            <a:ext cx="1587" cy="4246563"/>
          </a:xfrm>
          <a:prstGeom prst="line">
            <a:avLst/>
          </a:prstGeom>
          <a:noFill/>
          <a:ln w="9525">
            <a:solidFill>
              <a:srgbClr val="000000"/>
            </a:solidFill>
            <a:round/>
            <a:headEnd/>
            <a:tailEnd/>
          </a:ln>
        </p:spPr>
        <p:txBody>
          <a:bodyPr lIns="82945" tIns="41473" rIns="82945" bIns="41473"/>
          <a:lstStyle/>
          <a:p>
            <a:endParaRPr lang="hu-HU"/>
          </a:p>
        </p:txBody>
      </p:sp>
      <p:sp>
        <p:nvSpPr>
          <p:cNvPr id="50182" name="Text Box 5"/>
          <p:cNvSpPr txBox="1">
            <a:spLocks noChangeArrowheads="1"/>
          </p:cNvSpPr>
          <p:nvPr/>
        </p:nvSpPr>
        <p:spPr bwMode="auto">
          <a:xfrm>
            <a:off x="684213" y="5389563"/>
            <a:ext cx="1601787" cy="312737"/>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Adatbázis réteg</a:t>
            </a:r>
          </a:p>
        </p:txBody>
      </p:sp>
      <p:sp>
        <p:nvSpPr>
          <p:cNvPr id="50183" name="Text Box 6"/>
          <p:cNvSpPr txBox="1">
            <a:spLocks noChangeArrowheads="1"/>
          </p:cNvSpPr>
          <p:nvPr/>
        </p:nvSpPr>
        <p:spPr bwMode="auto">
          <a:xfrm>
            <a:off x="2776538" y="5389563"/>
            <a:ext cx="1277937" cy="312737"/>
          </a:xfrm>
          <a:prstGeom prst="rect">
            <a:avLst/>
          </a:prstGeom>
          <a:noFill/>
          <a:ln w="9525">
            <a:noFill/>
            <a:round/>
            <a:headEnd/>
            <a:tailEnd/>
          </a:ln>
        </p:spPr>
        <p:txBody>
          <a:bodyPr wrap="none" lIns="81639" tIns="55221" rIns="81639" bIns="40820"/>
          <a:lstStyle/>
          <a:p>
            <a:pPr>
              <a:tabLst>
                <a:tab pos="655638" algn="l"/>
              </a:tabLst>
            </a:pPr>
            <a:r>
              <a:rPr lang="hu-HU">
                <a:solidFill>
                  <a:srgbClr val="000000"/>
                </a:solidFill>
              </a:rPr>
              <a:t>Üzleti logika</a:t>
            </a:r>
          </a:p>
        </p:txBody>
      </p:sp>
      <p:sp>
        <p:nvSpPr>
          <p:cNvPr id="50184" name="Text Box 7"/>
          <p:cNvSpPr txBox="1">
            <a:spLocks noChangeArrowheads="1"/>
          </p:cNvSpPr>
          <p:nvPr/>
        </p:nvSpPr>
        <p:spPr bwMode="auto">
          <a:xfrm>
            <a:off x="4764088" y="5400675"/>
            <a:ext cx="1400175" cy="314325"/>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Webes logika</a:t>
            </a:r>
          </a:p>
        </p:txBody>
      </p:sp>
      <p:sp>
        <p:nvSpPr>
          <p:cNvPr id="50185" name="Text Box 8"/>
          <p:cNvSpPr txBox="1">
            <a:spLocks noChangeArrowheads="1"/>
          </p:cNvSpPr>
          <p:nvPr/>
        </p:nvSpPr>
        <p:spPr bwMode="auto">
          <a:xfrm>
            <a:off x="6723063" y="5400675"/>
            <a:ext cx="944562" cy="314325"/>
          </a:xfrm>
          <a:prstGeom prst="rect">
            <a:avLst/>
          </a:prstGeom>
          <a:noFill/>
          <a:ln w="9525">
            <a:noFill/>
            <a:round/>
            <a:headEnd/>
            <a:tailEnd/>
          </a:ln>
        </p:spPr>
        <p:txBody>
          <a:bodyPr wrap="none" lIns="81639" tIns="55221" rIns="81639" bIns="40820"/>
          <a:lstStyle/>
          <a:p>
            <a:pPr>
              <a:tabLst>
                <a:tab pos="655638" algn="l"/>
              </a:tabLst>
            </a:pPr>
            <a:r>
              <a:rPr lang="hu-HU">
                <a:solidFill>
                  <a:srgbClr val="000000"/>
                </a:solidFill>
              </a:rPr>
              <a:t>Kliensek</a:t>
            </a:r>
          </a:p>
        </p:txBody>
      </p:sp>
      <p:sp>
        <p:nvSpPr>
          <p:cNvPr id="50186" name="Line 9"/>
          <p:cNvSpPr>
            <a:spLocks noChangeShapeType="1"/>
          </p:cNvSpPr>
          <p:nvPr/>
        </p:nvSpPr>
        <p:spPr bwMode="auto">
          <a:xfrm>
            <a:off x="4408488" y="1143000"/>
            <a:ext cx="0" cy="4246563"/>
          </a:xfrm>
          <a:prstGeom prst="line">
            <a:avLst/>
          </a:prstGeom>
          <a:noFill/>
          <a:ln w="9525">
            <a:solidFill>
              <a:srgbClr val="000000"/>
            </a:solidFill>
            <a:round/>
            <a:headEnd/>
            <a:tailEnd/>
          </a:ln>
        </p:spPr>
        <p:txBody>
          <a:bodyPr lIns="82945" tIns="41473" rIns="82945" bIns="41473"/>
          <a:lstStyle/>
          <a:p>
            <a:endParaRPr lang="hu-HU"/>
          </a:p>
        </p:txBody>
      </p:sp>
      <p:sp>
        <p:nvSpPr>
          <p:cNvPr id="50187" name="Line 10"/>
          <p:cNvSpPr>
            <a:spLocks noChangeShapeType="1"/>
          </p:cNvSpPr>
          <p:nvPr/>
        </p:nvSpPr>
        <p:spPr bwMode="auto">
          <a:xfrm>
            <a:off x="6465888" y="1143000"/>
            <a:ext cx="1587" cy="4246563"/>
          </a:xfrm>
          <a:prstGeom prst="line">
            <a:avLst/>
          </a:prstGeom>
          <a:noFill/>
          <a:ln w="9525">
            <a:solidFill>
              <a:srgbClr val="000000"/>
            </a:solidFill>
            <a:round/>
            <a:headEnd/>
            <a:tailEnd/>
          </a:ln>
        </p:spPr>
        <p:txBody>
          <a:bodyPr lIns="82945" tIns="41473" rIns="82945" bIns="41473"/>
          <a:lstStyle/>
          <a:p>
            <a:endParaRPr lang="hu-HU"/>
          </a:p>
        </p:txBody>
      </p:sp>
      <p:sp>
        <p:nvSpPr>
          <p:cNvPr id="50188" name="Oval 11"/>
          <p:cNvSpPr>
            <a:spLocks noChangeArrowheads="1"/>
          </p:cNvSpPr>
          <p:nvPr/>
        </p:nvSpPr>
        <p:spPr bwMode="auto">
          <a:xfrm>
            <a:off x="2776538" y="2613025"/>
            <a:ext cx="1143000" cy="4889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89" name="Oval 12"/>
          <p:cNvSpPr>
            <a:spLocks noChangeArrowheads="1"/>
          </p:cNvSpPr>
          <p:nvPr/>
        </p:nvSpPr>
        <p:spPr bwMode="auto">
          <a:xfrm>
            <a:off x="2906713" y="2940050"/>
            <a:ext cx="1304925" cy="652463"/>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0" name="Oval 13"/>
          <p:cNvSpPr>
            <a:spLocks noChangeArrowheads="1"/>
          </p:cNvSpPr>
          <p:nvPr/>
        </p:nvSpPr>
        <p:spPr bwMode="auto">
          <a:xfrm>
            <a:off x="2709863" y="3917950"/>
            <a:ext cx="979487" cy="6540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1" name="Text Box 14"/>
          <p:cNvSpPr txBox="1">
            <a:spLocks noChangeArrowheads="1"/>
          </p:cNvSpPr>
          <p:nvPr/>
        </p:nvSpPr>
        <p:spPr bwMode="auto">
          <a:xfrm>
            <a:off x="2776538" y="4899025"/>
            <a:ext cx="1406525" cy="314325"/>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EJB konténer</a:t>
            </a:r>
          </a:p>
        </p:txBody>
      </p:sp>
      <p:sp>
        <p:nvSpPr>
          <p:cNvPr id="50192" name="AutoShape 15"/>
          <p:cNvSpPr>
            <a:spLocks noChangeArrowheads="1"/>
          </p:cNvSpPr>
          <p:nvPr/>
        </p:nvSpPr>
        <p:spPr bwMode="auto">
          <a:xfrm>
            <a:off x="4603750" y="3101975"/>
            <a:ext cx="1697038" cy="2198688"/>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50193" name="Oval 16"/>
          <p:cNvSpPr>
            <a:spLocks noChangeArrowheads="1"/>
          </p:cNvSpPr>
          <p:nvPr/>
        </p:nvSpPr>
        <p:spPr bwMode="auto">
          <a:xfrm>
            <a:off x="4735513" y="3917950"/>
            <a:ext cx="488950" cy="490538"/>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4" name="Oval 17"/>
          <p:cNvSpPr>
            <a:spLocks noChangeArrowheads="1"/>
          </p:cNvSpPr>
          <p:nvPr/>
        </p:nvSpPr>
        <p:spPr bwMode="auto">
          <a:xfrm>
            <a:off x="5060950" y="4083050"/>
            <a:ext cx="979488" cy="6540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5" name="Text Box 18"/>
          <p:cNvSpPr txBox="1">
            <a:spLocks noChangeArrowheads="1"/>
          </p:cNvSpPr>
          <p:nvPr/>
        </p:nvSpPr>
        <p:spPr bwMode="auto">
          <a:xfrm>
            <a:off x="4703763" y="4899025"/>
            <a:ext cx="1498600" cy="314325"/>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WEB konténer</a:t>
            </a:r>
          </a:p>
        </p:txBody>
      </p:sp>
      <p:sp>
        <p:nvSpPr>
          <p:cNvPr id="50196" name="AutoShape 19"/>
          <p:cNvSpPr>
            <a:spLocks noChangeArrowheads="1"/>
          </p:cNvSpPr>
          <p:nvPr/>
        </p:nvSpPr>
        <p:spPr bwMode="auto">
          <a:xfrm>
            <a:off x="5224463" y="3200400"/>
            <a:ext cx="815975" cy="815975"/>
          </a:xfrm>
          <a:prstGeom prst="flowChartMultidocument">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7" name="AutoShape 20"/>
          <p:cNvSpPr>
            <a:spLocks noChangeArrowheads="1"/>
          </p:cNvSpPr>
          <p:nvPr/>
        </p:nvSpPr>
        <p:spPr bwMode="auto">
          <a:xfrm>
            <a:off x="6732588" y="3573463"/>
            <a:ext cx="1871662" cy="1727200"/>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50198" name="Oval 21"/>
          <p:cNvSpPr>
            <a:spLocks noChangeArrowheads="1"/>
          </p:cNvSpPr>
          <p:nvPr/>
        </p:nvSpPr>
        <p:spPr bwMode="auto">
          <a:xfrm>
            <a:off x="6923088" y="4049713"/>
            <a:ext cx="490537" cy="4889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199" name="Text Box 22"/>
          <p:cNvSpPr txBox="1">
            <a:spLocks noChangeArrowheads="1"/>
          </p:cNvSpPr>
          <p:nvPr/>
        </p:nvSpPr>
        <p:spPr bwMode="auto">
          <a:xfrm>
            <a:off x="6792913" y="4703763"/>
            <a:ext cx="1620837" cy="547687"/>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Böngészőben</a:t>
            </a:r>
          </a:p>
          <a:p>
            <a:pPr>
              <a:tabLst>
                <a:tab pos="655638" algn="l"/>
                <a:tab pos="1312863" algn="l"/>
              </a:tabLst>
            </a:pPr>
            <a:r>
              <a:rPr lang="hu-HU">
                <a:solidFill>
                  <a:srgbClr val="000000"/>
                </a:solidFill>
              </a:rPr>
              <a:t>vékony kliensek</a:t>
            </a:r>
          </a:p>
        </p:txBody>
      </p:sp>
      <p:sp>
        <p:nvSpPr>
          <p:cNvPr id="50200" name="AutoShape 23"/>
          <p:cNvSpPr>
            <a:spLocks noChangeArrowheads="1"/>
          </p:cNvSpPr>
          <p:nvPr/>
        </p:nvSpPr>
        <p:spPr bwMode="auto">
          <a:xfrm rot="-5400000">
            <a:off x="7354888" y="3829050"/>
            <a:ext cx="654050"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201" name="AutoShape 24"/>
          <p:cNvSpPr>
            <a:spLocks noChangeArrowheads="1"/>
          </p:cNvSpPr>
          <p:nvPr/>
        </p:nvSpPr>
        <p:spPr bwMode="auto">
          <a:xfrm rot="-5400000">
            <a:off x="7289800" y="3894138"/>
            <a:ext cx="654050"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202" name="AutoShape 25"/>
          <p:cNvSpPr>
            <a:spLocks noChangeArrowheads="1"/>
          </p:cNvSpPr>
          <p:nvPr/>
        </p:nvSpPr>
        <p:spPr bwMode="auto">
          <a:xfrm rot="-5400000">
            <a:off x="7224713" y="3990975"/>
            <a:ext cx="654050"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50203" name="Oval 26"/>
          <p:cNvSpPr>
            <a:spLocks noChangeArrowheads="1"/>
          </p:cNvSpPr>
          <p:nvPr/>
        </p:nvSpPr>
        <p:spPr bwMode="auto">
          <a:xfrm>
            <a:off x="7021513" y="2089150"/>
            <a:ext cx="979487" cy="817563"/>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cxnSp>
        <p:nvCxnSpPr>
          <p:cNvPr id="50204" name="AutoShape 27"/>
          <p:cNvCxnSpPr>
            <a:cxnSpLocks noChangeShapeType="1"/>
            <a:stCxn id="50178" idx="3"/>
            <a:endCxn id="50203" idx="2"/>
          </p:cNvCxnSpPr>
          <p:nvPr/>
        </p:nvCxnSpPr>
        <p:spPr bwMode="auto">
          <a:xfrm flipV="1">
            <a:off x="4284663" y="2498725"/>
            <a:ext cx="2736850" cy="1131888"/>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50205" name="AutoShape 28"/>
          <p:cNvCxnSpPr>
            <a:cxnSpLocks noChangeShapeType="1"/>
            <a:stCxn id="50192" idx="3"/>
            <a:endCxn id="50197" idx="1"/>
          </p:cNvCxnSpPr>
          <p:nvPr/>
        </p:nvCxnSpPr>
        <p:spPr bwMode="auto">
          <a:xfrm>
            <a:off x="6300788" y="4202113"/>
            <a:ext cx="431800" cy="234950"/>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50206" name="AutoShape 29"/>
          <p:cNvCxnSpPr>
            <a:cxnSpLocks noChangeShapeType="1"/>
            <a:stCxn id="50180" idx="4"/>
            <a:endCxn id="50178" idx="1"/>
          </p:cNvCxnSpPr>
          <p:nvPr/>
        </p:nvCxnSpPr>
        <p:spPr bwMode="auto">
          <a:xfrm flipV="1">
            <a:off x="2152650" y="3630613"/>
            <a:ext cx="458788" cy="173037"/>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50207" name="AutoShape 30"/>
          <p:cNvCxnSpPr>
            <a:cxnSpLocks noChangeShapeType="1"/>
            <a:stCxn id="50192" idx="1"/>
            <a:endCxn id="50178" idx="3"/>
          </p:cNvCxnSpPr>
          <p:nvPr/>
        </p:nvCxnSpPr>
        <p:spPr bwMode="auto">
          <a:xfrm rot="10800000">
            <a:off x="4284663" y="3630613"/>
            <a:ext cx="319087" cy="571500"/>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50208" name="Text Box 31"/>
          <p:cNvSpPr txBox="1">
            <a:spLocks noChangeArrowheads="1"/>
          </p:cNvSpPr>
          <p:nvPr/>
        </p:nvSpPr>
        <p:spPr bwMode="auto">
          <a:xfrm>
            <a:off x="2382838" y="1016000"/>
            <a:ext cx="2187575" cy="787400"/>
          </a:xfrm>
          <a:prstGeom prst="rect">
            <a:avLst/>
          </a:prstGeom>
          <a:noFill/>
          <a:ln w="9525">
            <a:noFill/>
            <a:round/>
            <a:headEnd/>
            <a:tailEnd/>
          </a:ln>
        </p:spPr>
        <p:txBody>
          <a:bodyPr lIns="81639" tIns="55221" rIns="81639" bIns="40820"/>
          <a:lstStyle/>
          <a:p>
            <a:pPr algn="ctr">
              <a:tabLst>
                <a:tab pos="655638" algn="l"/>
                <a:tab pos="1312863" algn="l"/>
                <a:tab pos="1968500" algn="l"/>
              </a:tabLst>
            </a:pPr>
            <a:r>
              <a:rPr lang="hu-HU">
                <a:solidFill>
                  <a:srgbClr val="000000"/>
                </a:solidFill>
              </a:rPr>
              <a:t>Enterprise </a:t>
            </a:r>
          </a:p>
          <a:p>
            <a:pPr algn="ctr">
              <a:tabLst>
                <a:tab pos="655638" algn="l"/>
                <a:tab pos="1312863" algn="l"/>
                <a:tab pos="1968500" algn="l"/>
              </a:tabLst>
            </a:pPr>
            <a:r>
              <a:rPr lang="hu-HU">
                <a:solidFill>
                  <a:srgbClr val="000000"/>
                </a:solidFill>
              </a:rPr>
              <a:t>JavaBeans </a:t>
            </a:r>
          </a:p>
          <a:p>
            <a:pPr algn="ctr">
              <a:tabLst>
                <a:tab pos="655638" algn="l"/>
                <a:tab pos="1312863" algn="l"/>
                <a:tab pos="1968500" algn="l"/>
              </a:tabLst>
            </a:pPr>
            <a:r>
              <a:rPr lang="hu-HU" b="1">
                <a:solidFill>
                  <a:srgbClr val="000000"/>
                </a:solidFill>
              </a:rPr>
              <a:t>EJB</a:t>
            </a:r>
          </a:p>
        </p:txBody>
      </p:sp>
      <p:sp>
        <p:nvSpPr>
          <p:cNvPr id="50209" name="Text Box 32"/>
          <p:cNvSpPr txBox="1">
            <a:spLocks noChangeArrowheads="1"/>
          </p:cNvSpPr>
          <p:nvPr/>
        </p:nvSpPr>
        <p:spPr bwMode="auto">
          <a:xfrm>
            <a:off x="4737100" y="1306513"/>
            <a:ext cx="1491084" cy="785812"/>
          </a:xfrm>
          <a:prstGeom prst="rect">
            <a:avLst/>
          </a:prstGeom>
          <a:noFill/>
          <a:ln w="9525">
            <a:noFill/>
            <a:round/>
            <a:headEnd/>
            <a:tailEnd/>
          </a:ln>
        </p:spPr>
        <p:txBody>
          <a:bodyPr lIns="81639" tIns="55221" rIns="81639" bIns="40820"/>
          <a:lstStyle/>
          <a:p>
            <a:pPr>
              <a:tabLst>
                <a:tab pos="655638" algn="l"/>
              </a:tabLst>
            </a:pPr>
            <a:r>
              <a:rPr lang="hu-HU" dirty="0">
                <a:solidFill>
                  <a:srgbClr val="000000"/>
                </a:solidFill>
              </a:rPr>
              <a:t>Java </a:t>
            </a:r>
            <a:r>
              <a:rPr lang="hu-HU" dirty="0" err="1">
                <a:solidFill>
                  <a:srgbClr val="000000"/>
                </a:solidFill>
              </a:rPr>
              <a:t>Servlet</a:t>
            </a:r>
            <a:endParaRPr lang="hu-HU" dirty="0">
              <a:solidFill>
                <a:srgbClr val="000000"/>
              </a:solidFill>
            </a:endParaRPr>
          </a:p>
          <a:p>
            <a:pPr>
              <a:tabLst>
                <a:tab pos="655638" algn="l"/>
              </a:tabLst>
            </a:pPr>
            <a:r>
              <a:rPr lang="hu-HU" dirty="0" err="1">
                <a:solidFill>
                  <a:srgbClr val="000000"/>
                </a:solidFill>
              </a:rPr>
              <a:t>JavaServer</a:t>
            </a:r>
            <a:r>
              <a:rPr lang="hu-HU" dirty="0">
                <a:solidFill>
                  <a:srgbClr val="000000"/>
                </a:solidFill>
              </a:rPr>
              <a:t> </a:t>
            </a:r>
            <a:r>
              <a:rPr lang="hu-HU" dirty="0" err="1">
                <a:solidFill>
                  <a:srgbClr val="000000"/>
                </a:solidFill>
              </a:rPr>
              <a:t>Pages</a:t>
            </a:r>
            <a:r>
              <a:rPr lang="hu-HU" dirty="0">
                <a:solidFill>
                  <a:srgbClr val="000000"/>
                </a:solidFill>
              </a:rPr>
              <a:t> </a:t>
            </a:r>
            <a:r>
              <a:rPr lang="hu-HU" b="1" dirty="0">
                <a:solidFill>
                  <a:srgbClr val="000000"/>
                </a:solidFill>
              </a:rPr>
              <a:t>JSP</a:t>
            </a:r>
          </a:p>
        </p:txBody>
      </p:sp>
      <p:sp>
        <p:nvSpPr>
          <p:cNvPr id="50210" name="Text Box 33"/>
          <p:cNvSpPr txBox="1">
            <a:spLocks noChangeArrowheads="1"/>
          </p:cNvSpPr>
          <p:nvPr/>
        </p:nvSpPr>
        <p:spPr bwMode="auto">
          <a:xfrm>
            <a:off x="539750" y="1808163"/>
            <a:ext cx="2088034" cy="552450"/>
          </a:xfrm>
          <a:prstGeom prst="rect">
            <a:avLst/>
          </a:prstGeom>
          <a:noFill/>
          <a:ln w="9525">
            <a:noFill/>
            <a:round/>
            <a:headEnd/>
            <a:tailEnd/>
          </a:ln>
        </p:spPr>
        <p:txBody>
          <a:bodyPr lIns="81639" tIns="55221" rIns="81639" bIns="40820"/>
          <a:lstStyle/>
          <a:p>
            <a:pPr>
              <a:tabLst>
                <a:tab pos="655638" algn="l"/>
                <a:tab pos="1312863" algn="l"/>
                <a:tab pos="1968500" algn="l"/>
                <a:tab pos="2625725" algn="l"/>
              </a:tabLst>
            </a:pPr>
            <a:r>
              <a:rPr lang="hu-HU" dirty="0">
                <a:solidFill>
                  <a:srgbClr val="000000"/>
                </a:solidFill>
              </a:rPr>
              <a:t>Java </a:t>
            </a:r>
            <a:r>
              <a:rPr lang="hu-HU" dirty="0" err="1">
                <a:solidFill>
                  <a:srgbClr val="000000"/>
                </a:solidFill>
              </a:rPr>
              <a:t>Database</a:t>
            </a:r>
            <a:endParaRPr lang="hu-HU" dirty="0">
              <a:solidFill>
                <a:srgbClr val="000000"/>
              </a:solidFill>
            </a:endParaRPr>
          </a:p>
          <a:p>
            <a:pPr>
              <a:tabLst>
                <a:tab pos="655638" algn="l"/>
                <a:tab pos="1312863" algn="l"/>
                <a:tab pos="1968500" algn="l"/>
                <a:tab pos="2625725" algn="l"/>
              </a:tabLst>
            </a:pPr>
            <a:r>
              <a:rPr lang="hu-HU" dirty="0" err="1">
                <a:solidFill>
                  <a:srgbClr val="000000"/>
                </a:solidFill>
              </a:rPr>
              <a:t>Connectivity</a:t>
            </a:r>
            <a:r>
              <a:rPr lang="hu-HU" dirty="0">
                <a:solidFill>
                  <a:srgbClr val="000000"/>
                </a:solidFill>
              </a:rPr>
              <a:t> </a:t>
            </a:r>
            <a:r>
              <a:rPr lang="hu-HU" b="1" dirty="0">
                <a:solidFill>
                  <a:srgbClr val="000000"/>
                </a:solidFill>
              </a:rPr>
              <a:t>JDBC</a:t>
            </a:r>
          </a:p>
        </p:txBody>
      </p:sp>
      <p:sp>
        <p:nvSpPr>
          <p:cNvPr id="50211" name="Text Box 34"/>
          <p:cNvSpPr txBox="1">
            <a:spLocks noChangeArrowheads="1"/>
          </p:cNvSpPr>
          <p:nvPr/>
        </p:nvSpPr>
        <p:spPr bwMode="auto">
          <a:xfrm>
            <a:off x="119063" y="6380163"/>
            <a:ext cx="3798887" cy="320675"/>
          </a:xfrm>
          <a:prstGeom prst="rect">
            <a:avLst/>
          </a:prstGeom>
          <a:noFill/>
          <a:ln w="9525">
            <a:noFill/>
            <a:round/>
            <a:headEnd/>
            <a:tailEnd/>
          </a:ln>
        </p:spPr>
        <p:txBody>
          <a:bodyPr lIns="81639" tIns="55221" rIns="81639" bIns="40820"/>
          <a:lstStyle/>
          <a:p>
            <a:pPr>
              <a:tabLst>
                <a:tab pos="655638" algn="l"/>
                <a:tab pos="1312863" algn="l"/>
                <a:tab pos="1968500" algn="l"/>
                <a:tab pos="2625725" algn="l"/>
                <a:tab pos="3282950" algn="l"/>
              </a:tabLst>
            </a:pPr>
            <a:r>
              <a:rPr lang="hu-HU">
                <a:solidFill>
                  <a:srgbClr val="000000"/>
                </a:solidFill>
              </a:rPr>
              <a:t>(Java Naming and Directory </a:t>
            </a:r>
            <a:r>
              <a:rPr lang="hu-HU" b="1">
                <a:solidFill>
                  <a:srgbClr val="000000"/>
                </a:solidFill>
              </a:rPr>
              <a:t>JNDI</a:t>
            </a:r>
            <a:r>
              <a:rPr lang="hu-HU">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print"/>
          <a:srcRect/>
          <a:stretch>
            <a:fillRect/>
          </a:stretch>
        </p:blipFill>
        <p:spPr bwMode="auto">
          <a:xfrm>
            <a:off x="408960" y="2881"/>
            <a:ext cx="8318880" cy="6858000"/>
          </a:xfrm>
          <a:prstGeom prst="rect">
            <a:avLst/>
          </a:prstGeom>
          <a:noFill/>
          <a:ln w="9525">
            <a:noFill/>
            <a:round/>
            <a:headEnd/>
            <a:tailEnd/>
          </a:ln>
          <a:effectLst/>
        </p:spPr>
      </p:pic>
      <p:sp>
        <p:nvSpPr>
          <p:cNvPr id="99330" name="Text Box 2"/>
          <p:cNvSpPr txBox="1">
            <a:spLocks noChangeArrowheads="1"/>
          </p:cNvSpPr>
          <p:nvPr/>
        </p:nvSpPr>
        <p:spPr bwMode="auto">
          <a:xfrm>
            <a:off x="2835360" y="3565815"/>
            <a:ext cx="5328000" cy="1006666"/>
          </a:xfrm>
          <a:prstGeom prst="rect">
            <a:avLst/>
          </a:prstGeom>
          <a:noFill/>
          <a:ln w="9525">
            <a:noFill/>
            <a:round/>
            <a:headEnd/>
            <a:tailEnd/>
          </a:ln>
          <a:effectLst/>
        </p:spPr>
        <p:txBody>
          <a:bodyPr wrap="none" lIns="81639" tIns="60021" rIns="81639" bIns="40820"/>
          <a:lstStyle/>
          <a:p>
            <a:pPr>
              <a:tabLst>
                <a:tab pos="656650" algn="l"/>
                <a:tab pos="1313299" algn="l"/>
                <a:tab pos="1969949" algn="l"/>
                <a:tab pos="2626599" algn="l"/>
                <a:tab pos="3283248" algn="l"/>
                <a:tab pos="3939898" algn="l"/>
                <a:tab pos="4596548" algn="l"/>
                <a:tab pos="5253198" algn="l"/>
              </a:tabLst>
            </a:pPr>
            <a:r>
              <a:rPr lang="hu-HU" sz="2200" dirty="0">
                <a:solidFill>
                  <a:srgbClr val="000000"/>
                </a:solidFill>
              </a:rPr>
              <a:t>c:\Documents and </a:t>
            </a:r>
            <a:r>
              <a:rPr lang="hu-HU" sz="2200" dirty="0" err="1">
                <a:solidFill>
                  <a:srgbClr val="000000"/>
                </a:solidFill>
              </a:rPr>
              <a:t>Settings</a:t>
            </a:r>
            <a:r>
              <a:rPr lang="hu-HU" sz="2200" dirty="0">
                <a:solidFill>
                  <a:srgbClr val="000000"/>
                </a:solidFill>
              </a:rPr>
              <a:t>\Bátfai Norbert\</a:t>
            </a:r>
          </a:p>
          <a:p>
            <a:pPr>
              <a:tabLst>
                <a:tab pos="656650" algn="l"/>
                <a:tab pos="1313299" algn="l"/>
                <a:tab pos="1969949" algn="l"/>
                <a:tab pos="2626599" algn="l"/>
                <a:tab pos="3283248" algn="l"/>
                <a:tab pos="3939898" algn="l"/>
                <a:tab pos="4596548" algn="l"/>
                <a:tab pos="5253198" algn="l"/>
              </a:tabLst>
            </a:pPr>
            <a:r>
              <a:rPr lang="hu-HU" sz="2200" dirty="0">
                <a:solidFill>
                  <a:srgbClr val="000000"/>
                </a:solidFill>
              </a:rPr>
              <a:t>Dokumentumok\</a:t>
            </a:r>
            <a:r>
              <a:rPr lang="hu-HU" sz="2200" dirty="0" err="1">
                <a:solidFill>
                  <a:srgbClr val="000000"/>
                </a:solidFill>
              </a:rPr>
              <a:t>NetBeansProjects</a:t>
            </a:r>
            <a:r>
              <a:rPr lang="hu-HU" sz="2200" dirty="0">
                <a:solidFill>
                  <a:srgbClr val="000000"/>
                </a:solidFill>
              </a:rPr>
              <a:t>\</a:t>
            </a:r>
          </a:p>
          <a:p>
            <a:pPr>
              <a:tabLst>
                <a:tab pos="656650" algn="l"/>
                <a:tab pos="1313299" algn="l"/>
                <a:tab pos="1969949" algn="l"/>
                <a:tab pos="2626599" algn="l"/>
                <a:tab pos="3283248" algn="l"/>
                <a:tab pos="3939898" algn="l"/>
                <a:tab pos="4596548" algn="l"/>
                <a:tab pos="5253198" algn="l"/>
              </a:tabLst>
            </a:pPr>
            <a:r>
              <a:rPr lang="hu-HU" sz="2200" dirty="0" err="1">
                <a:solidFill>
                  <a:srgbClr val="000000"/>
                </a:solidFill>
              </a:rPr>
              <a:t>WEBHello</a:t>
            </a:r>
            <a:r>
              <a:rPr lang="hu-HU" sz="2200" dirty="0">
                <a:solidFill>
                  <a:srgbClr val="000000"/>
                </a:solidFill>
              </a:rPr>
              <a:t>\</a:t>
            </a:r>
            <a:r>
              <a:rPr lang="hu-HU" sz="2200" dirty="0" err="1">
                <a:solidFill>
                  <a:srgbClr val="000000"/>
                </a:solidFill>
              </a:rPr>
              <a:t>dist</a:t>
            </a:r>
            <a:r>
              <a:rPr lang="hu-HU" sz="2200" dirty="0">
                <a:solidFill>
                  <a:srgbClr val="000000"/>
                </a:solidFill>
              </a:rPr>
              <a:t>\</a:t>
            </a:r>
            <a:r>
              <a:rPr lang="hu-HU" sz="2200" dirty="0" err="1">
                <a:solidFill>
                  <a:srgbClr val="000000"/>
                </a:solidFill>
              </a:rPr>
              <a:t>WEBHello.war</a:t>
            </a:r>
            <a:endParaRPr lang="hu-HU" sz="2200" dirty="0">
              <a:solidFill>
                <a:srgbClr val="000000"/>
              </a:solidFill>
            </a:endParaRPr>
          </a:p>
        </p:txBody>
      </p:sp>
      <p:sp>
        <p:nvSpPr>
          <p:cNvPr id="99331" name="Freeform 3"/>
          <p:cNvSpPr>
            <a:spLocks noChangeArrowheads="1"/>
          </p:cNvSpPr>
          <p:nvPr/>
        </p:nvSpPr>
        <p:spPr bwMode="auto">
          <a:xfrm>
            <a:off x="568800" y="5881578"/>
            <a:ext cx="1317600" cy="273629"/>
          </a:xfrm>
          <a:custGeom>
            <a:avLst/>
            <a:gdLst/>
            <a:ahLst/>
            <a:cxnLst>
              <a:cxn ang="0">
                <a:pos x="2709" y="831"/>
              </a:cxn>
              <a:cxn ang="0">
                <a:pos x="1720" y="831"/>
              </a:cxn>
              <a:cxn ang="0">
                <a:pos x="790" y="802"/>
              </a:cxn>
              <a:cxn ang="0">
                <a:pos x="644" y="191"/>
              </a:cxn>
              <a:cxn ang="0">
                <a:pos x="1633" y="75"/>
              </a:cxn>
              <a:cxn ang="0">
                <a:pos x="2534" y="75"/>
              </a:cxn>
              <a:cxn ang="0">
                <a:pos x="3494" y="162"/>
              </a:cxn>
              <a:cxn ang="0">
                <a:pos x="3057" y="772"/>
              </a:cxn>
              <a:cxn ang="0">
                <a:pos x="2738" y="772"/>
              </a:cxn>
              <a:cxn ang="0">
                <a:pos x="2679" y="772"/>
              </a:cxn>
              <a:cxn ang="0">
                <a:pos x="2709" y="831"/>
              </a:cxn>
            </a:cxnLst>
            <a:rect l="0" t="0" r="r" b="b"/>
            <a:pathLst>
              <a:path w="4037" h="836">
                <a:moveTo>
                  <a:pt x="2709" y="831"/>
                </a:moveTo>
                <a:cubicBezTo>
                  <a:pt x="2379" y="831"/>
                  <a:pt x="2048" y="835"/>
                  <a:pt x="1720" y="831"/>
                </a:cubicBezTo>
                <a:cubicBezTo>
                  <a:pt x="1409" y="827"/>
                  <a:pt x="1102" y="806"/>
                  <a:pt x="790" y="802"/>
                </a:cubicBezTo>
                <a:cubicBezTo>
                  <a:pt x="478" y="798"/>
                  <a:pt x="0" y="263"/>
                  <a:pt x="644" y="191"/>
                </a:cubicBezTo>
                <a:cubicBezTo>
                  <a:pt x="980" y="153"/>
                  <a:pt x="1301" y="73"/>
                  <a:pt x="1633" y="75"/>
                </a:cubicBezTo>
                <a:cubicBezTo>
                  <a:pt x="1932" y="77"/>
                  <a:pt x="2236" y="39"/>
                  <a:pt x="2534" y="75"/>
                </a:cubicBezTo>
                <a:cubicBezTo>
                  <a:pt x="2857" y="114"/>
                  <a:pt x="3203" y="0"/>
                  <a:pt x="3494" y="162"/>
                </a:cubicBezTo>
                <a:cubicBezTo>
                  <a:pt x="4036" y="464"/>
                  <a:pt x="3329" y="774"/>
                  <a:pt x="3057" y="772"/>
                </a:cubicBezTo>
                <a:lnTo>
                  <a:pt x="2738" y="772"/>
                </a:lnTo>
                <a:lnTo>
                  <a:pt x="2679" y="772"/>
                </a:lnTo>
                <a:lnTo>
                  <a:pt x="2709" y="831"/>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noChangeAspect="1" noChangeArrowheads="1"/>
          </p:cNvPicPr>
          <p:nvPr/>
        </p:nvPicPr>
        <p:blipFill>
          <a:blip r:embed="rId3" cstate="print"/>
          <a:srcRect/>
          <a:stretch>
            <a:fillRect/>
          </a:stretch>
        </p:blipFill>
        <p:spPr bwMode="auto">
          <a:xfrm>
            <a:off x="174240" y="27364"/>
            <a:ext cx="8830080" cy="6858000"/>
          </a:xfrm>
          <a:prstGeom prst="rect">
            <a:avLst/>
          </a:prstGeom>
          <a:noFill/>
          <a:ln w="9525">
            <a:noFill/>
            <a:round/>
            <a:headEnd/>
            <a:tailEnd/>
          </a:ln>
          <a:effectLst/>
        </p:spPr>
      </p:pic>
      <p:sp>
        <p:nvSpPr>
          <p:cNvPr id="100354" name="Freeform 2"/>
          <p:cNvSpPr>
            <a:spLocks noChangeArrowheads="1"/>
          </p:cNvSpPr>
          <p:nvPr/>
        </p:nvSpPr>
        <p:spPr bwMode="auto">
          <a:xfrm>
            <a:off x="5148001" y="2328725"/>
            <a:ext cx="976320" cy="519894"/>
          </a:xfrm>
          <a:custGeom>
            <a:avLst/>
            <a:gdLst/>
            <a:ahLst/>
            <a:cxnLst>
              <a:cxn ang="0">
                <a:pos x="2988" y="1388"/>
              </a:cxn>
              <a:cxn ang="0">
                <a:pos x="2029" y="1562"/>
              </a:cxn>
              <a:cxn ang="0">
                <a:pos x="1099" y="1475"/>
              </a:cxn>
              <a:cxn ang="0">
                <a:pos x="168" y="1155"/>
              </a:cxn>
              <a:cxn ang="0">
                <a:pos x="488" y="283"/>
              </a:cxn>
              <a:cxn ang="0">
                <a:pos x="1448" y="21"/>
              </a:cxn>
              <a:cxn ang="0">
                <a:pos x="2378" y="21"/>
              </a:cxn>
              <a:cxn ang="0">
                <a:pos x="2698" y="806"/>
              </a:cxn>
              <a:cxn ang="0">
                <a:pos x="2698" y="1097"/>
              </a:cxn>
              <a:cxn ang="0">
                <a:pos x="2698" y="1388"/>
              </a:cxn>
              <a:cxn ang="0">
                <a:pos x="2698" y="1446"/>
              </a:cxn>
            </a:cxnLst>
            <a:rect l="0" t="0" r="r" b="b"/>
            <a:pathLst>
              <a:path w="2989" h="1594">
                <a:moveTo>
                  <a:pt x="2988" y="1388"/>
                </a:moveTo>
                <a:cubicBezTo>
                  <a:pt x="2633" y="1298"/>
                  <a:pt x="2386" y="1593"/>
                  <a:pt x="2029" y="1562"/>
                </a:cubicBezTo>
                <a:cubicBezTo>
                  <a:pt x="1717" y="1535"/>
                  <a:pt x="1400" y="1550"/>
                  <a:pt x="1099" y="1475"/>
                </a:cubicBezTo>
                <a:cubicBezTo>
                  <a:pt x="781" y="1396"/>
                  <a:pt x="357" y="1473"/>
                  <a:pt x="168" y="1155"/>
                </a:cubicBezTo>
                <a:cubicBezTo>
                  <a:pt x="0" y="873"/>
                  <a:pt x="79" y="358"/>
                  <a:pt x="488" y="283"/>
                </a:cubicBezTo>
                <a:cubicBezTo>
                  <a:pt x="821" y="222"/>
                  <a:pt x="1098" y="12"/>
                  <a:pt x="1448" y="21"/>
                </a:cubicBezTo>
                <a:cubicBezTo>
                  <a:pt x="1757" y="29"/>
                  <a:pt x="2069" y="32"/>
                  <a:pt x="2378" y="21"/>
                </a:cubicBezTo>
                <a:cubicBezTo>
                  <a:pt x="2942" y="0"/>
                  <a:pt x="2605" y="534"/>
                  <a:pt x="2698" y="806"/>
                </a:cubicBezTo>
                <a:lnTo>
                  <a:pt x="2698" y="1097"/>
                </a:lnTo>
                <a:lnTo>
                  <a:pt x="2698" y="1388"/>
                </a:lnTo>
                <a:lnTo>
                  <a:pt x="2698" y="1446"/>
                </a:lnTo>
              </a:path>
            </a:pathLst>
          </a:custGeom>
          <a:noFill/>
          <a:ln w="36000">
            <a:solidFill>
              <a:srgbClr val="FF0000"/>
            </a:solidFill>
            <a:round/>
            <a:headEnd/>
            <a:tailEnd/>
          </a:ln>
          <a:effectLst/>
        </p:spPr>
        <p:txBody>
          <a:bodyPr lIns="82945" tIns="41473" rIns="82945" bIns="41473"/>
          <a:lstStyle/>
          <a:p>
            <a:endParaRPr lang="hu-HU"/>
          </a:p>
        </p:txBody>
      </p:sp>
      <p:sp>
        <p:nvSpPr>
          <p:cNvPr id="100355" name="Freeform 3"/>
          <p:cNvSpPr>
            <a:spLocks noChangeArrowheads="1"/>
          </p:cNvSpPr>
          <p:nvPr/>
        </p:nvSpPr>
        <p:spPr bwMode="auto">
          <a:xfrm>
            <a:off x="345600" y="4234044"/>
            <a:ext cx="1332000" cy="375880"/>
          </a:xfrm>
          <a:custGeom>
            <a:avLst/>
            <a:gdLst/>
            <a:ahLst/>
            <a:cxnLst>
              <a:cxn ang="0">
                <a:pos x="2489" y="961"/>
              </a:cxn>
              <a:cxn ang="0">
                <a:pos x="1530" y="1019"/>
              </a:cxn>
              <a:cxn ang="0">
                <a:pos x="657" y="845"/>
              </a:cxn>
              <a:cxn ang="0">
                <a:pos x="512" y="147"/>
              </a:cxn>
              <a:cxn ang="0">
                <a:pos x="1472" y="1"/>
              </a:cxn>
              <a:cxn ang="0">
                <a:pos x="2460" y="31"/>
              </a:cxn>
              <a:cxn ang="0">
                <a:pos x="3361" y="60"/>
              </a:cxn>
              <a:cxn ang="0">
                <a:pos x="3885" y="786"/>
              </a:cxn>
              <a:cxn ang="0">
                <a:pos x="2954" y="1048"/>
              </a:cxn>
              <a:cxn ang="0">
                <a:pos x="2635" y="961"/>
              </a:cxn>
              <a:cxn ang="0">
                <a:pos x="2344" y="903"/>
              </a:cxn>
              <a:cxn ang="0">
                <a:pos x="2315" y="903"/>
              </a:cxn>
            </a:cxnLst>
            <a:rect l="0" t="0" r="r" b="b"/>
            <a:pathLst>
              <a:path w="4077" h="1149">
                <a:moveTo>
                  <a:pt x="2489" y="961"/>
                </a:moveTo>
                <a:cubicBezTo>
                  <a:pt x="2178" y="1072"/>
                  <a:pt x="1848" y="992"/>
                  <a:pt x="1530" y="1019"/>
                </a:cubicBezTo>
                <a:cubicBezTo>
                  <a:pt x="1229" y="1044"/>
                  <a:pt x="955" y="866"/>
                  <a:pt x="657" y="845"/>
                </a:cubicBezTo>
                <a:cubicBezTo>
                  <a:pt x="240" y="816"/>
                  <a:pt x="0" y="293"/>
                  <a:pt x="512" y="147"/>
                </a:cubicBezTo>
                <a:cubicBezTo>
                  <a:pt x="841" y="54"/>
                  <a:pt x="1150" y="0"/>
                  <a:pt x="1472" y="1"/>
                </a:cubicBezTo>
                <a:cubicBezTo>
                  <a:pt x="1801" y="2"/>
                  <a:pt x="2128" y="18"/>
                  <a:pt x="2460" y="31"/>
                </a:cubicBezTo>
                <a:cubicBezTo>
                  <a:pt x="2763" y="43"/>
                  <a:pt x="3056" y="68"/>
                  <a:pt x="3361" y="60"/>
                </a:cubicBezTo>
                <a:cubicBezTo>
                  <a:pt x="3688" y="52"/>
                  <a:pt x="4076" y="433"/>
                  <a:pt x="3885" y="786"/>
                </a:cubicBezTo>
                <a:cubicBezTo>
                  <a:pt x="3689" y="1148"/>
                  <a:pt x="3274" y="1022"/>
                  <a:pt x="2954" y="1048"/>
                </a:cubicBezTo>
                <a:lnTo>
                  <a:pt x="2635" y="961"/>
                </a:lnTo>
                <a:lnTo>
                  <a:pt x="2344" y="903"/>
                </a:lnTo>
                <a:lnTo>
                  <a:pt x="2315" y="903"/>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noChangeArrowheads="1"/>
          </p:cNvPicPr>
          <p:nvPr/>
        </p:nvPicPr>
        <p:blipFill>
          <a:blip r:embed="rId3" cstate="print"/>
          <a:srcRect/>
          <a:stretch>
            <a:fillRect/>
          </a:stretch>
        </p:blipFill>
        <p:spPr bwMode="auto">
          <a:xfrm>
            <a:off x="289440" y="587582"/>
            <a:ext cx="8557920" cy="5690038"/>
          </a:xfrm>
          <a:prstGeom prst="rect">
            <a:avLst/>
          </a:prstGeom>
          <a:noFill/>
          <a:ln w="9525">
            <a:noFill/>
            <a:round/>
            <a:headEnd/>
            <a:tailEnd/>
          </a:ln>
          <a:effectLst/>
        </p:spPr>
      </p:pic>
      <p:sp>
        <p:nvSpPr>
          <p:cNvPr id="101378" name="Text Box 2"/>
          <p:cNvSpPr txBox="1">
            <a:spLocks noChangeArrowheads="1"/>
          </p:cNvSpPr>
          <p:nvPr/>
        </p:nvSpPr>
        <p:spPr bwMode="auto">
          <a:xfrm>
            <a:off x="2773441" y="3259063"/>
            <a:ext cx="5718240" cy="423404"/>
          </a:xfrm>
          <a:prstGeom prst="rect">
            <a:avLst/>
          </a:prstGeom>
          <a:noFill/>
          <a:ln w="36000">
            <a:noFill/>
            <a:round/>
            <a:headEnd/>
            <a:tailEnd/>
          </a:ln>
          <a:effectLst/>
        </p:spPr>
        <p:txBody>
          <a:bodyPr lIns="97967" tIns="76349" rIns="97967" bIns="57147"/>
          <a:lstStyle/>
          <a:p>
            <a:pPr>
              <a:tabLst>
                <a:tab pos="656650" algn="l"/>
                <a:tab pos="1313299" algn="l"/>
                <a:tab pos="1969949" algn="l"/>
                <a:tab pos="2626599" algn="l"/>
                <a:tab pos="3283248" algn="l"/>
                <a:tab pos="3939898" algn="l"/>
                <a:tab pos="4596548" algn="l"/>
                <a:tab pos="5253198" algn="l"/>
              </a:tabLst>
            </a:pPr>
            <a:r>
              <a:rPr lang="hu-HU" sz="2200" dirty="0">
                <a:solidFill>
                  <a:srgbClr val="000000"/>
                </a:solidFill>
                <a:hlinkClick r:id="rId4"/>
              </a:rPr>
              <a:t>http://localhost:8080/WEBHello/WHS</a:t>
            </a:r>
            <a:r>
              <a:rPr lang="hu-HU" sz="2200"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2658240" y="2449698"/>
            <a:ext cx="3873600" cy="908735"/>
          </a:xfrm>
          <a:prstGeom prst="rect">
            <a:avLst/>
          </a:prstGeom>
          <a:noFill/>
          <a:ln w="9525">
            <a:noFill/>
            <a:round/>
            <a:headEnd/>
            <a:tailEnd/>
          </a:ln>
          <a:effectLst/>
        </p:spPr>
        <p:txBody>
          <a:bodyPr wrap="none" lIns="81639" tIns="66421" rIns="81639" bIns="40820"/>
          <a:lstStyle/>
          <a:p>
            <a:pPr algn="ctr">
              <a:tabLst>
                <a:tab pos="656650" algn="l"/>
                <a:tab pos="1313299" algn="l"/>
                <a:tab pos="1969949" algn="l"/>
                <a:tab pos="2626599" algn="l"/>
                <a:tab pos="3283248" algn="l"/>
              </a:tabLst>
            </a:pPr>
            <a:r>
              <a:rPr lang="hu-HU" sz="2900" dirty="0" err="1">
                <a:solidFill>
                  <a:srgbClr val="000000"/>
                </a:solidFill>
              </a:rPr>
              <a:t>JBoss.org</a:t>
            </a:r>
            <a:r>
              <a:rPr lang="hu-HU" sz="2900" dirty="0">
                <a:solidFill>
                  <a:srgbClr val="000000"/>
                </a:solidFill>
              </a:rPr>
              <a:t>: </a:t>
            </a:r>
            <a:r>
              <a:rPr lang="hu-HU" sz="2900" dirty="0" err="1">
                <a:solidFill>
                  <a:srgbClr val="000000"/>
                </a:solidFill>
              </a:rPr>
              <a:t>Community</a:t>
            </a:r>
            <a:endParaRPr lang="hu-HU" sz="2900" dirty="0">
              <a:solidFill>
                <a:srgbClr val="000000"/>
              </a:solidFill>
            </a:endParaRPr>
          </a:p>
          <a:p>
            <a:pPr algn="ctr">
              <a:tabLst>
                <a:tab pos="656650" algn="l"/>
                <a:tab pos="1313299" algn="l"/>
                <a:tab pos="1969949" algn="l"/>
                <a:tab pos="2626599" algn="l"/>
                <a:tab pos="3283248" algn="l"/>
              </a:tabLst>
            </a:pPr>
            <a:r>
              <a:rPr lang="hu-HU" sz="2900" dirty="0">
                <a:solidFill>
                  <a:srgbClr val="000000"/>
                </a:solidFill>
                <a:hlinkClick r:id="rId3"/>
              </a:rPr>
              <a:t>http://www.jboss.org/</a:t>
            </a:r>
          </a:p>
        </p:txBody>
      </p:sp>
      <p:sp>
        <p:nvSpPr>
          <p:cNvPr id="102402" name="Text Box 2"/>
          <p:cNvSpPr txBox="1">
            <a:spLocks noChangeArrowheads="1"/>
          </p:cNvSpPr>
          <p:nvPr/>
        </p:nvSpPr>
        <p:spPr bwMode="auto">
          <a:xfrm>
            <a:off x="2818081" y="326915"/>
            <a:ext cx="354960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Lst>
            </a:pPr>
            <a:r>
              <a:rPr lang="hu-HU" sz="4000" b="1" dirty="0">
                <a:solidFill>
                  <a:srgbClr val="000000"/>
                </a:solidFill>
                <a:latin typeface="+mn-lt"/>
              </a:rPr>
              <a:t>További példák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818081" y="326915"/>
            <a:ext cx="354960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Lst>
            </a:pPr>
            <a:r>
              <a:rPr lang="hu-HU" sz="4000" b="1" dirty="0" smtClean="0">
                <a:solidFill>
                  <a:srgbClr val="000000"/>
                </a:solidFill>
                <a:latin typeface="+mn-lt"/>
              </a:rPr>
              <a:t>„Te kit választanál?”</a:t>
            </a:r>
            <a:endParaRPr lang="hu-HU" sz="4000" b="1" dirty="0">
              <a:solidFill>
                <a:srgbClr val="000000"/>
              </a:solidFill>
              <a:latin typeface="+mn-lt"/>
            </a:endParaRPr>
          </a:p>
        </p:txBody>
      </p:sp>
      <p:sp>
        <p:nvSpPr>
          <p:cNvPr id="4" name="Téglalap 3"/>
          <p:cNvSpPr/>
          <p:nvPr/>
        </p:nvSpPr>
        <p:spPr>
          <a:xfrm>
            <a:off x="755576" y="6309320"/>
            <a:ext cx="8280920" cy="369332"/>
          </a:xfrm>
          <a:prstGeom prst="rect">
            <a:avLst/>
          </a:prstGeom>
        </p:spPr>
        <p:txBody>
          <a:bodyPr wrap="square">
            <a:spAutoFit/>
          </a:bodyPr>
          <a:lstStyle/>
          <a:p>
            <a:r>
              <a:rPr lang="hu-HU" dirty="0" smtClean="0">
                <a:hlinkClick r:id="rId3"/>
              </a:rPr>
              <a:t>http://en.wikipedia.org/wiki/Comparison_of_application_servers</a:t>
            </a:r>
            <a:r>
              <a:rPr lang="hu-HU" dirty="0" smtClean="0"/>
              <a:t> </a:t>
            </a:r>
            <a:endParaRPr lang="hu-HU" dirty="0"/>
          </a:p>
        </p:txBody>
      </p:sp>
      <p:pic>
        <p:nvPicPr>
          <p:cNvPr id="11266" name="Picture 2"/>
          <p:cNvPicPr>
            <a:picLocks noChangeAspect="1" noChangeArrowheads="1"/>
          </p:cNvPicPr>
          <p:nvPr/>
        </p:nvPicPr>
        <p:blipFill>
          <a:blip r:embed="rId4" cstate="print"/>
          <a:srcRect/>
          <a:stretch>
            <a:fillRect/>
          </a:stretch>
        </p:blipFill>
        <p:spPr bwMode="auto">
          <a:xfrm>
            <a:off x="1" y="1252539"/>
            <a:ext cx="9162856" cy="39766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818081" y="326915"/>
            <a:ext cx="354960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Lst>
            </a:pPr>
            <a:r>
              <a:rPr lang="hu-HU" sz="4000" b="1" dirty="0" smtClean="0">
                <a:solidFill>
                  <a:srgbClr val="000000"/>
                </a:solidFill>
                <a:latin typeface="+mn-lt"/>
              </a:rPr>
              <a:t>Mindig aktuális kérdés</a:t>
            </a:r>
            <a:endParaRPr lang="hu-HU" sz="4000" b="1" dirty="0">
              <a:solidFill>
                <a:srgbClr val="000000"/>
              </a:solidFill>
              <a:latin typeface="+mn-lt"/>
            </a:endParaRPr>
          </a:p>
        </p:txBody>
      </p:sp>
      <p:sp>
        <p:nvSpPr>
          <p:cNvPr id="5" name="Téglalap 4"/>
          <p:cNvSpPr/>
          <p:nvPr/>
        </p:nvSpPr>
        <p:spPr>
          <a:xfrm>
            <a:off x="539552" y="1556792"/>
            <a:ext cx="8136904" cy="3970318"/>
          </a:xfrm>
          <a:prstGeom prst="rect">
            <a:avLst/>
          </a:prstGeom>
        </p:spPr>
        <p:txBody>
          <a:bodyPr wrap="square">
            <a:spAutoFit/>
          </a:bodyPr>
          <a:lstStyle/>
          <a:p>
            <a:r>
              <a:rPr lang="hu-HU" dirty="0" smtClean="0"/>
              <a:t>2006-ból</a:t>
            </a:r>
          </a:p>
          <a:p>
            <a:endParaRPr lang="hu-HU" dirty="0" smtClean="0"/>
          </a:p>
          <a:p>
            <a:r>
              <a:rPr lang="en-US" dirty="0" err="1" smtClean="0"/>
              <a:t>JBoss</a:t>
            </a:r>
            <a:r>
              <a:rPr lang="en-US" dirty="0" smtClean="0"/>
              <a:t>, Geronimo, or Tomcat?</a:t>
            </a:r>
          </a:p>
          <a:p>
            <a:r>
              <a:rPr lang="en-US" dirty="0" smtClean="0"/>
              <a:t>Three open source Java application servers compared</a:t>
            </a:r>
          </a:p>
          <a:p>
            <a:endParaRPr lang="hu-HU" dirty="0" smtClean="0"/>
          </a:p>
          <a:p>
            <a:r>
              <a:rPr lang="hu-HU" dirty="0" smtClean="0">
                <a:hlinkClick r:id="rId3"/>
              </a:rPr>
              <a:t>http://www.javaworld.com/javaworld/jw-12-2007/jw-12-appservers.html</a:t>
            </a:r>
            <a:r>
              <a:rPr lang="hu-HU" dirty="0" smtClean="0"/>
              <a:t> </a:t>
            </a:r>
          </a:p>
          <a:p>
            <a:endParaRPr lang="hu-HU" dirty="0" smtClean="0"/>
          </a:p>
          <a:p>
            <a:endParaRPr lang="hu-HU" dirty="0" smtClean="0"/>
          </a:p>
          <a:p>
            <a:r>
              <a:rPr lang="hu-HU" dirty="0" smtClean="0"/>
              <a:t>2010-ből</a:t>
            </a:r>
          </a:p>
          <a:p>
            <a:endParaRPr lang="hu-HU" dirty="0" smtClean="0"/>
          </a:p>
          <a:p>
            <a:r>
              <a:rPr lang="en-US" dirty="0" smtClean="0"/>
              <a:t>Comparing Oracle </a:t>
            </a:r>
            <a:r>
              <a:rPr lang="en-US" dirty="0" err="1" smtClean="0"/>
              <a:t>GlassFish</a:t>
            </a:r>
            <a:r>
              <a:rPr lang="en-US" dirty="0" smtClean="0"/>
              <a:t> Server and </a:t>
            </a:r>
            <a:r>
              <a:rPr lang="en-US" dirty="0" err="1" smtClean="0"/>
              <a:t>JBoss</a:t>
            </a:r>
            <a:r>
              <a:rPr lang="en-US" dirty="0" smtClean="0"/>
              <a:t>: Which Application Server Is Right for You?</a:t>
            </a:r>
            <a:endParaRPr lang="hu-HU" dirty="0" smtClean="0"/>
          </a:p>
          <a:p>
            <a:r>
              <a:rPr lang="hu-HU" dirty="0" smtClean="0">
                <a:hlinkClick r:id="rId4"/>
              </a:rPr>
              <a:t>http://www.oracle.com/us/products/middleware/application-server/oracle-glassfish-server/comparing-glassfish-jboss-wp-117118.pdf</a:t>
            </a:r>
            <a:r>
              <a:rPr lang="hu-HU" dirty="0" smtClean="0"/>
              <a:t> </a:t>
            </a:r>
            <a:endParaRPr lang="hu-HU"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a:t>
            </a:r>
            <a:r>
              <a:rPr lang="hu-HU" sz="4400" b="1" dirty="0" err="1" smtClean="0">
                <a:latin typeface="+mj-lt"/>
                <a:ea typeface="+mj-ea"/>
                <a:cs typeface="+mj-cs"/>
              </a:rPr>
              <a:t>JUnit</a:t>
            </a:r>
            <a:r>
              <a:rPr lang="hu-HU" sz="4400" b="1" dirty="0" smtClean="0">
                <a:latin typeface="+mj-lt"/>
                <a:ea typeface="+mj-ea"/>
                <a:cs typeface="+mj-cs"/>
              </a:rPr>
              <a:t> tesztelés</a:t>
            </a:r>
            <a:endParaRPr lang="hu-HU" sz="1200" b="1" dirty="0">
              <a:latin typeface="+mj-lt"/>
              <a:ea typeface="+mj-ea"/>
              <a:cs typeface="+mj-cs"/>
            </a:endParaRPr>
          </a:p>
        </p:txBody>
      </p:sp>
      <p:sp>
        <p:nvSpPr>
          <p:cNvPr id="3" name="Téglalap 2"/>
          <p:cNvSpPr/>
          <p:nvPr/>
        </p:nvSpPr>
        <p:spPr>
          <a:xfrm>
            <a:off x="395536" y="980728"/>
            <a:ext cx="8208912" cy="369332"/>
          </a:xfrm>
          <a:prstGeom prst="rect">
            <a:avLst/>
          </a:prstGeom>
        </p:spPr>
        <p:txBody>
          <a:bodyPr wrap="square">
            <a:spAutoFit/>
          </a:bodyPr>
          <a:lstStyle/>
          <a:p>
            <a:r>
              <a:rPr lang="hu-HU" dirty="0" smtClean="0">
                <a:latin typeface="+mn-lt"/>
                <a:hlinkClick r:id="rId2"/>
              </a:rPr>
              <a:t>http://www.inf.unideb.hu/~nbatfai/mircsource/GoldenTeamFC-0.0.3-project.zip</a:t>
            </a:r>
            <a:r>
              <a:rPr lang="hu-HU" dirty="0" smtClean="0">
                <a:latin typeface="+mn-lt"/>
              </a:rPr>
              <a:t> </a:t>
            </a:r>
            <a:endParaRPr lang="hu-HU"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467544" y="1628800"/>
            <a:ext cx="6446837" cy="32575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55576" y="2708920"/>
            <a:ext cx="6446837" cy="325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a:t>
            </a:r>
            <a:r>
              <a:rPr lang="hu-HU" sz="4400" b="1" dirty="0" err="1" smtClean="0">
                <a:latin typeface="+mj-lt"/>
                <a:ea typeface="+mj-ea"/>
                <a:cs typeface="+mj-cs"/>
              </a:rPr>
              <a:t>JUnit</a:t>
            </a:r>
            <a:r>
              <a:rPr lang="hu-HU" sz="4400" b="1" dirty="0" smtClean="0">
                <a:latin typeface="+mj-lt"/>
                <a:ea typeface="+mj-ea"/>
                <a:cs typeface="+mj-cs"/>
              </a:rPr>
              <a:t> tesztelés</a:t>
            </a:r>
            <a:endParaRPr lang="hu-HU" sz="1200" b="1" dirty="0">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123478" y="692696"/>
            <a:ext cx="2000250" cy="2552700"/>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5109" y="1034752"/>
            <a:ext cx="8561387" cy="5562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a:t>
            </a:r>
            <a:r>
              <a:rPr lang="hu-HU" sz="4400" b="1" dirty="0" err="1" smtClean="0">
                <a:latin typeface="+mj-lt"/>
                <a:ea typeface="+mj-ea"/>
                <a:cs typeface="+mj-cs"/>
              </a:rPr>
              <a:t>JUnit</a:t>
            </a:r>
            <a:r>
              <a:rPr lang="hu-HU" sz="4400" b="1" dirty="0" smtClean="0">
                <a:latin typeface="+mj-lt"/>
                <a:ea typeface="+mj-ea"/>
                <a:cs typeface="+mj-cs"/>
              </a:rPr>
              <a:t> tesztelés</a:t>
            </a:r>
            <a:endParaRPr lang="hu-HU" sz="1200" b="1" dirty="0">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395536" y="764704"/>
            <a:ext cx="8437563" cy="2552700"/>
          </a:xfrm>
          <a:prstGeom prst="rect">
            <a:avLst/>
          </a:prstGeom>
          <a:noFill/>
          <a:ln w="9525">
            <a:solidFill>
              <a:schemeClr val="accent1"/>
            </a:solidFill>
            <a:miter lim="800000"/>
            <a:headEnd/>
            <a:tailEnd/>
          </a:ln>
        </p:spPr>
      </p:pic>
      <p:sp>
        <p:nvSpPr>
          <p:cNvPr id="6" name="Téglalap 5"/>
          <p:cNvSpPr/>
          <p:nvPr/>
        </p:nvSpPr>
        <p:spPr>
          <a:xfrm>
            <a:off x="3203848" y="6550223"/>
            <a:ext cx="5526360" cy="307777"/>
          </a:xfrm>
          <a:prstGeom prst="rect">
            <a:avLst/>
          </a:prstGeom>
        </p:spPr>
        <p:txBody>
          <a:bodyPr wrap="square">
            <a:spAutoFit/>
          </a:bodyPr>
          <a:lstStyle/>
          <a:p>
            <a:r>
              <a:rPr lang="hu-HU" sz="1400" dirty="0" smtClean="0">
                <a:latin typeface="+mn-lt"/>
                <a:hlinkClick r:id="rId3"/>
              </a:rPr>
              <a:t>http://www.junit.org/apidocs/org/junit/Assert.html</a:t>
            </a:r>
            <a:r>
              <a:rPr lang="hu-HU" sz="1400" dirty="0" smtClean="0">
                <a:latin typeface="+mn-lt"/>
              </a:rPr>
              <a:t> </a:t>
            </a:r>
            <a:endParaRPr lang="hu-HU" sz="1400" dirty="0">
              <a:latin typeface="+mn-lt"/>
            </a:endParaRPr>
          </a:p>
        </p:txBody>
      </p:sp>
      <p:pic>
        <p:nvPicPr>
          <p:cNvPr id="3075" name="Picture 3"/>
          <p:cNvPicPr>
            <a:picLocks noChangeAspect="1" noChangeArrowheads="1"/>
          </p:cNvPicPr>
          <p:nvPr/>
        </p:nvPicPr>
        <p:blipFill>
          <a:blip r:embed="rId4" cstate="print"/>
          <a:srcRect/>
          <a:stretch>
            <a:fillRect/>
          </a:stretch>
        </p:blipFill>
        <p:spPr bwMode="auto">
          <a:xfrm>
            <a:off x="1619672" y="3163019"/>
            <a:ext cx="7446963" cy="33623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 / </a:t>
            </a:r>
            <a:r>
              <a:rPr lang="hu-HU" sz="4400" b="1" dirty="0" err="1" smtClean="0">
                <a:latin typeface="+mj-lt"/>
                <a:ea typeface="+mj-ea"/>
                <a:cs typeface="+mj-cs"/>
              </a:rPr>
              <a:t>Servlet</a:t>
            </a:r>
            <a:r>
              <a:rPr lang="hu-HU" sz="4400" b="1" dirty="0" smtClean="0">
                <a:latin typeface="+mj-lt"/>
                <a:ea typeface="+mj-ea"/>
                <a:cs typeface="+mj-cs"/>
              </a:rPr>
              <a:t> 3.0</a:t>
            </a:r>
            <a:endParaRPr lang="hu-HU" sz="1200" b="1" dirty="0">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323528" y="620688"/>
            <a:ext cx="8180387" cy="60579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849600" y="195861"/>
            <a:ext cx="8490240" cy="649509"/>
          </a:xfrm>
          <a:prstGeom prst="rect">
            <a:avLst/>
          </a:prstGeom>
          <a:noFill/>
          <a:ln w="9525">
            <a:noFill/>
            <a:round/>
            <a:headEnd/>
            <a:tailEnd/>
          </a:ln>
          <a:effectLst/>
        </p:spPr>
        <p:txBody>
          <a:bodyPr lIns="81639" tIns="76022"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4000" b="1" dirty="0">
                <a:solidFill>
                  <a:srgbClr val="000000"/>
                </a:solidFill>
                <a:latin typeface="+mn-lt"/>
              </a:rPr>
              <a:t>Java EE vállalati alkalmazások</a:t>
            </a:r>
          </a:p>
        </p:txBody>
      </p:sp>
      <p:sp>
        <p:nvSpPr>
          <p:cNvPr id="13314" name="Text Box 2"/>
          <p:cNvSpPr txBox="1">
            <a:spLocks noChangeArrowheads="1"/>
          </p:cNvSpPr>
          <p:nvPr/>
        </p:nvSpPr>
        <p:spPr bwMode="auto">
          <a:xfrm>
            <a:off x="1143360" y="1143480"/>
            <a:ext cx="5186880" cy="698474"/>
          </a:xfrm>
          <a:prstGeom prst="rect">
            <a:avLst/>
          </a:prstGeom>
          <a:noFill/>
          <a:ln w="9525">
            <a:noFill/>
            <a:round/>
            <a:headEnd/>
            <a:tailEnd/>
          </a:ln>
          <a:effectLst/>
        </p:spPr>
        <p:txBody>
          <a:bodyPr lIns="81639" tIns="60021" rIns="81639" bIns="40820"/>
          <a:lstStyle/>
          <a:p>
            <a:pPr>
              <a:tabLst>
                <a:tab pos="656650" algn="l"/>
                <a:tab pos="1313299" algn="l"/>
                <a:tab pos="1969949" algn="l"/>
                <a:tab pos="2626599" algn="l"/>
                <a:tab pos="3283248" algn="l"/>
                <a:tab pos="3939898" algn="l"/>
                <a:tab pos="4596548" algn="l"/>
              </a:tabLst>
            </a:pPr>
            <a:r>
              <a:rPr lang="hu-HU" sz="2200" dirty="0" err="1">
                <a:solidFill>
                  <a:srgbClr val="000000"/>
                </a:solidFill>
              </a:rPr>
              <a:t>Enterprise</a:t>
            </a:r>
            <a:r>
              <a:rPr lang="hu-HU" sz="2200" dirty="0">
                <a:solidFill>
                  <a:srgbClr val="000000"/>
                </a:solidFill>
              </a:rPr>
              <a:t> </a:t>
            </a:r>
            <a:r>
              <a:rPr lang="hu-HU" sz="2200" dirty="0" err="1">
                <a:solidFill>
                  <a:srgbClr val="000000"/>
                </a:solidFill>
              </a:rPr>
              <a:t>Application</a:t>
            </a:r>
            <a:r>
              <a:rPr lang="hu-HU" sz="2200" dirty="0">
                <a:solidFill>
                  <a:srgbClr val="000000"/>
                </a:solidFill>
              </a:rPr>
              <a:t> </a:t>
            </a:r>
            <a:r>
              <a:rPr lang="hu-HU" sz="2200" dirty="0" err="1">
                <a:solidFill>
                  <a:srgbClr val="000000"/>
                </a:solidFill>
              </a:rPr>
              <a:t>Archive</a:t>
            </a:r>
            <a:r>
              <a:rPr lang="hu-HU" sz="2200" dirty="0">
                <a:solidFill>
                  <a:srgbClr val="000000"/>
                </a:solidFill>
              </a:rPr>
              <a:t>, EAR</a:t>
            </a:r>
          </a:p>
          <a:p>
            <a:pPr>
              <a:tabLst>
                <a:tab pos="656650" algn="l"/>
                <a:tab pos="1313299" algn="l"/>
                <a:tab pos="1969949" algn="l"/>
                <a:tab pos="2626599" algn="l"/>
                <a:tab pos="3283248" algn="l"/>
                <a:tab pos="3939898" algn="l"/>
                <a:tab pos="4596548" algn="l"/>
              </a:tabLst>
            </a:pPr>
            <a:r>
              <a:rPr lang="hu-HU" sz="2200" dirty="0" err="1">
                <a:solidFill>
                  <a:srgbClr val="000000"/>
                </a:solidFill>
              </a:rPr>
              <a:t>Deployment</a:t>
            </a:r>
            <a:endParaRPr lang="hu-HU" sz="2200" dirty="0">
              <a:solidFill>
                <a:srgbClr val="000000"/>
              </a:solidFill>
            </a:endParaRPr>
          </a:p>
        </p:txBody>
      </p:sp>
      <p:pic>
        <p:nvPicPr>
          <p:cNvPr id="13315" name="Picture 3"/>
          <p:cNvPicPr>
            <a:picLocks noChangeAspect="1" noChangeArrowheads="1"/>
          </p:cNvPicPr>
          <p:nvPr/>
        </p:nvPicPr>
        <p:blipFill>
          <a:blip r:embed="rId3" cstate="print"/>
          <a:srcRect/>
          <a:stretch>
            <a:fillRect/>
          </a:stretch>
        </p:blipFill>
        <p:spPr bwMode="auto">
          <a:xfrm>
            <a:off x="979201" y="2285521"/>
            <a:ext cx="7705440" cy="389272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a:t>
            </a:r>
            <a:endParaRPr lang="hu-HU" sz="1200" b="1" dirty="0">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738188" y="742950"/>
            <a:ext cx="7666037" cy="5372100"/>
          </a:xfrm>
          <a:prstGeom prst="rect">
            <a:avLst/>
          </a:prstGeom>
          <a:noFill/>
          <a:ln w="9525">
            <a:solidFill>
              <a:schemeClr val="accent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339752" y="3356992"/>
            <a:ext cx="6370637" cy="321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a:t>
            </a:r>
            <a:endParaRPr lang="hu-HU" sz="1200" b="1" dirty="0">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251520" y="764704"/>
            <a:ext cx="7485063" cy="5267325"/>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59832" y="4725144"/>
            <a:ext cx="4914900" cy="1676400"/>
          </a:xfrm>
          <a:prstGeom prst="rect">
            <a:avLst/>
          </a:prstGeom>
          <a:noFill/>
          <a:ln w="9525">
            <a:solidFill>
              <a:schemeClr val="accent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339752" y="3501008"/>
            <a:ext cx="6096000" cy="1676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 /</a:t>
            </a:r>
            <a:r>
              <a:rPr lang="hu-HU" sz="4400" b="1" dirty="0" err="1" smtClean="0">
                <a:latin typeface="+mj-lt"/>
                <a:ea typeface="+mj-ea"/>
                <a:cs typeface="+mj-cs"/>
              </a:rPr>
              <a:t>GlassFish</a:t>
            </a:r>
            <a:r>
              <a:rPr lang="hu-HU" sz="4400" b="1" dirty="0" smtClean="0">
                <a:latin typeface="+mj-lt"/>
                <a:ea typeface="+mj-ea"/>
                <a:cs typeface="+mj-cs"/>
              </a:rPr>
              <a:t> 3</a:t>
            </a:r>
            <a:endParaRPr lang="hu-HU" sz="1200" b="1" dirty="0">
              <a:latin typeface="+mj-lt"/>
              <a:ea typeface="+mj-ea"/>
              <a:cs typeface="+mj-cs"/>
            </a:endParaRPr>
          </a:p>
        </p:txBody>
      </p:sp>
      <p:sp>
        <p:nvSpPr>
          <p:cNvPr id="7" name="Téglalap 6"/>
          <p:cNvSpPr/>
          <p:nvPr/>
        </p:nvSpPr>
        <p:spPr>
          <a:xfrm>
            <a:off x="395536" y="980728"/>
            <a:ext cx="7488832" cy="369332"/>
          </a:xfrm>
          <a:prstGeom prst="rect">
            <a:avLst/>
          </a:prstGeom>
        </p:spPr>
        <p:txBody>
          <a:bodyPr wrap="square">
            <a:spAutoFit/>
          </a:bodyPr>
          <a:lstStyle/>
          <a:p>
            <a:r>
              <a:rPr lang="hu-HU" dirty="0" smtClean="0">
                <a:hlinkClick r:id="rId2"/>
              </a:rPr>
              <a:t>http://glassfish.java.net/downloads/3.1.1-final.html</a:t>
            </a:r>
            <a:r>
              <a:rPr lang="hu-HU" dirty="0" smtClean="0"/>
              <a:t> </a:t>
            </a:r>
            <a:endParaRPr lang="hu-HU" dirty="0"/>
          </a:p>
        </p:txBody>
      </p:sp>
      <p:pic>
        <p:nvPicPr>
          <p:cNvPr id="12290" name="Picture 2"/>
          <p:cNvPicPr>
            <a:picLocks noChangeAspect="1" noChangeArrowheads="1"/>
          </p:cNvPicPr>
          <p:nvPr/>
        </p:nvPicPr>
        <p:blipFill>
          <a:blip r:embed="rId3" cstate="print"/>
          <a:srcRect/>
          <a:stretch>
            <a:fillRect/>
          </a:stretch>
        </p:blipFill>
        <p:spPr bwMode="auto">
          <a:xfrm>
            <a:off x="539552" y="1556792"/>
            <a:ext cx="5921028" cy="473782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876256" y="4941168"/>
            <a:ext cx="1619250" cy="12763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a:t>
            </a:r>
            <a:endParaRPr lang="hu-HU" sz="1200" b="1" dirty="0">
              <a:latin typeface="+mj-lt"/>
              <a:ea typeface="+mj-ea"/>
              <a:cs typeface="+mj-cs"/>
            </a:endParaRPr>
          </a:p>
        </p:txBody>
      </p:sp>
      <p:pic>
        <p:nvPicPr>
          <p:cNvPr id="13314" name="Picture 2"/>
          <p:cNvPicPr>
            <a:picLocks noChangeAspect="1" noChangeArrowheads="1"/>
          </p:cNvPicPr>
          <p:nvPr/>
        </p:nvPicPr>
        <p:blipFill>
          <a:blip r:embed="rId2" cstate="print"/>
          <a:srcRect/>
          <a:stretch>
            <a:fillRect/>
          </a:stretch>
        </p:blipFill>
        <p:spPr bwMode="auto">
          <a:xfrm>
            <a:off x="323528" y="908720"/>
            <a:ext cx="6446837" cy="325755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051720" y="2060848"/>
            <a:ext cx="5172075" cy="3333750"/>
          </a:xfrm>
          <a:prstGeom prst="rect">
            <a:avLst/>
          </a:prstGeom>
          <a:noFill/>
          <a:ln w="9525">
            <a:solidFill>
              <a:schemeClr val="accent1"/>
            </a:solid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3459038" y="2803351"/>
            <a:ext cx="5505450" cy="40100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a:t>
            </a:r>
            <a:endParaRPr lang="hu-HU" sz="1200" b="1" dirty="0">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395536" y="908720"/>
            <a:ext cx="7523163"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smtClean="0">
                <a:latin typeface="+mj-lt"/>
                <a:ea typeface="+mj-ea"/>
                <a:cs typeface="+mj-cs"/>
              </a:rPr>
              <a:t>Labor / Otthon /</a:t>
            </a:r>
            <a:r>
              <a:rPr lang="hu-HU" sz="4400" b="1" dirty="0" err="1" smtClean="0">
                <a:latin typeface="+mj-lt"/>
                <a:ea typeface="+mj-ea"/>
                <a:cs typeface="+mj-cs"/>
              </a:rPr>
              <a:t>Tomcat</a:t>
            </a:r>
            <a:r>
              <a:rPr lang="hu-HU" sz="4400" b="1" dirty="0" smtClean="0">
                <a:latin typeface="+mj-lt"/>
                <a:ea typeface="+mj-ea"/>
                <a:cs typeface="+mj-cs"/>
              </a:rPr>
              <a:t> 7</a:t>
            </a:r>
            <a:endParaRPr lang="hu-HU" sz="1200" b="1" dirty="0">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251520" y="908720"/>
            <a:ext cx="7618413" cy="571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2924944"/>
            <a:ext cx="8694737" cy="3028950"/>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59632" y="5589240"/>
            <a:ext cx="7323137" cy="1104900"/>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376488" y="2490788"/>
            <a:ext cx="4391025" cy="18764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323850" y="-315913"/>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a:latin typeface="+mj-lt"/>
                <a:ea typeface="+mj-ea"/>
                <a:cs typeface="+mj-cs"/>
              </a:rPr>
              <a:t>Laborkártyák</a:t>
            </a:r>
            <a:endParaRPr lang="hu-HU" sz="1200" b="1" dirty="0">
              <a:latin typeface="+mj-lt"/>
              <a:ea typeface="+mj-ea"/>
              <a:cs typeface="+mj-cs"/>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971550" y="-171450"/>
            <a:ext cx="8208963" cy="1296988"/>
          </a:xfrm>
          <a:prstGeom prst="rect">
            <a:avLst/>
          </a:prstGeom>
          <a:noFill/>
          <a:ln w="9525">
            <a:noFill/>
            <a:miter lim="800000"/>
            <a:headEnd/>
            <a:tailEnd/>
          </a:ln>
        </p:spPr>
        <p:txBody>
          <a:bodyPr anchor="ctr"/>
          <a:lstStyle/>
          <a:p>
            <a:pPr marL="457200" indent="-457200"/>
            <a:r>
              <a:rPr lang="hu-HU" sz="4400" b="1" dirty="0">
                <a:latin typeface="+mn-lt"/>
              </a:rPr>
              <a:t>Otthoni opcionális feladat</a:t>
            </a:r>
          </a:p>
        </p:txBody>
      </p:sp>
      <p:sp>
        <p:nvSpPr>
          <p:cNvPr id="103427" name="Téglalap 2"/>
          <p:cNvSpPr>
            <a:spLocks noChangeArrowheads="1"/>
          </p:cNvSpPr>
          <p:nvPr/>
        </p:nvSpPr>
        <p:spPr bwMode="auto">
          <a:xfrm>
            <a:off x="250825" y="908050"/>
            <a:ext cx="7273925" cy="646331"/>
          </a:xfrm>
          <a:prstGeom prst="rect">
            <a:avLst/>
          </a:prstGeom>
          <a:noFill/>
          <a:ln w="9525">
            <a:noFill/>
            <a:miter lim="800000"/>
            <a:headEnd/>
            <a:tailEnd/>
          </a:ln>
        </p:spPr>
        <p:txBody>
          <a:bodyPr>
            <a:spAutoFit/>
          </a:bodyPr>
          <a:lstStyle/>
          <a:p>
            <a:r>
              <a:rPr lang="hu-HU" dirty="0" smtClean="0">
                <a:latin typeface="+mn-lt"/>
              </a:rPr>
              <a:t>Saját </a:t>
            </a:r>
            <a:r>
              <a:rPr lang="hu-HU" dirty="0" err="1" smtClean="0">
                <a:latin typeface="+mn-lt"/>
              </a:rPr>
              <a:t>Atan</a:t>
            </a:r>
            <a:r>
              <a:rPr lang="hu-HU" dirty="0" smtClean="0">
                <a:latin typeface="+mn-lt"/>
              </a:rPr>
              <a:t> alapú RCSS csapat fejlesztése: tesztek írása, a projekt gondozása, azaz </a:t>
            </a:r>
            <a:r>
              <a:rPr lang="hu-HU" dirty="0" err="1" smtClean="0">
                <a:latin typeface="+mn-lt"/>
              </a:rPr>
              <a:t>ripirtok</a:t>
            </a:r>
            <a:r>
              <a:rPr lang="hu-HU" dirty="0" smtClean="0">
                <a:latin typeface="+mn-lt"/>
              </a:rPr>
              <a:t> generálása és azok tanulmányozása.</a:t>
            </a:r>
            <a:endParaRPr lang="hu-HU" dirty="0">
              <a:latin typeface="+mn-l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400" b="1" dirty="0">
                <a:latin typeface="+mn-lt"/>
              </a:rPr>
              <a:t>Otthoni opcionális </a:t>
            </a:r>
            <a:r>
              <a:rPr lang="hu-HU" sz="4400" b="1" dirty="0" smtClean="0">
                <a:latin typeface="+mn-lt"/>
              </a:rPr>
              <a:t>feladat</a:t>
            </a:r>
          </a:p>
          <a:p>
            <a:pPr marL="457200" indent="-457200" algn="ctr"/>
            <a:r>
              <a:rPr lang="hu-HU" sz="1400" b="1" dirty="0" smtClean="0">
                <a:latin typeface="+mn-lt"/>
                <a:hlinkClick r:id="rId2"/>
              </a:rPr>
              <a:t>http://progpater.blog.hu/2011/04/29/drupalosoknak_joomlasoknak_erre_csorogatjak_a_nyalukat</a:t>
            </a:r>
            <a:r>
              <a:rPr lang="hu-HU" sz="1400" b="1" dirty="0" smtClean="0">
                <a:latin typeface="+mn-lt"/>
              </a:rPr>
              <a:t> </a:t>
            </a:r>
            <a:endParaRPr lang="hu-HU" sz="1400" b="1" dirty="0">
              <a:latin typeface="+mn-lt"/>
            </a:endParaRPr>
          </a:p>
        </p:txBody>
      </p:sp>
      <p:sp>
        <p:nvSpPr>
          <p:cNvPr id="103427" name="Téglalap 2"/>
          <p:cNvSpPr>
            <a:spLocks noChangeArrowheads="1"/>
          </p:cNvSpPr>
          <p:nvPr/>
        </p:nvSpPr>
        <p:spPr bwMode="auto">
          <a:xfrm>
            <a:off x="179512" y="1628800"/>
            <a:ext cx="8856984" cy="830997"/>
          </a:xfrm>
          <a:prstGeom prst="rect">
            <a:avLst/>
          </a:prstGeom>
          <a:noFill/>
          <a:ln w="9525">
            <a:noFill/>
            <a:miter lim="800000"/>
            <a:headEnd/>
            <a:tailEnd/>
          </a:ln>
        </p:spPr>
        <p:txBody>
          <a:bodyPr wrap="square">
            <a:spAutoFit/>
          </a:bodyPr>
          <a:lstStyle/>
          <a:p>
            <a:r>
              <a:rPr lang="hu-HU" sz="2400" dirty="0" smtClean="0">
                <a:latin typeface="+mn-lt"/>
              </a:rPr>
              <a:t>Saját </a:t>
            </a:r>
            <a:r>
              <a:rPr lang="hu-HU" sz="2400" dirty="0" err="1" smtClean="0">
                <a:latin typeface="+mn-lt"/>
              </a:rPr>
              <a:t>Portlet</a:t>
            </a:r>
            <a:r>
              <a:rPr lang="hu-HU" sz="2400" dirty="0" smtClean="0">
                <a:latin typeface="+mn-lt"/>
              </a:rPr>
              <a:t> fejlesztése: a DocBook6-ot (ami </a:t>
            </a:r>
            <a:r>
              <a:rPr lang="hu-HU" sz="2400" dirty="0" err="1" smtClean="0">
                <a:latin typeface="+mn-lt"/>
              </a:rPr>
              <a:t>DocBook</a:t>
            </a:r>
            <a:r>
              <a:rPr lang="hu-HU" sz="2400" dirty="0" smtClean="0">
                <a:latin typeface="+mn-lt"/>
              </a:rPr>
              <a:t> XML </a:t>
            </a:r>
            <a:r>
              <a:rPr lang="hu-HU" sz="2400" dirty="0" err="1" smtClean="0">
                <a:latin typeface="+mn-lt"/>
              </a:rPr>
              <a:t>validált</a:t>
            </a:r>
            <a:r>
              <a:rPr lang="hu-HU" sz="2400" dirty="0" smtClean="0">
                <a:latin typeface="+mn-lt"/>
              </a:rPr>
              <a:t> és </a:t>
            </a:r>
            <a:r>
              <a:rPr lang="hu-HU" sz="2400" dirty="0" err="1" smtClean="0">
                <a:latin typeface="+mn-lt"/>
              </a:rPr>
              <a:t>XSLT-vel</a:t>
            </a:r>
            <a:r>
              <a:rPr lang="hu-HU" sz="2400" dirty="0" smtClean="0">
                <a:latin typeface="+mn-lt"/>
              </a:rPr>
              <a:t> transzformált HTML-be) építsük be egy </a:t>
            </a:r>
            <a:r>
              <a:rPr lang="hu-HU" sz="2400" dirty="0" err="1" smtClean="0">
                <a:latin typeface="+mn-lt"/>
              </a:rPr>
              <a:t>portletbe</a:t>
            </a:r>
            <a:r>
              <a:rPr lang="hu-HU" sz="2400" dirty="0" smtClean="0">
                <a:latin typeface="+mn-lt"/>
              </a:rPr>
              <a:t>!</a:t>
            </a:r>
            <a:endParaRPr lang="hu-HU" sz="2400" dirty="0">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400" b="1" dirty="0" smtClean="0">
                <a:latin typeface="+mn-lt"/>
              </a:rPr>
              <a:t>Portálok, </a:t>
            </a:r>
            <a:r>
              <a:rPr lang="hu-HU" sz="4400" b="1" dirty="0" err="1" smtClean="0">
                <a:latin typeface="+mn-lt"/>
              </a:rPr>
              <a:t>portletek</a:t>
            </a:r>
            <a:endParaRPr lang="hu-HU" sz="4400" b="1" dirty="0" smtClean="0">
              <a:latin typeface="+mn-lt"/>
            </a:endParaRPr>
          </a:p>
        </p:txBody>
      </p:sp>
      <p:sp>
        <p:nvSpPr>
          <p:cNvPr id="103427" name="Téglalap 2"/>
          <p:cNvSpPr>
            <a:spLocks noChangeArrowheads="1"/>
          </p:cNvSpPr>
          <p:nvPr/>
        </p:nvSpPr>
        <p:spPr bwMode="auto">
          <a:xfrm>
            <a:off x="179512" y="1772816"/>
            <a:ext cx="1656183" cy="830997"/>
          </a:xfrm>
          <a:prstGeom prst="rect">
            <a:avLst/>
          </a:prstGeom>
          <a:noFill/>
          <a:ln w="9525">
            <a:noFill/>
            <a:miter lim="800000"/>
            <a:headEnd/>
            <a:tailEnd/>
          </a:ln>
        </p:spPr>
        <p:txBody>
          <a:bodyPr wrap="square">
            <a:spAutoFit/>
          </a:bodyPr>
          <a:lstStyle/>
          <a:p>
            <a:r>
              <a:rPr lang="hu-HU" sz="2400" dirty="0" err="1" smtClean="0">
                <a:latin typeface="+mn-lt"/>
              </a:rPr>
              <a:t>Portletek</a:t>
            </a:r>
            <a:endParaRPr lang="hu-HU" sz="2400" dirty="0" smtClean="0">
              <a:latin typeface="+mn-lt"/>
            </a:endParaRPr>
          </a:p>
          <a:p>
            <a:endParaRPr lang="hu-HU" sz="24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2843808" y="1268760"/>
            <a:ext cx="5715000" cy="4686300"/>
          </a:xfrm>
          <a:prstGeom prst="rect">
            <a:avLst/>
          </a:prstGeom>
          <a:noFill/>
          <a:ln w="9525">
            <a:noFill/>
            <a:miter lim="800000"/>
            <a:headEnd/>
            <a:tailEnd/>
          </a:ln>
        </p:spPr>
      </p:pic>
      <p:cxnSp>
        <p:nvCxnSpPr>
          <p:cNvPr id="6" name="Egyenes összekötő 5"/>
          <p:cNvCxnSpPr/>
          <p:nvPr/>
        </p:nvCxnSpPr>
        <p:spPr>
          <a:xfrm>
            <a:off x="1547664" y="2204864"/>
            <a:ext cx="1512168" cy="432048"/>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Egyenes összekötő 6"/>
          <p:cNvCxnSpPr/>
          <p:nvPr/>
        </p:nvCxnSpPr>
        <p:spPr>
          <a:xfrm>
            <a:off x="1547664" y="2204864"/>
            <a:ext cx="2088232" cy="151216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Egyenes összekötő 9"/>
          <p:cNvCxnSpPr/>
          <p:nvPr/>
        </p:nvCxnSpPr>
        <p:spPr>
          <a:xfrm>
            <a:off x="1619672" y="2204864"/>
            <a:ext cx="1728192" cy="223224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Egyenes összekötő 12"/>
          <p:cNvCxnSpPr/>
          <p:nvPr/>
        </p:nvCxnSpPr>
        <p:spPr>
          <a:xfrm>
            <a:off x="1547664" y="2204864"/>
            <a:ext cx="5184576" cy="7920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Egyenes összekötő 16"/>
          <p:cNvCxnSpPr/>
          <p:nvPr/>
        </p:nvCxnSpPr>
        <p:spPr>
          <a:xfrm>
            <a:off x="1619672" y="2204864"/>
            <a:ext cx="4968552" cy="2304256"/>
          </a:xfrm>
          <a:prstGeom prst="line">
            <a:avLst/>
          </a:prstGeom>
        </p:spPr>
        <p:style>
          <a:lnRef idx="2">
            <a:schemeClr val="accent2"/>
          </a:lnRef>
          <a:fillRef idx="0">
            <a:schemeClr val="accent2"/>
          </a:fillRef>
          <a:effectRef idx="1">
            <a:schemeClr val="accent2"/>
          </a:effectRef>
          <a:fontRef idx="minor">
            <a:schemeClr val="tx1"/>
          </a:fontRef>
        </p:style>
      </p:cxnSp>
      <p:sp>
        <p:nvSpPr>
          <p:cNvPr id="20" name="Téglalap 2"/>
          <p:cNvSpPr>
            <a:spLocks noChangeArrowheads="1"/>
          </p:cNvSpPr>
          <p:nvPr/>
        </p:nvSpPr>
        <p:spPr bwMode="auto">
          <a:xfrm>
            <a:off x="395536" y="4941168"/>
            <a:ext cx="1656183" cy="830997"/>
          </a:xfrm>
          <a:prstGeom prst="rect">
            <a:avLst/>
          </a:prstGeom>
          <a:noFill/>
          <a:ln w="9525">
            <a:noFill/>
            <a:miter lim="800000"/>
            <a:headEnd/>
            <a:tailEnd/>
          </a:ln>
        </p:spPr>
        <p:txBody>
          <a:bodyPr wrap="square">
            <a:spAutoFit/>
          </a:bodyPr>
          <a:lstStyle/>
          <a:p>
            <a:r>
              <a:rPr lang="hu-HU" sz="2400" dirty="0" smtClean="0">
                <a:latin typeface="+mn-lt"/>
              </a:rPr>
              <a:t>Portál lap</a:t>
            </a:r>
          </a:p>
          <a:p>
            <a:endParaRPr lang="hu-HU" sz="2400" dirty="0">
              <a:latin typeface="+mn-lt"/>
            </a:endParaRPr>
          </a:p>
        </p:txBody>
      </p:sp>
      <p:cxnSp>
        <p:nvCxnSpPr>
          <p:cNvPr id="22" name="Egyenes összekötő 21"/>
          <p:cNvCxnSpPr/>
          <p:nvPr/>
        </p:nvCxnSpPr>
        <p:spPr>
          <a:xfrm flipV="1">
            <a:off x="1691680" y="4869160"/>
            <a:ext cx="1224136" cy="36004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622081" y="326915"/>
            <a:ext cx="7705440" cy="3892728"/>
          </a:xfrm>
          <a:prstGeom prst="rect">
            <a:avLst/>
          </a:prstGeom>
          <a:noFill/>
          <a:ln w="9525">
            <a:noFill/>
            <a:round/>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816480" y="2449698"/>
            <a:ext cx="7705440" cy="3892728"/>
          </a:xfrm>
          <a:prstGeom prst="rect">
            <a:avLst/>
          </a:prstGeom>
          <a:noFill/>
          <a:ln w="9525">
            <a:noFill/>
            <a:round/>
            <a:headEnd/>
            <a:tailEnd/>
          </a:ln>
          <a:effectLst/>
        </p:spPr>
      </p:pic>
      <p:sp>
        <p:nvSpPr>
          <p:cNvPr id="14339" name="Freeform 3"/>
          <p:cNvSpPr>
            <a:spLocks noChangeArrowheads="1"/>
          </p:cNvSpPr>
          <p:nvPr/>
        </p:nvSpPr>
        <p:spPr bwMode="auto">
          <a:xfrm>
            <a:off x="1450081" y="4111633"/>
            <a:ext cx="1944000" cy="400362"/>
          </a:xfrm>
          <a:custGeom>
            <a:avLst/>
            <a:gdLst/>
            <a:ahLst/>
            <a:cxnLst>
              <a:cxn ang="0">
                <a:pos x="4488" y="939"/>
              </a:cxn>
              <a:cxn ang="0">
                <a:pos x="3331" y="939"/>
              </a:cxn>
              <a:cxn ang="0">
                <a:pos x="2305" y="939"/>
              </a:cxn>
              <a:cxn ang="0">
                <a:pos x="1247" y="807"/>
              </a:cxn>
              <a:cxn ang="0">
                <a:pos x="718" y="410"/>
              </a:cxn>
              <a:cxn ang="0">
                <a:pos x="1842" y="278"/>
              </a:cxn>
              <a:cxn ang="0">
                <a:pos x="2835" y="245"/>
              </a:cxn>
              <a:cxn ang="0">
                <a:pos x="3893" y="245"/>
              </a:cxn>
              <a:cxn ang="0">
                <a:pos x="4984" y="245"/>
              </a:cxn>
              <a:cxn ang="0">
                <a:pos x="5910" y="608"/>
              </a:cxn>
              <a:cxn ang="0">
                <a:pos x="5017" y="939"/>
              </a:cxn>
              <a:cxn ang="0">
                <a:pos x="4654" y="939"/>
              </a:cxn>
              <a:cxn ang="0">
                <a:pos x="4356" y="939"/>
              </a:cxn>
              <a:cxn ang="0">
                <a:pos x="4488" y="939"/>
              </a:cxn>
            </a:cxnLst>
            <a:rect l="0" t="0" r="r" b="b"/>
            <a:pathLst>
              <a:path w="5955" h="1228">
                <a:moveTo>
                  <a:pt x="4488" y="939"/>
                </a:moveTo>
                <a:cubicBezTo>
                  <a:pt x="4102" y="939"/>
                  <a:pt x="3715" y="939"/>
                  <a:pt x="3331" y="939"/>
                </a:cubicBezTo>
                <a:cubicBezTo>
                  <a:pt x="2989" y="939"/>
                  <a:pt x="2646" y="958"/>
                  <a:pt x="2305" y="939"/>
                </a:cubicBezTo>
                <a:cubicBezTo>
                  <a:pt x="1950" y="920"/>
                  <a:pt x="1577" y="943"/>
                  <a:pt x="1247" y="807"/>
                </a:cubicBezTo>
                <a:cubicBezTo>
                  <a:pt x="1036" y="720"/>
                  <a:pt x="0" y="916"/>
                  <a:pt x="718" y="410"/>
                </a:cubicBezTo>
                <a:cubicBezTo>
                  <a:pt x="1034" y="188"/>
                  <a:pt x="1468" y="311"/>
                  <a:pt x="1842" y="278"/>
                </a:cubicBezTo>
                <a:cubicBezTo>
                  <a:pt x="2174" y="249"/>
                  <a:pt x="2503" y="249"/>
                  <a:pt x="2835" y="245"/>
                </a:cubicBezTo>
                <a:cubicBezTo>
                  <a:pt x="3186" y="241"/>
                  <a:pt x="3540" y="245"/>
                  <a:pt x="3893" y="245"/>
                </a:cubicBezTo>
                <a:cubicBezTo>
                  <a:pt x="4255" y="245"/>
                  <a:pt x="4623" y="203"/>
                  <a:pt x="4984" y="245"/>
                </a:cubicBezTo>
                <a:cubicBezTo>
                  <a:pt x="5321" y="285"/>
                  <a:pt x="5867" y="0"/>
                  <a:pt x="5910" y="608"/>
                </a:cubicBezTo>
                <a:cubicBezTo>
                  <a:pt x="5954" y="1227"/>
                  <a:pt x="5312" y="825"/>
                  <a:pt x="5017" y="939"/>
                </a:cubicBezTo>
                <a:lnTo>
                  <a:pt x="4654" y="939"/>
                </a:lnTo>
                <a:lnTo>
                  <a:pt x="4356" y="939"/>
                </a:lnTo>
                <a:lnTo>
                  <a:pt x="4488" y="939"/>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14340" name="Freeform 4"/>
          <p:cNvSpPr>
            <a:spLocks noChangeArrowheads="1"/>
          </p:cNvSpPr>
          <p:nvPr/>
        </p:nvSpPr>
        <p:spPr bwMode="auto">
          <a:xfrm>
            <a:off x="1620001" y="3862486"/>
            <a:ext cx="3595680" cy="275069"/>
          </a:xfrm>
          <a:custGeom>
            <a:avLst/>
            <a:gdLst/>
            <a:ahLst/>
            <a:cxnLst>
              <a:cxn ang="0">
                <a:pos x="10581" y="809"/>
              </a:cxn>
              <a:cxn ang="0">
                <a:pos x="9489" y="743"/>
              </a:cxn>
              <a:cxn ang="0">
                <a:pos x="8365" y="710"/>
              </a:cxn>
              <a:cxn ang="0">
                <a:pos x="7274" y="710"/>
              </a:cxn>
              <a:cxn ang="0">
                <a:pos x="6248" y="611"/>
              </a:cxn>
              <a:cxn ang="0">
                <a:pos x="5124" y="578"/>
              </a:cxn>
              <a:cxn ang="0">
                <a:pos x="4032" y="578"/>
              </a:cxn>
              <a:cxn ang="0">
                <a:pos x="2974" y="578"/>
              </a:cxn>
              <a:cxn ang="0">
                <a:pos x="1850" y="578"/>
              </a:cxn>
              <a:cxn ang="0">
                <a:pos x="857" y="578"/>
              </a:cxn>
              <a:cxn ang="0">
                <a:pos x="1188" y="115"/>
              </a:cxn>
              <a:cxn ang="0">
                <a:pos x="2280" y="115"/>
              </a:cxn>
              <a:cxn ang="0">
                <a:pos x="3338" y="115"/>
              </a:cxn>
              <a:cxn ang="0">
                <a:pos x="4462" y="115"/>
              </a:cxn>
              <a:cxn ang="0">
                <a:pos x="5488" y="115"/>
              </a:cxn>
              <a:cxn ang="0">
                <a:pos x="6579" y="82"/>
              </a:cxn>
              <a:cxn ang="0">
                <a:pos x="7704" y="82"/>
              </a:cxn>
              <a:cxn ang="0">
                <a:pos x="8795" y="82"/>
              </a:cxn>
              <a:cxn ang="0">
                <a:pos x="9886" y="82"/>
              </a:cxn>
              <a:cxn ang="0">
                <a:pos x="10912" y="82"/>
              </a:cxn>
              <a:cxn ang="0">
                <a:pos x="11011" y="445"/>
              </a:cxn>
              <a:cxn ang="0">
                <a:pos x="10680" y="677"/>
              </a:cxn>
              <a:cxn ang="0">
                <a:pos x="10482" y="710"/>
              </a:cxn>
              <a:cxn ang="0">
                <a:pos x="10581" y="809"/>
              </a:cxn>
            </a:cxnLst>
            <a:rect l="0" t="0" r="r" b="b"/>
            <a:pathLst>
              <a:path w="11012" h="844">
                <a:moveTo>
                  <a:pt x="10581" y="809"/>
                </a:moveTo>
                <a:cubicBezTo>
                  <a:pt x="10214" y="843"/>
                  <a:pt x="9851" y="780"/>
                  <a:pt x="9489" y="743"/>
                </a:cubicBezTo>
                <a:cubicBezTo>
                  <a:pt x="9114" y="705"/>
                  <a:pt x="8739" y="714"/>
                  <a:pt x="8365" y="710"/>
                </a:cubicBezTo>
                <a:cubicBezTo>
                  <a:pt x="8002" y="706"/>
                  <a:pt x="7636" y="726"/>
                  <a:pt x="7274" y="710"/>
                </a:cubicBezTo>
                <a:cubicBezTo>
                  <a:pt x="6931" y="695"/>
                  <a:pt x="6588" y="652"/>
                  <a:pt x="6248" y="611"/>
                </a:cubicBezTo>
                <a:cubicBezTo>
                  <a:pt x="5874" y="566"/>
                  <a:pt x="5498" y="583"/>
                  <a:pt x="5124" y="578"/>
                </a:cubicBezTo>
                <a:cubicBezTo>
                  <a:pt x="4760" y="573"/>
                  <a:pt x="4396" y="578"/>
                  <a:pt x="4032" y="578"/>
                </a:cubicBezTo>
                <a:cubicBezTo>
                  <a:pt x="3679" y="578"/>
                  <a:pt x="3326" y="578"/>
                  <a:pt x="2974" y="578"/>
                </a:cubicBezTo>
                <a:cubicBezTo>
                  <a:pt x="2600" y="578"/>
                  <a:pt x="2224" y="578"/>
                  <a:pt x="1850" y="578"/>
                </a:cubicBezTo>
                <a:cubicBezTo>
                  <a:pt x="1518" y="578"/>
                  <a:pt x="1187" y="563"/>
                  <a:pt x="857" y="578"/>
                </a:cubicBezTo>
                <a:cubicBezTo>
                  <a:pt x="0" y="617"/>
                  <a:pt x="835" y="0"/>
                  <a:pt x="1188" y="115"/>
                </a:cubicBezTo>
                <a:cubicBezTo>
                  <a:pt x="1533" y="228"/>
                  <a:pt x="1916" y="115"/>
                  <a:pt x="2280" y="115"/>
                </a:cubicBezTo>
                <a:cubicBezTo>
                  <a:pt x="2632" y="115"/>
                  <a:pt x="2986" y="115"/>
                  <a:pt x="3338" y="115"/>
                </a:cubicBezTo>
                <a:cubicBezTo>
                  <a:pt x="3712" y="115"/>
                  <a:pt x="4087" y="115"/>
                  <a:pt x="4462" y="115"/>
                </a:cubicBezTo>
                <a:cubicBezTo>
                  <a:pt x="4804" y="115"/>
                  <a:pt x="5147" y="95"/>
                  <a:pt x="5488" y="115"/>
                </a:cubicBezTo>
                <a:cubicBezTo>
                  <a:pt x="5855" y="137"/>
                  <a:pt x="6212" y="66"/>
                  <a:pt x="6579" y="82"/>
                </a:cubicBezTo>
                <a:cubicBezTo>
                  <a:pt x="6952" y="99"/>
                  <a:pt x="7330" y="82"/>
                  <a:pt x="7704" y="82"/>
                </a:cubicBezTo>
                <a:cubicBezTo>
                  <a:pt x="8067" y="82"/>
                  <a:pt x="8431" y="82"/>
                  <a:pt x="8795" y="82"/>
                </a:cubicBezTo>
                <a:cubicBezTo>
                  <a:pt x="9159" y="82"/>
                  <a:pt x="9522" y="82"/>
                  <a:pt x="9886" y="82"/>
                </a:cubicBezTo>
                <a:cubicBezTo>
                  <a:pt x="10228" y="82"/>
                  <a:pt x="10570" y="81"/>
                  <a:pt x="10912" y="82"/>
                </a:cubicBezTo>
                <a:lnTo>
                  <a:pt x="11011" y="445"/>
                </a:lnTo>
                <a:lnTo>
                  <a:pt x="10680" y="677"/>
                </a:lnTo>
                <a:lnTo>
                  <a:pt x="10482" y="710"/>
                </a:lnTo>
                <a:lnTo>
                  <a:pt x="10581" y="809"/>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400" b="1" dirty="0" smtClean="0">
                <a:latin typeface="+mn-lt"/>
              </a:rPr>
              <a:t>Portálok, </a:t>
            </a:r>
            <a:r>
              <a:rPr lang="hu-HU" sz="4400" b="1" dirty="0" err="1" smtClean="0">
                <a:latin typeface="+mn-lt"/>
              </a:rPr>
              <a:t>portletek</a:t>
            </a:r>
            <a:endParaRPr lang="hu-HU" sz="4400" b="1" dirty="0" smtClean="0">
              <a:latin typeface="+mn-lt"/>
            </a:endParaRPr>
          </a:p>
        </p:txBody>
      </p:sp>
      <p:pic>
        <p:nvPicPr>
          <p:cNvPr id="6146" name="Picture 2"/>
          <p:cNvPicPr>
            <a:picLocks noChangeAspect="1" noChangeArrowheads="1"/>
          </p:cNvPicPr>
          <p:nvPr/>
        </p:nvPicPr>
        <p:blipFill>
          <a:blip r:embed="rId2" cstate="print"/>
          <a:srcRect/>
          <a:stretch>
            <a:fillRect/>
          </a:stretch>
        </p:blipFill>
        <p:spPr bwMode="auto">
          <a:xfrm>
            <a:off x="323528" y="1118964"/>
            <a:ext cx="5715000" cy="46863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2843808" y="1628800"/>
            <a:ext cx="5715000" cy="468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400" b="1" dirty="0" smtClean="0">
                <a:latin typeface="+mn-lt"/>
              </a:rPr>
              <a:t>Portálok, </a:t>
            </a:r>
            <a:r>
              <a:rPr lang="hu-HU" sz="4400" b="1" dirty="0" err="1" smtClean="0">
                <a:latin typeface="+mn-lt"/>
              </a:rPr>
              <a:t>portletek</a:t>
            </a:r>
            <a:endParaRPr lang="hu-HU" sz="4400" b="1" dirty="0" smtClean="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6588224" y="2343120"/>
            <a:ext cx="2316573" cy="1899590"/>
          </a:xfrm>
          <a:prstGeom prst="rect">
            <a:avLst/>
          </a:prstGeom>
          <a:noFill/>
          <a:ln w="9525">
            <a:noFill/>
            <a:miter lim="800000"/>
            <a:headEnd/>
            <a:tailEnd/>
          </a:ln>
        </p:spPr>
      </p:pic>
      <p:sp>
        <p:nvSpPr>
          <p:cNvPr id="15" name="Téglalap 2"/>
          <p:cNvSpPr>
            <a:spLocks noChangeArrowheads="1"/>
          </p:cNvSpPr>
          <p:nvPr/>
        </p:nvSpPr>
        <p:spPr bwMode="auto">
          <a:xfrm>
            <a:off x="6588224" y="4470211"/>
            <a:ext cx="2520280" cy="830997"/>
          </a:xfrm>
          <a:prstGeom prst="rect">
            <a:avLst/>
          </a:prstGeom>
          <a:noFill/>
          <a:ln w="9525">
            <a:noFill/>
            <a:miter lim="800000"/>
            <a:headEnd/>
            <a:tailEnd/>
          </a:ln>
        </p:spPr>
        <p:txBody>
          <a:bodyPr wrap="square">
            <a:spAutoFit/>
          </a:bodyPr>
          <a:lstStyle/>
          <a:p>
            <a:r>
              <a:rPr lang="hu-HU" sz="2400" dirty="0" smtClean="0">
                <a:latin typeface="+mn-lt"/>
              </a:rPr>
              <a:t>Vékony kliens</a:t>
            </a:r>
          </a:p>
          <a:p>
            <a:endParaRPr lang="hu-HU" sz="2400" dirty="0">
              <a:latin typeface="+mn-lt"/>
            </a:endParaRPr>
          </a:p>
        </p:txBody>
      </p:sp>
      <p:sp>
        <p:nvSpPr>
          <p:cNvPr id="16" name="Téglalap 2"/>
          <p:cNvSpPr>
            <a:spLocks noChangeArrowheads="1"/>
          </p:cNvSpPr>
          <p:nvPr/>
        </p:nvSpPr>
        <p:spPr bwMode="auto">
          <a:xfrm>
            <a:off x="3491880" y="2598003"/>
            <a:ext cx="2520280" cy="830997"/>
          </a:xfrm>
          <a:prstGeom prst="rect">
            <a:avLst/>
          </a:prstGeom>
          <a:noFill/>
          <a:ln w="9525">
            <a:noFill/>
            <a:miter lim="800000"/>
            <a:headEnd/>
            <a:tailEnd/>
          </a:ln>
        </p:spPr>
        <p:txBody>
          <a:bodyPr wrap="square">
            <a:spAutoFit/>
          </a:bodyPr>
          <a:lstStyle/>
          <a:p>
            <a:r>
              <a:rPr lang="hu-HU" sz="2400" dirty="0" smtClean="0">
                <a:latin typeface="+mn-lt"/>
              </a:rPr>
              <a:t>Portál szerver</a:t>
            </a:r>
          </a:p>
          <a:p>
            <a:endParaRPr lang="hu-HU" sz="2400" dirty="0">
              <a:latin typeface="+mn-lt"/>
            </a:endParaRPr>
          </a:p>
        </p:txBody>
      </p:sp>
      <p:pic>
        <p:nvPicPr>
          <p:cNvPr id="5122" name="Picture 2"/>
          <p:cNvPicPr>
            <a:picLocks noChangeAspect="1" noChangeArrowheads="1"/>
          </p:cNvPicPr>
          <p:nvPr/>
        </p:nvPicPr>
        <p:blipFill>
          <a:blip r:embed="rId3" cstate="print"/>
          <a:srcRect/>
          <a:stretch>
            <a:fillRect/>
          </a:stretch>
        </p:blipFill>
        <p:spPr bwMode="auto">
          <a:xfrm>
            <a:off x="2778858" y="3678123"/>
            <a:ext cx="3737358" cy="1656184"/>
          </a:xfrm>
          <a:prstGeom prst="rect">
            <a:avLst/>
          </a:prstGeom>
          <a:noFill/>
          <a:ln w="9525">
            <a:noFill/>
            <a:miter lim="800000"/>
            <a:headEnd/>
            <a:tailEnd/>
          </a:ln>
          <a:effectLst/>
        </p:spPr>
      </p:pic>
      <p:sp>
        <p:nvSpPr>
          <p:cNvPr id="32" name="Téglalap 2"/>
          <p:cNvSpPr>
            <a:spLocks noChangeArrowheads="1"/>
          </p:cNvSpPr>
          <p:nvPr/>
        </p:nvSpPr>
        <p:spPr bwMode="auto">
          <a:xfrm>
            <a:off x="899592" y="2814027"/>
            <a:ext cx="2520280" cy="830997"/>
          </a:xfrm>
          <a:prstGeom prst="rect">
            <a:avLst/>
          </a:prstGeom>
          <a:noFill/>
          <a:ln w="9525">
            <a:noFill/>
            <a:miter lim="800000"/>
            <a:headEnd/>
            <a:tailEnd/>
          </a:ln>
        </p:spPr>
        <p:txBody>
          <a:bodyPr wrap="square">
            <a:spAutoFit/>
          </a:bodyPr>
          <a:lstStyle/>
          <a:p>
            <a:pPr algn="ctr"/>
            <a:r>
              <a:rPr lang="hu-HU" sz="2400" dirty="0" err="1" smtClean="0">
                <a:latin typeface="+mn-lt"/>
              </a:rPr>
              <a:t>Portlet</a:t>
            </a:r>
            <a:r>
              <a:rPr lang="hu-HU" sz="2400" dirty="0" smtClean="0">
                <a:latin typeface="+mn-lt"/>
              </a:rPr>
              <a:t/>
            </a:r>
            <a:br>
              <a:rPr lang="hu-HU" sz="2400" dirty="0" smtClean="0">
                <a:latin typeface="+mn-lt"/>
              </a:rPr>
            </a:br>
            <a:r>
              <a:rPr lang="hu-HU" sz="2400" dirty="0" smtClean="0">
                <a:latin typeface="+mn-lt"/>
              </a:rPr>
              <a:t>konténer</a:t>
            </a:r>
            <a:endParaRPr lang="hu-HU" sz="2400" dirty="0">
              <a:latin typeface="+mn-lt"/>
            </a:endParaRPr>
          </a:p>
        </p:txBody>
      </p:sp>
      <p:sp>
        <p:nvSpPr>
          <p:cNvPr id="34" name="Téglalap 2"/>
          <p:cNvSpPr>
            <a:spLocks noChangeArrowheads="1"/>
          </p:cNvSpPr>
          <p:nvPr/>
        </p:nvSpPr>
        <p:spPr bwMode="auto">
          <a:xfrm>
            <a:off x="-540568" y="4509120"/>
            <a:ext cx="2520280" cy="830997"/>
          </a:xfrm>
          <a:prstGeom prst="rect">
            <a:avLst/>
          </a:prstGeom>
          <a:noFill/>
          <a:ln w="9525">
            <a:noFill/>
            <a:miter lim="800000"/>
            <a:headEnd/>
            <a:tailEnd/>
          </a:ln>
        </p:spPr>
        <p:txBody>
          <a:bodyPr wrap="square">
            <a:spAutoFit/>
          </a:bodyPr>
          <a:lstStyle/>
          <a:p>
            <a:pPr algn="ctr"/>
            <a:r>
              <a:rPr lang="hu-HU" sz="2400" dirty="0" err="1" smtClean="0">
                <a:latin typeface="+mn-lt"/>
              </a:rPr>
              <a:t>Portletek</a:t>
            </a:r>
            <a:r>
              <a:rPr lang="hu-HU" sz="2400" dirty="0" smtClean="0">
                <a:latin typeface="+mn-lt"/>
              </a:rPr>
              <a:t/>
            </a:r>
            <a:br>
              <a:rPr lang="hu-HU" sz="2400" dirty="0" smtClean="0">
                <a:latin typeface="+mn-lt"/>
              </a:rPr>
            </a:br>
            <a:endParaRPr lang="hu-HU" sz="2400" dirty="0">
              <a:latin typeface="+mn-lt"/>
            </a:endParaRPr>
          </a:p>
        </p:txBody>
      </p:sp>
      <p:sp>
        <p:nvSpPr>
          <p:cNvPr id="35" name="Téglalap 2"/>
          <p:cNvSpPr>
            <a:spLocks noChangeArrowheads="1"/>
          </p:cNvSpPr>
          <p:nvPr/>
        </p:nvSpPr>
        <p:spPr bwMode="auto">
          <a:xfrm>
            <a:off x="-540568" y="2060848"/>
            <a:ext cx="2520280" cy="2677656"/>
          </a:xfrm>
          <a:prstGeom prst="rect">
            <a:avLst/>
          </a:prstGeom>
          <a:noFill/>
          <a:ln w="9525">
            <a:noFill/>
            <a:miter lim="800000"/>
            <a:headEnd/>
            <a:tailEnd/>
          </a:ln>
        </p:spPr>
        <p:txBody>
          <a:bodyPr wrap="square">
            <a:spAutoFit/>
          </a:bodyPr>
          <a:lstStyle/>
          <a:p>
            <a:pPr algn="ctr"/>
            <a:r>
              <a:rPr lang="hu-HU" sz="2400" dirty="0" smtClean="0">
                <a:latin typeface="+mn-lt"/>
              </a:rPr>
              <a:t>Saját</a:t>
            </a:r>
            <a:br>
              <a:rPr lang="hu-HU" sz="2400" dirty="0" smtClean="0">
                <a:latin typeface="+mn-lt"/>
              </a:rPr>
            </a:br>
            <a:r>
              <a:rPr lang="hu-HU" sz="2400" dirty="0" err="1" smtClean="0">
                <a:latin typeface="+mn-lt"/>
              </a:rPr>
              <a:t>GMaps</a:t>
            </a:r>
            <a:r>
              <a:rPr lang="hu-HU" sz="2400" dirty="0" smtClean="0">
                <a:latin typeface="+mn-lt"/>
              </a:rPr>
              <a:t/>
            </a:r>
            <a:br>
              <a:rPr lang="hu-HU" sz="2400" dirty="0" smtClean="0">
                <a:latin typeface="+mn-lt"/>
              </a:rPr>
            </a:br>
            <a:r>
              <a:rPr lang="hu-HU" sz="2400" dirty="0" smtClean="0">
                <a:latin typeface="+mn-lt"/>
              </a:rPr>
              <a:t>Időjárás</a:t>
            </a:r>
            <a:br>
              <a:rPr lang="hu-HU" sz="2400" dirty="0" smtClean="0">
                <a:latin typeface="+mn-lt"/>
              </a:rPr>
            </a:br>
            <a:r>
              <a:rPr lang="hu-HU" sz="2400" dirty="0" smtClean="0">
                <a:latin typeface="+mn-lt"/>
              </a:rPr>
              <a:t>Tőzsdei</a:t>
            </a:r>
            <a:br>
              <a:rPr lang="hu-HU" sz="2400" dirty="0" smtClean="0">
                <a:latin typeface="+mn-lt"/>
              </a:rPr>
            </a:br>
            <a:r>
              <a:rPr lang="hu-HU" sz="2400" dirty="0" smtClean="0">
                <a:latin typeface="+mn-lt"/>
              </a:rPr>
              <a:t>Hírolvasó</a:t>
            </a:r>
            <a:br>
              <a:rPr lang="hu-HU" sz="2400" dirty="0" smtClean="0">
                <a:latin typeface="+mn-lt"/>
              </a:rPr>
            </a:br>
            <a:r>
              <a:rPr lang="hu-HU" sz="2400" dirty="0" err="1" smtClean="0">
                <a:latin typeface="+mn-lt"/>
              </a:rPr>
              <a:t>stb</a:t>
            </a:r>
            <a:r>
              <a:rPr lang="hu-HU" sz="2400" dirty="0" smtClean="0">
                <a:latin typeface="+mn-lt"/>
              </a:rPr>
              <a:t>…</a:t>
            </a:r>
            <a:br>
              <a:rPr lang="hu-HU" sz="2400" dirty="0" smtClean="0">
                <a:latin typeface="+mn-lt"/>
              </a:rPr>
            </a:br>
            <a:endParaRPr lang="hu-HU" sz="2400" dirty="0">
              <a:latin typeface="+mn-lt"/>
            </a:endParaRPr>
          </a:p>
        </p:txBody>
      </p:sp>
      <p:cxnSp>
        <p:nvCxnSpPr>
          <p:cNvPr id="37" name="Egyenes összekötő 36"/>
          <p:cNvCxnSpPr/>
          <p:nvPr/>
        </p:nvCxnSpPr>
        <p:spPr>
          <a:xfrm>
            <a:off x="1547664" y="1628800"/>
            <a:ext cx="0" cy="3312368"/>
          </a:xfrm>
          <a:prstGeom prst="line">
            <a:avLst/>
          </a:prstGeom>
        </p:spPr>
        <p:style>
          <a:lnRef idx="2">
            <a:schemeClr val="accent6"/>
          </a:lnRef>
          <a:fillRef idx="0">
            <a:schemeClr val="accent6"/>
          </a:fillRef>
          <a:effectRef idx="1">
            <a:schemeClr val="accent6"/>
          </a:effectRef>
          <a:fontRef idx="minor">
            <a:schemeClr val="tx1"/>
          </a:fontRef>
        </p:style>
      </p:cxnSp>
      <p:cxnSp>
        <p:nvCxnSpPr>
          <p:cNvPr id="40" name="Egyenes összekötő 39"/>
          <p:cNvCxnSpPr/>
          <p:nvPr/>
        </p:nvCxnSpPr>
        <p:spPr>
          <a:xfrm>
            <a:off x="2771800" y="1628800"/>
            <a:ext cx="0" cy="3312368"/>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Egyenes összekötő 40"/>
          <p:cNvCxnSpPr/>
          <p:nvPr/>
        </p:nvCxnSpPr>
        <p:spPr>
          <a:xfrm>
            <a:off x="6516216" y="1700808"/>
            <a:ext cx="0" cy="3312368"/>
          </a:xfrm>
          <a:prstGeom prst="line">
            <a:avLst/>
          </a:prstGeom>
        </p:spPr>
        <p:style>
          <a:lnRef idx="2">
            <a:schemeClr val="accent5"/>
          </a:lnRef>
          <a:fillRef idx="0">
            <a:schemeClr val="accent5"/>
          </a:fillRef>
          <a:effectRef idx="1">
            <a:schemeClr val="accent5"/>
          </a:effectRef>
          <a:fontRef idx="minor">
            <a:schemeClr val="tx1"/>
          </a:fontRef>
        </p:style>
      </p:cxnSp>
      <p:sp>
        <p:nvSpPr>
          <p:cNvPr id="42" name="Téglalap 41"/>
          <p:cNvSpPr/>
          <p:nvPr/>
        </p:nvSpPr>
        <p:spPr>
          <a:xfrm>
            <a:off x="899592" y="1196752"/>
            <a:ext cx="1274773" cy="369332"/>
          </a:xfrm>
          <a:prstGeom prst="rect">
            <a:avLst/>
          </a:prstGeom>
        </p:spPr>
        <p:txBody>
          <a:bodyPr wrap="none">
            <a:spAutoFit/>
          </a:bodyPr>
          <a:lstStyle/>
          <a:p>
            <a:r>
              <a:rPr lang="hu-HU" dirty="0" err="1" smtClean="0">
                <a:solidFill>
                  <a:schemeClr val="accent6">
                    <a:lumMod val="75000"/>
                  </a:schemeClr>
                </a:solidFill>
              </a:rPr>
              <a:t>Portlet</a:t>
            </a:r>
            <a:r>
              <a:rPr lang="hu-HU" dirty="0" smtClean="0">
                <a:solidFill>
                  <a:schemeClr val="accent6">
                    <a:lumMod val="75000"/>
                  </a:schemeClr>
                </a:solidFill>
              </a:rPr>
              <a:t> API</a:t>
            </a:r>
            <a:endParaRPr lang="hu-HU"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400" b="1" dirty="0" err="1" smtClean="0">
                <a:latin typeface="+mn-lt"/>
              </a:rPr>
              <a:t>Portletek</a:t>
            </a:r>
            <a:endParaRPr lang="hu-HU" sz="4400" b="1" dirty="0" smtClean="0">
              <a:latin typeface="+mn-lt"/>
            </a:endParaRPr>
          </a:p>
        </p:txBody>
      </p:sp>
      <p:sp>
        <p:nvSpPr>
          <p:cNvPr id="103427" name="Téglalap 2"/>
          <p:cNvSpPr>
            <a:spLocks noChangeArrowheads="1"/>
          </p:cNvSpPr>
          <p:nvPr/>
        </p:nvSpPr>
        <p:spPr bwMode="auto">
          <a:xfrm>
            <a:off x="2338635" y="836712"/>
            <a:ext cx="7273925" cy="830997"/>
          </a:xfrm>
          <a:prstGeom prst="rect">
            <a:avLst/>
          </a:prstGeom>
          <a:noFill/>
          <a:ln w="9525">
            <a:noFill/>
            <a:miter lim="800000"/>
            <a:headEnd/>
            <a:tailEnd/>
          </a:ln>
        </p:spPr>
        <p:txBody>
          <a:bodyPr>
            <a:spAutoFit/>
          </a:bodyPr>
          <a:lstStyle/>
          <a:p>
            <a:r>
              <a:rPr lang="hu-HU" sz="2400" dirty="0" smtClean="0">
                <a:latin typeface="+mn-lt"/>
              </a:rPr>
              <a:t>JSR 168 (</a:t>
            </a:r>
            <a:r>
              <a:rPr lang="hu-HU" sz="2400" dirty="0" err="1" smtClean="0">
                <a:latin typeface="+mn-lt"/>
              </a:rPr>
              <a:t>Portlet</a:t>
            </a:r>
            <a:r>
              <a:rPr lang="hu-HU" sz="2400" dirty="0" smtClean="0">
                <a:latin typeface="+mn-lt"/>
              </a:rPr>
              <a:t> </a:t>
            </a:r>
            <a:r>
              <a:rPr lang="hu-HU" sz="2400" dirty="0" err="1" smtClean="0">
                <a:latin typeface="+mn-lt"/>
              </a:rPr>
              <a:t>speci</a:t>
            </a:r>
            <a:r>
              <a:rPr lang="hu-HU" sz="2400" dirty="0" smtClean="0">
                <a:latin typeface="+mn-lt"/>
              </a:rPr>
              <a:t> 1.0) 286 (2.0)</a:t>
            </a:r>
          </a:p>
          <a:p>
            <a:endParaRPr lang="hu-HU" sz="2400" dirty="0">
              <a:latin typeface="+mn-lt"/>
            </a:endParaRPr>
          </a:p>
        </p:txBody>
      </p:sp>
      <p:sp>
        <p:nvSpPr>
          <p:cNvPr id="4" name="Téglalap 3"/>
          <p:cNvSpPr/>
          <p:nvPr/>
        </p:nvSpPr>
        <p:spPr>
          <a:xfrm>
            <a:off x="323528" y="1628800"/>
            <a:ext cx="5037405" cy="2677656"/>
          </a:xfrm>
          <a:prstGeom prst="rect">
            <a:avLst/>
          </a:prstGeom>
        </p:spPr>
        <p:txBody>
          <a:bodyPr wrap="none">
            <a:spAutoFit/>
          </a:bodyPr>
          <a:lstStyle/>
          <a:p>
            <a:pPr marL="342900" indent="-342900"/>
            <a:r>
              <a:rPr lang="hu-HU" sz="2400" dirty="0" smtClean="0">
                <a:latin typeface="+mn-lt"/>
              </a:rPr>
              <a:t>Életciklus</a:t>
            </a:r>
          </a:p>
          <a:p>
            <a:pPr marL="342900" indent="-342900">
              <a:buFont typeface="+mj-lt"/>
              <a:buAutoNum type="arabicParenR"/>
            </a:pPr>
            <a:endParaRPr lang="hu-HU" sz="2400" dirty="0" smtClean="0">
              <a:latin typeface="+mn-lt"/>
            </a:endParaRPr>
          </a:p>
          <a:p>
            <a:pPr marL="342900" indent="-342900">
              <a:buFont typeface="+mj-lt"/>
              <a:buAutoNum type="arabicParenR"/>
            </a:pPr>
            <a:r>
              <a:rPr lang="hu-HU" sz="2400" dirty="0" err="1" smtClean="0">
                <a:latin typeface="+mn-lt"/>
              </a:rPr>
              <a:t>extends</a:t>
            </a:r>
            <a:r>
              <a:rPr lang="hu-HU" sz="2400" dirty="0" smtClean="0">
                <a:latin typeface="+mn-lt"/>
              </a:rPr>
              <a:t> </a:t>
            </a:r>
            <a:r>
              <a:rPr lang="hu-HU" sz="2400" dirty="0" err="1" smtClean="0">
                <a:latin typeface="+mn-lt"/>
              </a:rPr>
              <a:t>javax.portlet.GenericPortlet</a:t>
            </a:r>
            <a:endParaRPr lang="hu-HU" sz="2400" dirty="0" smtClean="0">
              <a:latin typeface="+mn-lt"/>
            </a:endParaRPr>
          </a:p>
          <a:p>
            <a:pPr marL="342900" indent="-342900">
              <a:buFont typeface="+mj-lt"/>
              <a:buAutoNum type="arabicParenR"/>
            </a:pPr>
            <a:endParaRPr lang="hu-HU" sz="2400" dirty="0" smtClean="0">
              <a:latin typeface="+mn-lt"/>
            </a:endParaRPr>
          </a:p>
          <a:p>
            <a:pPr marL="342900" indent="-342900">
              <a:buFont typeface="+mj-lt"/>
              <a:buAutoNum type="arabicParenR"/>
            </a:pPr>
            <a:r>
              <a:rPr lang="hu-HU" sz="2400" dirty="0" err="1" smtClean="0">
                <a:latin typeface="+mn-lt"/>
              </a:rPr>
              <a:t>doView</a:t>
            </a:r>
            <a:r>
              <a:rPr lang="hu-HU" sz="2400" dirty="0" smtClean="0">
                <a:latin typeface="+mn-lt"/>
              </a:rPr>
              <a:t>, </a:t>
            </a:r>
            <a:r>
              <a:rPr lang="hu-HU" sz="2400" dirty="0" err="1" smtClean="0">
                <a:latin typeface="+mn-lt"/>
              </a:rPr>
              <a:t>doHelp</a:t>
            </a:r>
            <a:r>
              <a:rPr lang="hu-HU" sz="2400" dirty="0" smtClean="0">
                <a:latin typeface="+mn-lt"/>
              </a:rPr>
              <a:t>, </a:t>
            </a:r>
            <a:r>
              <a:rPr lang="hu-HU" sz="2400" dirty="0" err="1" smtClean="0">
                <a:latin typeface="+mn-lt"/>
              </a:rPr>
              <a:t>doEdit</a:t>
            </a:r>
            <a:r>
              <a:rPr lang="hu-HU" sz="2400" dirty="0" smtClean="0">
                <a:latin typeface="+mn-lt"/>
              </a:rPr>
              <a:t/>
            </a:r>
            <a:br>
              <a:rPr lang="hu-HU" sz="2400" dirty="0" smtClean="0">
                <a:latin typeface="+mn-lt"/>
              </a:rPr>
            </a:br>
            <a:endParaRPr lang="hu-HU" sz="2400" dirty="0" smtClean="0">
              <a:latin typeface="+mn-lt"/>
            </a:endParaRPr>
          </a:p>
          <a:p>
            <a:pPr marL="342900" indent="-342900">
              <a:buFont typeface="+mj-lt"/>
              <a:buAutoNum type="arabicParenR"/>
            </a:pPr>
            <a:r>
              <a:rPr lang="hu-HU" sz="2400" dirty="0" err="1" smtClean="0">
                <a:latin typeface="+mn-lt"/>
              </a:rPr>
              <a:t>processAction</a:t>
            </a:r>
            <a:endParaRPr lang="hu-HU" sz="2400" dirty="0">
              <a:latin typeface="+mn-l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59832" y="332656"/>
            <a:ext cx="3407728" cy="646331"/>
          </a:xfrm>
          <a:prstGeom prst="rect">
            <a:avLst/>
          </a:prstGeom>
        </p:spPr>
        <p:txBody>
          <a:bodyPr wrap="none">
            <a:spAutoFit/>
          </a:bodyPr>
          <a:lstStyle/>
          <a:p>
            <a:r>
              <a:rPr lang="hu-HU" sz="3600" b="1" dirty="0" err="1" smtClean="0">
                <a:latin typeface="+mn-lt"/>
              </a:rPr>
              <a:t>Portlet</a:t>
            </a:r>
            <a:r>
              <a:rPr lang="hu-HU" sz="3600" b="1" dirty="0" smtClean="0">
                <a:latin typeface="+mn-lt"/>
              </a:rPr>
              <a:t> életciklus</a:t>
            </a:r>
            <a:endParaRPr lang="hu-HU" sz="3600" dirty="0">
              <a:latin typeface="+mn-lt"/>
            </a:endParaRPr>
          </a:p>
        </p:txBody>
      </p:sp>
      <p:pic>
        <p:nvPicPr>
          <p:cNvPr id="7170" name="Picture 2"/>
          <p:cNvPicPr>
            <a:picLocks noChangeAspect="1" noChangeArrowheads="1"/>
          </p:cNvPicPr>
          <p:nvPr/>
        </p:nvPicPr>
        <p:blipFill>
          <a:blip r:embed="rId3" cstate="print"/>
          <a:srcRect/>
          <a:stretch>
            <a:fillRect/>
          </a:stretch>
        </p:blipFill>
        <p:spPr bwMode="auto">
          <a:xfrm>
            <a:off x="571500" y="3494509"/>
            <a:ext cx="7999413" cy="1590675"/>
          </a:xfrm>
          <a:prstGeom prst="rect">
            <a:avLst/>
          </a:prstGeom>
          <a:noFill/>
          <a:ln w="9525">
            <a:solidFill>
              <a:schemeClr val="accent1"/>
            </a:solidFill>
            <a:miter lim="800000"/>
            <a:headEnd/>
            <a:tailEnd/>
          </a:ln>
        </p:spPr>
      </p:pic>
      <p:sp>
        <p:nvSpPr>
          <p:cNvPr id="6" name="Téglalap 5"/>
          <p:cNvSpPr/>
          <p:nvPr/>
        </p:nvSpPr>
        <p:spPr>
          <a:xfrm>
            <a:off x="899592" y="5137447"/>
            <a:ext cx="8892480" cy="307777"/>
          </a:xfrm>
          <a:prstGeom prst="rect">
            <a:avLst/>
          </a:prstGeom>
        </p:spPr>
        <p:txBody>
          <a:bodyPr wrap="square">
            <a:spAutoFit/>
          </a:bodyPr>
          <a:lstStyle/>
          <a:p>
            <a:r>
              <a:rPr lang="hu-HU" sz="1400" dirty="0" smtClean="0">
                <a:latin typeface="+mn-lt"/>
                <a:hlinkClick r:id="rId4"/>
              </a:rPr>
              <a:t>http://progpater.blog.hu/2011/04/29/drupalosoknak_joomlasoknak_erre_csorogatjak_a_nyalukat</a:t>
            </a:r>
            <a:r>
              <a:rPr lang="hu-HU" sz="1400" dirty="0" smtClean="0">
                <a:latin typeface="+mn-lt"/>
              </a:rPr>
              <a:t> </a:t>
            </a:r>
            <a:endParaRPr lang="hu-HU" sz="1400" dirty="0">
              <a:latin typeface="+mn-lt"/>
            </a:endParaRPr>
          </a:p>
        </p:txBody>
      </p:sp>
      <p:sp>
        <p:nvSpPr>
          <p:cNvPr id="7" name="Téglalap 6"/>
          <p:cNvSpPr/>
          <p:nvPr/>
        </p:nvSpPr>
        <p:spPr>
          <a:xfrm>
            <a:off x="323528" y="1124744"/>
            <a:ext cx="3444789" cy="1938992"/>
          </a:xfrm>
          <a:prstGeom prst="rect">
            <a:avLst/>
          </a:prstGeom>
        </p:spPr>
        <p:txBody>
          <a:bodyPr wrap="none">
            <a:spAutoFit/>
          </a:bodyPr>
          <a:lstStyle/>
          <a:p>
            <a:pPr marL="342900" indent="-342900"/>
            <a:r>
              <a:rPr lang="hu-HU" sz="2400" dirty="0" smtClean="0">
                <a:latin typeface="+mn-lt"/>
              </a:rPr>
              <a:t>Életciklus</a:t>
            </a:r>
          </a:p>
          <a:p>
            <a:pPr marL="342900" indent="-342900"/>
            <a:endParaRPr lang="hu-HU" sz="2400" dirty="0" smtClean="0">
              <a:latin typeface="+mn-lt"/>
            </a:endParaRPr>
          </a:p>
          <a:p>
            <a:pPr marL="342900" indent="-342900">
              <a:buFont typeface="+mj-lt"/>
              <a:buAutoNum type="arabicParenR"/>
            </a:pPr>
            <a:r>
              <a:rPr lang="hu-HU" sz="2400" dirty="0" err="1" smtClean="0">
                <a:solidFill>
                  <a:srgbClr val="FF0000"/>
                </a:solidFill>
                <a:latin typeface="+mn-lt"/>
              </a:rPr>
              <a:t>doView</a:t>
            </a:r>
            <a:r>
              <a:rPr lang="hu-HU" sz="2400" dirty="0" smtClean="0">
                <a:latin typeface="+mn-lt"/>
              </a:rPr>
              <a:t>, </a:t>
            </a:r>
            <a:r>
              <a:rPr lang="hu-HU" sz="2400" dirty="0" err="1" smtClean="0">
                <a:latin typeface="+mn-lt"/>
              </a:rPr>
              <a:t>doHelp</a:t>
            </a:r>
            <a:r>
              <a:rPr lang="hu-HU" sz="2400" dirty="0" smtClean="0">
                <a:latin typeface="+mn-lt"/>
              </a:rPr>
              <a:t>, </a:t>
            </a:r>
            <a:r>
              <a:rPr lang="hu-HU" sz="2400" dirty="0" err="1" smtClean="0">
                <a:latin typeface="+mn-lt"/>
              </a:rPr>
              <a:t>doEdit</a:t>
            </a:r>
            <a:r>
              <a:rPr lang="hu-HU" sz="2400" dirty="0" smtClean="0">
                <a:latin typeface="+mn-lt"/>
              </a:rPr>
              <a:t/>
            </a:r>
            <a:br>
              <a:rPr lang="hu-HU" sz="2400" dirty="0" smtClean="0">
                <a:latin typeface="+mn-lt"/>
              </a:rPr>
            </a:br>
            <a:endParaRPr lang="hu-HU" sz="2400" dirty="0" smtClean="0">
              <a:latin typeface="+mn-lt"/>
            </a:endParaRPr>
          </a:p>
          <a:p>
            <a:pPr marL="342900" indent="-342900">
              <a:buFont typeface="+mj-lt"/>
              <a:buAutoNum type="arabicParenR"/>
            </a:pPr>
            <a:r>
              <a:rPr lang="hu-HU" sz="2400" dirty="0" err="1" smtClean="0">
                <a:latin typeface="+mn-lt"/>
              </a:rPr>
              <a:t>processAction</a:t>
            </a:r>
            <a:endParaRPr lang="hu-HU" sz="24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0" y="1257253"/>
            <a:ext cx="9142560" cy="4294531"/>
          </a:xfrm>
          <a:prstGeom prst="rect">
            <a:avLst/>
          </a:prstGeom>
          <a:noFill/>
          <a:ln w="14400">
            <a:solidFill>
              <a:srgbClr val="000000"/>
            </a:solidFill>
            <a:round/>
            <a:headEnd/>
            <a:tailEnd/>
          </a:ln>
          <a:effectLst/>
        </p:spPr>
      </p:pic>
      <p:sp>
        <p:nvSpPr>
          <p:cNvPr id="38914" name="Freeform 2"/>
          <p:cNvSpPr>
            <a:spLocks noChangeArrowheads="1"/>
          </p:cNvSpPr>
          <p:nvPr/>
        </p:nvSpPr>
        <p:spPr bwMode="auto">
          <a:xfrm>
            <a:off x="2979360" y="4415504"/>
            <a:ext cx="2988000" cy="1614410"/>
          </a:xfrm>
          <a:custGeom>
            <a:avLst/>
            <a:gdLst/>
            <a:ahLst/>
            <a:cxnLst>
              <a:cxn ang="0">
                <a:pos x="3340" y="4479"/>
              </a:cxn>
              <a:cxn ang="0">
                <a:pos x="1912" y="4375"/>
              </a:cxn>
              <a:cxn ang="0">
                <a:pos x="764" y="3783"/>
              </a:cxn>
              <a:cxn ang="0">
                <a:pos x="67" y="2565"/>
              </a:cxn>
              <a:cxn ang="0">
                <a:pos x="450" y="1311"/>
              </a:cxn>
              <a:cxn ang="0">
                <a:pos x="1599" y="371"/>
              </a:cxn>
              <a:cxn ang="0">
                <a:pos x="2957" y="58"/>
              </a:cxn>
              <a:cxn ang="0">
                <a:pos x="4663" y="93"/>
              </a:cxn>
              <a:cxn ang="0">
                <a:pos x="6020" y="371"/>
              </a:cxn>
              <a:cxn ang="0">
                <a:pos x="7204" y="650"/>
              </a:cxn>
              <a:cxn ang="0">
                <a:pos x="8318" y="1242"/>
              </a:cxn>
              <a:cxn ang="0">
                <a:pos x="9014" y="2286"/>
              </a:cxn>
              <a:cxn ang="0">
                <a:pos x="8736" y="3435"/>
              </a:cxn>
              <a:cxn ang="0">
                <a:pos x="7622" y="4270"/>
              </a:cxn>
              <a:cxn ang="0">
                <a:pos x="6438" y="4688"/>
              </a:cxn>
              <a:cxn ang="0">
                <a:pos x="5115" y="4827"/>
              </a:cxn>
              <a:cxn ang="0">
                <a:pos x="4001" y="4862"/>
              </a:cxn>
              <a:cxn ang="0">
                <a:pos x="2713" y="4827"/>
              </a:cxn>
              <a:cxn ang="0">
                <a:pos x="2365" y="4723"/>
              </a:cxn>
              <a:cxn ang="0">
                <a:pos x="2295" y="4723"/>
              </a:cxn>
            </a:cxnLst>
            <a:rect l="0" t="0" r="r" b="b"/>
            <a:pathLst>
              <a:path w="9149" h="4945">
                <a:moveTo>
                  <a:pt x="3340" y="4479"/>
                </a:moveTo>
                <a:cubicBezTo>
                  <a:pt x="2863" y="4448"/>
                  <a:pt x="2367" y="4570"/>
                  <a:pt x="1912" y="4375"/>
                </a:cubicBezTo>
                <a:cubicBezTo>
                  <a:pt x="1517" y="4206"/>
                  <a:pt x="1115" y="4069"/>
                  <a:pt x="764" y="3783"/>
                </a:cubicBezTo>
                <a:cubicBezTo>
                  <a:pt x="396" y="3483"/>
                  <a:pt x="0" y="3084"/>
                  <a:pt x="67" y="2565"/>
                </a:cubicBezTo>
                <a:cubicBezTo>
                  <a:pt x="124" y="2128"/>
                  <a:pt x="216" y="1687"/>
                  <a:pt x="450" y="1311"/>
                </a:cubicBezTo>
                <a:cubicBezTo>
                  <a:pt x="714" y="887"/>
                  <a:pt x="1138" y="589"/>
                  <a:pt x="1599" y="371"/>
                </a:cubicBezTo>
                <a:cubicBezTo>
                  <a:pt x="2045" y="161"/>
                  <a:pt x="2496" y="106"/>
                  <a:pt x="2957" y="58"/>
                </a:cubicBezTo>
                <a:cubicBezTo>
                  <a:pt x="3522" y="0"/>
                  <a:pt x="4097" y="16"/>
                  <a:pt x="4663" y="93"/>
                </a:cubicBezTo>
                <a:cubicBezTo>
                  <a:pt x="5119" y="155"/>
                  <a:pt x="5588" y="191"/>
                  <a:pt x="6020" y="371"/>
                </a:cubicBezTo>
                <a:cubicBezTo>
                  <a:pt x="6399" y="529"/>
                  <a:pt x="6814" y="520"/>
                  <a:pt x="7204" y="650"/>
                </a:cubicBezTo>
                <a:cubicBezTo>
                  <a:pt x="7606" y="784"/>
                  <a:pt x="7973" y="1000"/>
                  <a:pt x="8318" y="1242"/>
                </a:cubicBezTo>
                <a:cubicBezTo>
                  <a:pt x="8671" y="1490"/>
                  <a:pt x="8889" y="1874"/>
                  <a:pt x="9014" y="2286"/>
                </a:cubicBezTo>
                <a:cubicBezTo>
                  <a:pt x="9148" y="2728"/>
                  <a:pt x="8885" y="3065"/>
                  <a:pt x="8736" y="3435"/>
                </a:cubicBezTo>
                <a:cubicBezTo>
                  <a:pt x="8562" y="3869"/>
                  <a:pt x="8092" y="4136"/>
                  <a:pt x="7622" y="4270"/>
                </a:cubicBezTo>
                <a:cubicBezTo>
                  <a:pt x="7220" y="4385"/>
                  <a:pt x="6851" y="4622"/>
                  <a:pt x="6438" y="4688"/>
                </a:cubicBezTo>
                <a:cubicBezTo>
                  <a:pt x="5999" y="4759"/>
                  <a:pt x="5567" y="4854"/>
                  <a:pt x="5115" y="4827"/>
                </a:cubicBezTo>
                <a:cubicBezTo>
                  <a:pt x="4744" y="4805"/>
                  <a:pt x="4371" y="4813"/>
                  <a:pt x="4001" y="4862"/>
                </a:cubicBezTo>
                <a:cubicBezTo>
                  <a:pt x="3575" y="4919"/>
                  <a:pt x="3133" y="4944"/>
                  <a:pt x="2713" y="4827"/>
                </a:cubicBezTo>
                <a:lnTo>
                  <a:pt x="2365" y="4723"/>
                </a:lnTo>
                <a:lnTo>
                  <a:pt x="2295" y="4723"/>
                </a:lnTo>
              </a:path>
            </a:pathLst>
          </a:custGeom>
          <a:noFill/>
          <a:ln w="36000">
            <a:solidFill>
              <a:srgbClr val="FF0000"/>
            </a:solidFill>
            <a:round/>
            <a:headEnd/>
            <a:tailEnd/>
          </a:ln>
          <a:effectLst/>
        </p:spPr>
        <p:txBody>
          <a:bodyPr lIns="82945" tIns="41473" rIns="82945" bIns="41473"/>
          <a:lstStyle/>
          <a:p>
            <a:endParaRPr lang="hu-HU"/>
          </a:p>
        </p:txBody>
      </p:sp>
      <p:sp>
        <p:nvSpPr>
          <p:cNvPr id="4" name="Téglalap 3"/>
          <p:cNvSpPr/>
          <p:nvPr/>
        </p:nvSpPr>
        <p:spPr>
          <a:xfrm>
            <a:off x="2429069" y="332656"/>
            <a:ext cx="3943131" cy="646331"/>
          </a:xfrm>
          <a:prstGeom prst="rect">
            <a:avLst/>
          </a:prstGeom>
        </p:spPr>
        <p:txBody>
          <a:bodyPr wrap="none">
            <a:spAutoFit/>
          </a:bodyPr>
          <a:lstStyle/>
          <a:p>
            <a:r>
              <a:rPr lang="hu-HU" sz="3600" b="1" smtClean="0">
                <a:latin typeface="+mn-lt"/>
              </a:rPr>
              <a:t>A konkrét példában</a:t>
            </a:r>
            <a:endParaRPr lang="hu-HU" sz="36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635040" y="27364"/>
            <a:ext cx="8438400" cy="6858000"/>
          </a:xfrm>
          <a:prstGeom prst="rect">
            <a:avLst/>
          </a:prstGeom>
          <a:noFill/>
          <a:ln w="9525">
            <a:noFill/>
            <a:round/>
            <a:headEnd/>
            <a:tailEnd/>
          </a:ln>
          <a:effectLst/>
        </p:spPr>
      </p:pic>
      <p:sp>
        <p:nvSpPr>
          <p:cNvPr id="39938" name="Freeform 2"/>
          <p:cNvSpPr>
            <a:spLocks noChangeArrowheads="1"/>
          </p:cNvSpPr>
          <p:nvPr/>
        </p:nvSpPr>
        <p:spPr bwMode="auto">
          <a:xfrm>
            <a:off x="574561" y="1244291"/>
            <a:ext cx="554400" cy="714315"/>
          </a:xfrm>
          <a:custGeom>
            <a:avLst/>
            <a:gdLst/>
            <a:ahLst/>
            <a:cxnLst>
              <a:cxn ang="0">
                <a:pos x="1270" y="2037"/>
              </a:cxn>
              <a:cxn ang="0">
                <a:pos x="191" y="1411"/>
              </a:cxn>
              <a:cxn ang="0">
                <a:pos x="365" y="366"/>
              </a:cxn>
              <a:cxn ang="0">
                <a:pos x="1409" y="331"/>
              </a:cxn>
              <a:cxn ang="0">
                <a:pos x="1444" y="1480"/>
              </a:cxn>
              <a:cxn ang="0">
                <a:pos x="1061" y="1759"/>
              </a:cxn>
              <a:cxn ang="0">
                <a:pos x="783" y="1863"/>
              </a:cxn>
            </a:cxnLst>
            <a:rect l="0" t="0" r="r" b="b"/>
            <a:pathLst>
              <a:path w="1698" h="2188">
                <a:moveTo>
                  <a:pt x="1270" y="2037"/>
                </a:moveTo>
                <a:cubicBezTo>
                  <a:pt x="797" y="2187"/>
                  <a:pt x="393" y="1765"/>
                  <a:pt x="191" y="1411"/>
                </a:cubicBezTo>
                <a:cubicBezTo>
                  <a:pt x="0" y="1076"/>
                  <a:pt x="141" y="641"/>
                  <a:pt x="365" y="366"/>
                </a:cubicBezTo>
                <a:cubicBezTo>
                  <a:pt x="599" y="79"/>
                  <a:pt x="1117" y="0"/>
                  <a:pt x="1409" y="331"/>
                </a:cubicBezTo>
                <a:cubicBezTo>
                  <a:pt x="1697" y="657"/>
                  <a:pt x="1696" y="1152"/>
                  <a:pt x="1444" y="1480"/>
                </a:cubicBezTo>
                <a:lnTo>
                  <a:pt x="1061" y="1759"/>
                </a:lnTo>
                <a:lnTo>
                  <a:pt x="783" y="1863"/>
                </a:lnTo>
              </a:path>
            </a:pathLst>
          </a:custGeom>
          <a:noFill/>
          <a:ln w="36000">
            <a:solidFill>
              <a:srgbClr val="FF0000"/>
            </a:solidFill>
            <a:round/>
            <a:headEnd/>
            <a:tailEnd/>
          </a:ln>
          <a:effectLst/>
        </p:spPr>
        <p:txBody>
          <a:bodyPr lIns="82945" tIns="41473" rIns="82945" bIns="41473"/>
          <a:lstStyle/>
          <a:p>
            <a:endParaRPr lang="hu-HU"/>
          </a:p>
        </p:txBody>
      </p:sp>
      <p:sp>
        <p:nvSpPr>
          <p:cNvPr id="39939" name="Freeform 3"/>
          <p:cNvSpPr>
            <a:spLocks noChangeArrowheads="1"/>
          </p:cNvSpPr>
          <p:nvPr/>
        </p:nvSpPr>
        <p:spPr bwMode="auto">
          <a:xfrm>
            <a:off x="485281" y="4317573"/>
            <a:ext cx="2491200" cy="593342"/>
          </a:xfrm>
          <a:custGeom>
            <a:avLst/>
            <a:gdLst/>
            <a:ahLst/>
            <a:cxnLst>
              <a:cxn ang="0">
                <a:pos x="1751" y="1818"/>
              </a:cxn>
              <a:cxn ang="0">
                <a:pos x="672" y="1609"/>
              </a:cxn>
              <a:cxn ang="0">
                <a:pos x="359" y="530"/>
              </a:cxn>
              <a:cxn ang="0">
                <a:pos x="1473" y="43"/>
              </a:cxn>
              <a:cxn ang="0">
                <a:pos x="2552" y="43"/>
              </a:cxn>
              <a:cxn ang="0">
                <a:pos x="3701" y="43"/>
              </a:cxn>
              <a:cxn ang="0">
                <a:pos x="4919" y="43"/>
              </a:cxn>
              <a:cxn ang="0">
                <a:pos x="5998" y="43"/>
              </a:cxn>
              <a:cxn ang="0">
                <a:pos x="7043" y="112"/>
              </a:cxn>
              <a:cxn ang="0">
                <a:pos x="7530" y="948"/>
              </a:cxn>
              <a:cxn ang="0">
                <a:pos x="6729" y="1609"/>
              </a:cxn>
              <a:cxn ang="0">
                <a:pos x="5511" y="1679"/>
              </a:cxn>
              <a:cxn ang="0">
                <a:pos x="4432" y="1679"/>
              </a:cxn>
              <a:cxn ang="0">
                <a:pos x="3353" y="1679"/>
              </a:cxn>
              <a:cxn ang="0">
                <a:pos x="2273" y="1679"/>
              </a:cxn>
              <a:cxn ang="0">
                <a:pos x="1925" y="1679"/>
              </a:cxn>
              <a:cxn ang="0">
                <a:pos x="1821" y="1679"/>
              </a:cxn>
              <a:cxn ang="0">
                <a:pos x="1751" y="1818"/>
              </a:cxn>
            </a:cxnLst>
            <a:rect l="0" t="0" r="r" b="b"/>
            <a:pathLst>
              <a:path w="7630" h="1819">
                <a:moveTo>
                  <a:pt x="1751" y="1818"/>
                </a:moveTo>
                <a:cubicBezTo>
                  <a:pt x="1385" y="1790"/>
                  <a:pt x="1007" y="1761"/>
                  <a:pt x="672" y="1609"/>
                </a:cubicBezTo>
                <a:cubicBezTo>
                  <a:pt x="307" y="1444"/>
                  <a:pt x="0" y="838"/>
                  <a:pt x="359" y="530"/>
                </a:cubicBezTo>
                <a:cubicBezTo>
                  <a:pt x="661" y="271"/>
                  <a:pt x="1024" y="0"/>
                  <a:pt x="1473" y="43"/>
                </a:cubicBezTo>
                <a:cubicBezTo>
                  <a:pt x="1830" y="78"/>
                  <a:pt x="2192" y="43"/>
                  <a:pt x="2552" y="43"/>
                </a:cubicBezTo>
                <a:cubicBezTo>
                  <a:pt x="2935" y="43"/>
                  <a:pt x="3318" y="43"/>
                  <a:pt x="3701" y="43"/>
                </a:cubicBezTo>
                <a:cubicBezTo>
                  <a:pt x="4107" y="43"/>
                  <a:pt x="4513" y="43"/>
                  <a:pt x="4919" y="43"/>
                </a:cubicBezTo>
                <a:cubicBezTo>
                  <a:pt x="5278" y="43"/>
                  <a:pt x="5639" y="56"/>
                  <a:pt x="5998" y="43"/>
                </a:cubicBezTo>
                <a:cubicBezTo>
                  <a:pt x="6348" y="31"/>
                  <a:pt x="6697" y="156"/>
                  <a:pt x="7043" y="112"/>
                </a:cubicBezTo>
                <a:cubicBezTo>
                  <a:pt x="7580" y="44"/>
                  <a:pt x="7474" y="650"/>
                  <a:pt x="7530" y="948"/>
                </a:cubicBezTo>
                <a:cubicBezTo>
                  <a:pt x="7629" y="1475"/>
                  <a:pt x="7028" y="1524"/>
                  <a:pt x="6729" y="1609"/>
                </a:cubicBezTo>
                <a:cubicBezTo>
                  <a:pt x="6329" y="1723"/>
                  <a:pt x="5917" y="1670"/>
                  <a:pt x="5511" y="1679"/>
                </a:cubicBezTo>
                <a:cubicBezTo>
                  <a:pt x="5152" y="1687"/>
                  <a:pt x="4791" y="1679"/>
                  <a:pt x="4432" y="1679"/>
                </a:cubicBezTo>
                <a:cubicBezTo>
                  <a:pt x="4073" y="1679"/>
                  <a:pt x="3712" y="1679"/>
                  <a:pt x="3353" y="1679"/>
                </a:cubicBezTo>
                <a:cubicBezTo>
                  <a:pt x="2994" y="1679"/>
                  <a:pt x="2632" y="1678"/>
                  <a:pt x="2273" y="1679"/>
                </a:cubicBezTo>
                <a:lnTo>
                  <a:pt x="1925" y="1679"/>
                </a:lnTo>
                <a:lnTo>
                  <a:pt x="1821" y="1679"/>
                </a:lnTo>
                <a:lnTo>
                  <a:pt x="1751" y="1818"/>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635040" y="27364"/>
            <a:ext cx="8438400" cy="6858000"/>
          </a:xfrm>
          <a:prstGeom prst="rect">
            <a:avLst/>
          </a:prstGeom>
          <a:noFill/>
          <a:ln w="9525">
            <a:noFill/>
            <a:round/>
            <a:headEnd/>
            <a:tailEnd/>
          </a:ln>
          <a:effectLst/>
        </p:spPr>
      </p:pic>
      <p:sp>
        <p:nvSpPr>
          <p:cNvPr id="40962" name="Freeform 2"/>
          <p:cNvSpPr>
            <a:spLocks noChangeArrowheads="1"/>
          </p:cNvSpPr>
          <p:nvPr/>
        </p:nvSpPr>
        <p:spPr bwMode="auto">
          <a:xfrm>
            <a:off x="2980800" y="2057977"/>
            <a:ext cx="5797440" cy="1150680"/>
          </a:xfrm>
          <a:custGeom>
            <a:avLst/>
            <a:gdLst/>
            <a:ahLst/>
            <a:cxnLst>
              <a:cxn ang="0">
                <a:pos x="2991" y="3134"/>
              </a:cxn>
              <a:cxn ang="0">
                <a:pos x="1877" y="3343"/>
              </a:cxn>
              <a:cxn ang="0">
                <a:pos x="728" y="3239"/>
              </a:cxn>
              <a:cxn ang="0">
                <a:pos x="31" y="2229"/>
              </a:cxn>
              <a:cxn ang="0">
                <a:pos x="658" y="1011"/>
              </a:cxn>
              <a:cxn ang="0">
                <a:pos x="1737" y="140"/>
              </a:cxn>
              <a:cxn ang="0">
                <a:pos x="2956" y="36"/>
              </a:cxn>
              <a:cxn ang="0">
                <a:pos x="4035" y="105"/>
              </a:cxn>
              <a:cxn ang="0">
                <a:pos x="5149" y="210"/>
              </a:cxn>
              <a:cxn ang="0">
                <a:pos x="6437" y="140"/>
              </a:cxn>
              <a:cxn ang="0">
                <a:pos x="7690" y="71"/>
              </a:cxn>
              <a:cxn ang="0">
                <a:pos x="9118" y="105"/>
              </a:cxn>
              <a:cxn ang="0">
                <a:pos x="10441" y="210"/>
              </a:cxn>
              <a:cxn ang="0">
                <a:pos x="11729" y="140"/>
              </a:cxn>
              <a:cxn ang="0">
                <a:pos x="12808" y="71"/>
              </a:cxn>
              <a:cxn ang="0">
                <a:pos x="13992" y="36"/>
              </a:cxn>
              <a:cxn ang="0">
                <a:pos x="15141" y="140"/>
              </a:cxn>
              <a:cxn ang="0">
                <a:pos x="16289" y="488"/>
              </a:cxn>
              <a:cxn ang="0">
                <a:pos x="17369" y="1011"/>
              </a:cxn>
              <a:cxn ang="0">
                <a:pos x="17752" y="2090"/>
              </a:cxn>
              <a:cxn ang="0">
                <a:pos x="17090" y="3099"/>
              </a:cxn>
              <a:cxn ang="0">
                <a:pos x="15906" y="3204"/>
              </a:cxn>
              <a:cxn ang="0">
                <a:pos x="14584" y="3308"/>
              </a:cxn>
              <a:cxn ang="0">
                <a:pos x="13330" y="3343"/>
              </a:cxn>
              <a:cxn ang="0">
                <a:pos x="12042" y="3378"/>
              </a:cxn>
              <a:cxn ang="0">
                <a:pos x="10545" y="3482"/>
              </a:cxn>
              <a:cxn ang="0">
                <a:pos x="9292" y="3517"/>
              </a:cxn>
              <a:cxn ang="0">
                <a:pos x="7899" y="3378"/>
              </a:cxn>
              <a:cxn ang="0">
                <a:pos x="6402" y="3169"/>
              </a:cxn>
              <a:cxn ang="0">
                <a:pos x="5045" y="3030"/>
              </a:cxn>
              <a:cxn ang="0">
                <a:pos x="3617" y="3030"/>
              </a:cxn>
              <a:cxn ang="0">
                <a:pos x="2468" y="3030"/>
              </a:cxn>
              <a:cxn ang="0">
                <a:pos x="2120" y="3030"/>
              </a:cxn>
              <a:cxn ang="0">
                <a:pos x="1946" y="3030"/>
              </a:cxn>
            </a:cxnLst>
            <a:rect l="0" t="0" r="r" b="b"/>
            <a:pathLst>
              <a:path w="17753" h="3523">
                <a:moveTo>
                  <a:pt x="2991" y="3134"/>
                </a:moveTo>
                <a:cubicBezTo>
                  <a:pt x="2599" y="3102"/>
                  <a:pt x="2265" y="3358"/>
                  <a:pt x="1877" y="3343"/>
                </a:cubicBezTo>
                <a:cubicBezTo>
                  <a:pt x="1492" y="3328"/>
                  <a:pt x="1093" y="3413"/>
                  <a:pt x="728" y="3239"/>
                </a:cubicBezTo>
                <a:cubicBezTo>
                  <a:pt x="360" y="3064"/>
                  <a:pt x="0" y="2726"/>
                  <a:pt x="31" y="2229"/>
                </a:cubicBezTo>
                <a:cubicBezTo>
                  <a:pt x="63" y="1717"/>
                  <a:pt x="343" y="1330"/>
                  <a:pt x="658" y="1011"/>
                </a:cubicBezTo>
                <a:cubicBezTo>
                  <a:pt x="982" y="683"/>
                  <a:pt x="1287" y="291"/>
                  <a:pt x="1737" y="140"/>
                </a:cubicBezTo>
                <a:cubicBezTo>
                  <a:pt x="2124" y="10"/>
                  <a:pt x="2547" y="43"/>
                  <a:pt x="2956" y="36"/>
                </a:cubicBezTo>
                <a:cubicBezTo>
                  <a:pt x="3317" y="30"/>
                  <a:pt x="3678" y="53"/>
                  <a:pt x="4035" y="105"/>
                </a:cubicBezTo>
                <a:cubicBezTo>
                  <a:pt x="4403" y="159"/>
                  <a:pt x="4774" y="207"/>
                  <a:pt x="5149" y="210"/>
                </a:cubicBezTo>
                <a:cubicBezTo>
                  <a:pt x="5581" y="214"/>
                  <a:pt x="6007" y="155"/>
                  <a:pt x="6437" y="140"/>
                </a:cubicBezTo>
                <a:cubicBezTo>
                  <a:pt x="6854" y="126"/>
                  <a:pt x="7266" y="119"/>
                  <a:pt x="7690" y="71"/>
                </a:cubicBezTo>
                <a:cubicBezTo>
                  <a:pt x="8162" y="18"/>
                  <a:pt x="8642" y="53"/>
                  <a:pt x="9118" y="105"/>
                </a:cubicBezTo>
                <a:cubicBezTo>
                  <a:pt x="9556" y="153"/>
                  <a:pt x="9999" y="201"/>
                  <a:pt x="10441" y="210"/>
                </a:cubicBezTo>
                <a:cubicBezTo>
                  <a:pt x="10870" y="219"/>
                  <a:pt x="11312" y="276"/>
                  <a:pt x="11729" y="140"/>
                </a:cubicBezTo>
                <a:cubicBezTo>
                  <a:pt x="12082" y="25"/>
                  <a:pt x="12450" y="113"/>
                  <a:pt x="12808" y="71"/>
                </a:cubicBezTo>
                <a:cubicBezTo>
                  <a:pt x="13202" y="25"/>
                  <a:pt x="13599" y="0"/>
                  <a:pt x="13992" y="36"/>
                </a:cubicBezTo>
                <a:cubicBezTo>
                  <a:pt x="14380" y="72"/>
                  <a:pt x="14751" y="62"/>
                  <a:pt x="15141" y="140"/>
                </a:cubicBezTo>
                <a:cubicBezTo>
                  <a:pt x="15541" y="220"/>
                  <a:pt x="15896" y="414"/>
                  <a:pt x="16289" y="488"/>
                </a:cubicBezTo>
                <a:cubicBezTo>
                  <a:pt x="16690" y="564"/>
                  <a:pt x="17109" y="697"/>
                  <a:pt x="17369" y="1011"/>
                </a:cubicBezTo>
                <a:cubicBezTo>
                  <a:pt x="17613" y="1305"/>
                  <a:pt x="17752" y="1696"/>
                  <a:pt x="17752" y="2090"/>
                </a:cubicBezTo>
                <a:cubicBezTo>
                  <a:pt x="17752" y="2532"/>
                  <a:pt x="17418" y="2880"/>
                  <a:pt x="17090" y="3099"/>
                </a:cubicBezTo>
                <a:cubicBezTo>
                  <a:pt x="16740" y="3333"/>
                  <a:pt x="16301" y="3183"/>
                  <a:pt x="15906" y="3204"/>
                </a:cubicBezTo>
                <a:cubicBezTo>
                  <a:pt x="15462" y="3228"/>
                  <a:pt x="15034" y="3301"/>
                  <a:pt x="14584" y="3308"/>
                </a:cubicBezTo>
                <a:cubicBezTo>
                  <a:pt x="14163" y="3315"/>
                  <a:pt x="13747" y="3328"/>
                  <a:pt x="13330" y="3343"/>
                </a:cubicBezTo>
                <a:cubicBezTo>
                  <a:pt x="12901" y="3359"/>
                  <a:pt x="12471" y="3329"/>
                  <a:pt x="12042" y="3378"/>
                </a:cubicBezTo>
                <a:cubicBezTo>
                  <a:pt x="11545" y="3435"/>
                  <a:pt x="11045" y="3479"/>
                  <a:pt x="10545" y="3482"/>
                </a:cubicBezTo>
                <a:cubicBezTo>
                  <a:pt x="10124" y="3485"/>
                  <a:pt x="9712" y="3513"/>
                  <a:pt x="9292" y="3517"/>
                </a:cubicBezTo>
                <a:cubicBezTo>
                  <a:pt x="8818" y="3522"/>
                  <a:pt x="8361" y="3434"/>
                  <a:pt x="7899" y="3378"/>
                </a:cubicBezTo>
                <a:cubicBezTo>
                  <a:pt x="7399" y="3318"/>
                  <a:pt x="6899" y="3244"/>
                  <a:pt x="6402" y="3169"/>
                </a:cubicBezTo>
                <a:cubicBezTo>
                  <a:pt x="5953" y="3101"/>
                  <a:pt x="5504" y="3007"/>
                  <a:pt x="5045" y="3030"/>
                </a:cubicBezTo>
                <a:cubicBezTo>
                  <a:pt x="4569" y="3054"/>
                  <a:pt x="4093" y="3030"/>
                  <a:pt x="3617" y="3030"/>
                </a:cubicBezTo>
                <a:cubicBezTo>
                  <a:pt x="3233" y="3030"/>
                  <a:pt x="2851" y="3030"/>
                  <a:pt x="2468" y="3030"/>
                </a:cubicBezTo>
                <a:lnTo>
                  <a:pt x="2120" y="3030"/>
                </a:lnTo>
                <a:lnTo>
                  <a:pt x="1946" y="3030"/>
                </a:lnTo>
              </a:path>
            </a:pathLst>
          </a:custGeom>
          <a:noFill/>
          <a:ln w="36000">
            <a:solidFill>
              <a:srgbClr val="FF0000"/>
            </a:solidFill>
            <a:round/>
            <a:headEnd/>
            <a:tailEnd/>
          </a:ln>
          <a:effectLst/>
        </p:spPr>
        <p:txBody>
          <a:bodyPr lIns="82945" tIns="41473" rIns="82945" bIns="41473"/>
          <a:lstStyle/>
          <a:p>
            <a:endParaRPr lang="hu-HU"/>
          </a:p>
        </p:txBody>
      </p:sp>
      <p:sp>
        <p:nvSpPr>
          <p:cNvPr id="40963" name="Freeform 3"/>
          <p:cNvSpPr>
            <a:spLocks noChangeArrowheads="1"/>
          </p:cNvSpPr>
          <p:nvPr/>
        </p:nvSpPr>
        <p:spPr bwMode="auto">
          <a:xfrm>
            <a:off x="7621921" y="2150146"/>
            <a:ext cx="290880" cy="616385"/>
          </a:xfrm>
          <a:custGeom>
            <a:avLst/>
            <a:gdLst/>
            <a:ahLst/>
            <a:cxnLst>
              <a:cxn ang="0">
                <a:pos x="680" y="1669"/>
              </a:cxn>
              <a:cxn ang="0">
                <a:pos x="18" y="938"/>
              </a:cxn>
              <a:cxn ang="0">
                <a:pos x="749" y="764"/>
              </a:cxn>
              <a:cxn ang="0">
                <a:pos x="889" y="1112"/>
              </a:cxn>
              <a:cxn ang="0">
                <a:pos x="715" y="1460"/>
              </a:cxn>
              <a:cxn ang="0">
                <a:pos x="436" y="1739"/>
              </a:cxn>
            </a:cxnLst>
            <a:rect l="0" t="0" r="r" b="b"/>
            <a:pathLst>
              <a:path w="890" h="1889">
                <a:moveTo>
                  <a:pt x="680" y="1669"/>
                </a:moveTo>
                <a:cubicBezTo>
                  <a:pt x="212" y="1888"/>
                  <a:pt x="0" y="1258"/>
                  <a:pt x="18" y="938"/>
                </a:cubicBezTo>
                <a:cubicBezTo>
                  <a:pt x="32" y="689"/>
                  <a:pt x="806" y="0"/>
                  <a:pt x="749" y="764"/>
                </a:cubicBezTo>
                <a:lnTo>
                  <a:pt x="889" y="1112"/>
                </a:lnTo>
                <a:lnTo>
                  <a:pt x="715" y="1460"/>
                </a:lnTo>
                <a:lnTo>
                  <a:pt x="436" y="173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cstate="print"/>
          <a:srcRect/>
          <a:stretch>
            <a:fillRect/>
          </a:stretch>
        </p:blipFill>
        <p:spPr bwMode="auto">
          <a:xfrm>
            <a:off x="635040" y="27364"/>
            <a:ext cx="8438400" cy="6858000"/>
          </a:xfrm>
          <a:prstGeom prst="rect">
            <a:avLst/>
          </a:prstGeom>
          <a:noFill/>
          <a:ln w="9525">
            <a:noFill/>
            <a:round/>
            <a:headEnd/>
            <a:tailEnd/>
          </a:ln>
          <a:effectLst/>
        </p:spPr>
      </p:pic>
      <p:sp>
        <p:nvSpPr>
          <p:cNvPr id="41986" name="Freeform 2"/>
          <p:cNvSpPr>
            <a:spLocks noChangeArrowheads="1"/>
          </p:cNvSpPr>
          <p:nvPr/>
        </p:nvSpPr>
        <p:spPr bwMode="auto">
          <a:xfrm>
            <a:off x="763201" y="2043575"/>
            <a:ext cx="7999200" cy="1117557"/>
          </a:xfrm>
          <a:custGeom>
            <a:avLst/>
            <a:gdLst/>
            <a:ahLst/>
            <a:cxnLst>
              <a:cxn ang="0">
                <a:pos x="3128" y="3419"/>
              </a:cxn>
              <a:cxn ang="0">
                <a:pos x="1736" y="3245"/>
              </a:cxn>
              <a:cxn ang="0">
                <a:pos x="587" y="2653"/>
              </a:cxn>
              <a:cxn ang="0">
                <a:pos x="30" y="1643"/>
              </a:cxn>
              <a:cxn ang="0">
                <a:pos x="726" y="599"/>
              </a:cxn>
              <a:cxn ang="0">
                <a:pos x="2014" y="77"/>
              </a:cxn>
              <a:cxn ang="0">
                <a:pos x="3198" y="42"/>
              </a:cxn>
              <a:cxn ang="0">
                <a:pos x="4556" y="146"/>
              </a:cxn>
              <a:cxn ang="0">
                <a:pos x="5774" y="216"/>
              </a:cxn>
              <a:cxn ang="0">
                <a:pos x="7097" y="216"/>
              </a:cxn>
              <a:cxn ang="0">
                <a:pos x="8385" y="146"/>
              </a:cxn>
              <a:cxn ang="0">
                <a:pos x="9986" y="146"/>
              </a:cxn>
              <a:cxn ang="0">
                <a:pos x="11275" y="216"/>
              </a:cxn>
              <a:cxn ang="0">
                <a:pos x="12458" y="251"/>
              </a:cxn>
              <a:cxn ang="0">
                <a:pos x="13746" y="355"/>
              </a:cxn>
              <a:cxn ang="0">
                <a:pos x="15417" y="564"/>
              </a:cxn>
              <a:cxn ang="0">
                <a:pos x="16810" y="564"/>
              </a:cxn>
              <a:cxn ang="0">
                <a:pos x="18168" y="564"/>
              </a:cxn>
              <a:cxn ang="0">
                <a:pos x="19386" y="669"/>
              </a:cxn>
              <a:cxn ang="0">
                <a:pos x="20639" y="669"/>
              </a:cxn>
              <a:cxn ang="0">
                <a:pos x="21788" y="669"/>
              </a:cxn>
              <a:cxn ang="0">
                <a:pos x="23042" y="773"/>
              </a:cxn>
              <a:cxn ang="0">
                <a:pos x="24190" y="1191"/>
              </a:cxn>
              <a:cxn ang="0">
                <a:pos x="24330" y="2340"/>
              </a:cxn>
              <a:cxn ang="0">
                <a:pos x="23320" y="3071"/>
              </a:cxn>
              <a:cxn ang="0">
                <a:pos x="22206" y="3245"/>
              </a:cxn>
              <a:cxn ang="0">
                <a:pos x="20883" y="3280"/>
              </a:cxn>
              <a:cxn ang="0">
                <a:pos x="19699" y="3280"/>
              </a:cxn>
              <a:cxn ang="0">
                <a:pos x="18446" y="3210"/>
              </a:cxn>
              <a:cxn ang="0">
                <a:pos x="17193" y="3140"/>
              </a:cxn>
              <a:cxn ang="0">
                <a:pos x="15940" y="3175"/>
              </a:cxn>
              <a:cxn ang="0">
                <a:pos x="14129" y="3036"/>
              </a:cxn>
              <a:cxn ang="0">
                <a:pos x="12284" y="3036"/>
              </a:cxn>
              <a:cxn ang="0">
                <a:pos x="10683" y="3001"/>
              </a:cxn>
              <a:cxn ang="0">
                <a:pos x="8977" y="2862"/>
              </a:cxn>
              <a:cxn ang="0">
                <a:pos x="7793" y="2827"/>
              </a:cxn>
              <a:cxn ang="0">
                <a:pos x="6540" y="2931"/>
              </a:cxn>
              <a:cxn ang="0">
                <a:pos x="5356" y="2966"/>
              </a:cxn>
              <a:cxn ang="0">
                <a:pos x="4138" y="2966"/>
              </a:cxn>
              <a:cxn ang="0">
                <a:pos x="3059" y="2966"/>
              </a:cxn>
              <a:cxn ang="0">
                <a:pos x="2710" y="3036"/>
              </a:cxn>
              <a:cxn ang="0">
                <a:pos x="2536" y="3036"/>
              </a:cxn>
            </a:cxnLst>
            <a:rect l="0" t="0" r="r" b="b"/>
            <a:pathLst>
              <a:path w="24496" h="3420">
                <a:moveTo>
                  <a:pt x="3128" y="3419"/>
                </a:moveTo>
                <a:cubicBezTo>
                  <a:pt x="2663" y="3369"/>
                  <a:pt x="2202" y="3319"/>
                  <a:pt x="1736" y="3245"/>
                </a:cubicBezTo>
                <a:cubicBezTo>
                  <a:pt x="1277" y="3172"/>
                  <a:pt x="955" y="2872"/>
                  <a:pt x="587" y="2653"/>
                </a:cubicBezTo>
                <a:cubicBezTo>
                  <a:pt x="241" y="2447"/>
                  <a:pt x="0" y="2051"/>
                  <a:pt x="30" y="1643"/>
                </a:cubicBezTo>
                <a:cubicBezTo>
                  <a:pt x="63" y="1197"/>
                  <a:pt x="413" y="876"/>
                  <a:pt x="726" y="599"/>
                </a:cubicBezTo>
                <a:cubicBezTo>
                  <a:pt x="1091" y="276"/>
                  <a:pt x="1561" y="166"/>
                  <a:pt x="2014" y="77"/>
                </a:cubicBezTo>
                <a:cubicBezTo>
                  <a:pt x="2404" y="0"/>
                  <a:pt x="2804" y="25"/>
                  <a:pt x="3198" y="42"/>
                </a:cubicBezTo>
                <a:cubicBezTo>
                  <a:pt x="3652" y="61"/>
                  <a:pt x="4103" y="117"/>
                  <a:pt x="4556" y="146"/>
                </a:cubicBezTo>
                <a:cubicBezTo>
                  <a:pt x="4961" y="171"/>
                  <a:pt x="5363" y="235"/>
                  <a:pt x="5774" y="216"/>
                </a:cubicBezTo>
                <a:cubicBezTo>
                  <a:pt x="6214" y="195"/>
                  <a:pt x="6657" y="188"/>
                  <a:pt x="7097" y="216"/>
                </a:cubicBezTo>
                <a:cubicBezTo>
                  <a:pt x="7535" y="243"/>
                  <a:pt x="7943" y="112"/>
                  <a:pt x="8385" y="146"/>
                </a:cubicBezTo>
                <a:cubicBezTo>
                  <a:pt x="8917" y="186"/>
                  <a:pt x="9454" y="103"/>
                  <a:pt x="9986" y="146"/>
                </a:cubicBezTo>
                <a:cubicBezTo>
                  <a:pt x="10418" y="180"/>
                  <a:pt x="10841" y="200"/>
                  <a:pt x="11275" y="216"/>
                </a:cubicBezTo>
                <a:cubicBezTo>
                  <a:pt x="11675" y="230"/>
                  <a:pt x="12058" y="234"/>
                  <a:pt x="12458" y="251"/>
                </a:cubicBezTo>
                <a:cubicBezTo>
                  <a:pt x="12893" y="269"/>
                  <a:pt x="13311" y="268"/>
                  <a:pt x="13746" y="355"/>
                </a:cubicBezTo>
                <a:cubicBezTo>
                  <a:pt x="14296" y="464"/>
                  <a:pt x="14858" y="521"/>
                  <a:pt x="15417" y="564"/>
                </a:cubicBezTo>
                <a:cubicBezTo>
                  <a:pt x="15879" y="599"/>
                  <a:pt x="16345" y="564"/>
                  <a:pt x="16810" y="564"/>
                </a:cubicBezTo>
                <a:cubicBezTo>
                  <a:pt x="17262" y="564"/>
                  <a:pt x="17716" y="556"/>
                  <a:pt x="18168" y="564"/>
                </a:cubicBezTo>
                <a:cubicBezTo>
                  <a:pt x="18576" y="571"/>
                  <a:pt x="18979" y="654"/>
                  <a:pt x="19386" y="669"/>
                </a:cubicBezTo>
                <a:cubicBezTo>
                  <a:pt x="19802" y="684"/>
                  <a:pt x="20221" y="669"/>
                  <a:pt x="20639" y="669"/>
                </a:cubicBezTo>
                <a:cubicBezTo>
                  <a:pt x="21021" y="669"/>
                  <a:pt x="21406" y="656"/>
                  <a:pt x="21788" y="669"/>
                </a:cubicBezTo>
                <a:cubicBezTo>
                  <a:pt x="22206" y="683"/>
                  <a:pt x="22646" y="636"/>
                  <a:pt x="23042" y="773"/>
                </a:cubicBezTo>
                <a:cubicBezTo>
                  <a:pt x="23463" y="918"/>
                  <a:pt x="23957" y="567"/>
                  <a:pt x="24190" y="1191"/>
                </a:cubicBezTo>
                <a:cubicBezTo>
                  <a:pt x="24330" y="1565"/>
                  <a:pt x="24495" y="1976"/>
                  <a:pt x="24330" y="2340"/>
                </a:cubicBezTo>
                <a:cubicBezTo>
                  <a:pt x="24147" y="2744"/>
                  <a:pt x="23669" y="2848"/>
                  <a:pt x="23320" y="3071"/>
                </a:cubicBezTo>
                <a:cubicBezTo>
                  <a:pt x="22964" y="3299"/>
                  <a:pt x="22588" y="3210"/>
                  <a:pt x="22206" y="3245"/>
                </a:cubicBezTo>
                <a:cubicBezTo>
                  <a:pt x="21764" y="3285"/>
                  <a:pt x="21326" y="3301"/>
                  <a:pt x="20883" y="3280"/>
                </a:cubicBezTo>
                <a:cubicBezTo>
                  <a:pt x="20489" y="3261"/>
                  <a:pt x="20092" y="3296"/>
                  <a:pt x="19699" y="3280"/>
                </a:cubicBezTo>
                <a:cubicBezTo>
                  <a:pt x="19281" y="3263"/>
                  <a:pt x="18874" y="3233"/>
                  <a:pt x="18446" y="3210"/>
                </a:cubicBezTo>
                <a:cubicBezTo>
                  <a:pt x="18007" y="3186"/>
                  <a:pt x="17637" y="3102"/>
                  <a:pt x="17193" y="3140"/>
                </a:cubicBezTo>
                <a:cubicBezTo>
                  <a:pt x="16773" y="3175"/>
                  <a:pt x="16353" y="3254"/>
                  <a:pt x="15940" y="3175"/>
                </a:cubicBezTo>
                <a:cubicBezTo>
                  <a:pt x="15335" y="3059"/>
                  <a:pt x="14740" y="3113"/>
                  <a:pt x="14129" y="3036"/>
                </a:cubicBezTo>
                <a:cubicBezTo>
                  <a:pt x="13518" y="2959"/>
                  <a:pt x="12898" y="3007"/>
                  <a:pt x="12284" y="3036"/>
                </a:cubicBezTo>
                <a:cubicBezTo>
                  <a:pt x="11750" y="3061"/>
                  <a:pt x="11214" y="3071"/>
                  <a:pt x="10683" y="3001"/>
                </a:cubicBezTo>
                <a:cubicBezTo>
                  <a:pt x="10119" y="2926"/>
                  <a:pt x="9552" y="2895"/>
                  <a:pt x="8977" y="2862"/>
                </a:cubicBezTo>
                <a:cubicBezTo>
                  <a:pt x="8577" y="2839"/>
                  <a:pt x="8186" y="2793"/>
                  <a:pt x="7793" y="2827"/>
                </a:cubicBezTo>
                <a:cubicBezTo>
                  <a:pt x="7376" y="2863"/>
                  <a:pt x="6959" y="2913"/>
                  <a:pt x="6540" y="2931"/>
                </a:cubicBezTo>
                <a:cubicBezTo>
                  <a:pt x="6146" y="2947"/>
                  <a:pt x="5751" y="2932"/>
                  <a:pt x="5356" y="2966"/>
                </a:cubicBezTo>
                <a:cubicBezTo>
                  <a:pt x="4951" y="3000"/>
                  <a:pt x="4544" y="2966"/>
                  <a:pt x="4138" y="2966"/>
                </a:cubicBezTo>
                <a:cubicBezTo>
                  <a:pt x="3778" y="2966"/>
                  <a:pt x="3418" y="2965"/>
                  <a:pt x="3059" y="2966"/>
                </a:cubicBezTo>
                <a:lnTo>
                  <a:pt x="2710" y="3036"/>
                </a:lnTo>
                <a:lnTo>
                  <a:pt x="2536" y="3036"/>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635040" y="27364"/>
            <a:ext cx="8438400" cy="6858000"/>
          </a:xfrm>
          <a:prstGeom prst="rect">
            <a:avLst/>
          </a:prstGeom>
          <a:noFill/>
          <a:ln w="9525">
            <a:noFill/>
            <a:round/>
            <a:headEnd/>
            <a:tailEnd/>
          </a:ln>
          <a:effectLst/>
        </p:spPr>
      </p:pic>
      <p:sp>
        <p:nvSpPr>
          <p:cNvPr id="43010" name="Freeform 2"/>
          <p:cNvSpPr>
            <a:spLocks noChangeArrowheads="1"/>
          </p:cNvSpPr>
          <p:nvPr/>
        </p:nvSpPr>
        <p:spPr bwMode="auto">
          <a:xfrm>
            <a:off x="699840" y="2151586"/>
            <a:ext cx="7856640" cy="1041230"/>
          </a:xfrm>
          <a:custGeom>
            <a:avLst/>
            <a:gdLst/>
            <a:ahLst/>
            <a:cxnLst>
              <a:cxn ang="0">
                <a:pos x="4193" y="3125"/>
              </a:cxn>
              <a:cxn ang="0">
                <a:pos x="3044" y="3125"/>
              </a:cxn>
              <a:cxn ang="0">
                <a:pos x="1895" y="3056"/>
              </a:cxn>
              <a:cxn ang="0">
                <a:pos x="816" y="2673"/>
              </a:cxn>
              <a:cxn ang="0">
                <a:pos x="15" y="1733"/>
              </a:cxn>
              <a:cxn ang="0">
                <a:pos x="607" y="619"/>
              </a:cxn>
              <a:cxn ang="0">
                <a:pos x="1721" y="27"/>
              </a:cxn>
              <a:cxn ang="0">
                <a:pos x="2904" y="27"/>
              </a:cxn>
              <a:cxn ang="0">
                <a:pos x="3949" y="27"/>
              </a:cxn>
              <a:cxn ang="0">
                <a:pos x="5237" y="27"/>
              </a:cxn>
              <a:cxn ang="0">
                <a:pos x="6455" y="27"/>
              </a:cxn>
              <a:cxn ang="0">
                <a:pos x="7604" y="27"/>
              </a:cxn>
              <a:cxn ang="0">
                <a:pos x="8823" y="27"/>
              </a:cxn>
              <a:cxn ang="0">
                <a:pos x="10041" y="62"/>
              </a:cxn>
              <a:cxn ang="0">
                <a:pos x="11469" y="236"/>
              </a:cxn>
              <a:cxn ang="0">
                <a:pos x="12722" y="166"/>
              </a:cxn>
              <a:cxn ang="0">
                <a:pos x="13940" y="166"/>
              </a:cxn>
              <a:cxn ang="0">
                <a:pos x="15124" y="201"/>
              </a:cxn>
              <a:cxn ang="0">
                <a:pos x="16342" y="201"/>
              </a:cxn>
              <a:cxn ang="0">
                <a:pos x="17491" y="271"/>
              </a:cxn>
              <a:cxn ang="0">
                <a:pos x="18675" y="340"/>
              </a:cxn>
              <a:cxn ang="0">
                <a:pos x="19998" y="340"/>
              </a:cxn>
              <a:cxn ang="0">
                <a:pos x="21216" y="375"/>
              </a:cxn>
              <a:cxn ang="0">
                <a:pos x="22296" y="375"/>
              </a:cxn>
              <a:cxn ang="0">
                <a:pos x="23444" y="619"/>
              </a:cxn>
              <a:cxn ang="0">
                <a:pos x="24036" y="1559"/>
              </a:cxn>
              <a:cxn ang="0">
                <a:pos x="23514" y="2568"/>
              </a:cxn>
              <a:cxn ang="0">
                <a:pos x="22435" y="2917"/>
              </a:cxn>
              <a:cxn ang="0">
                <a:pos x="21251" y="2917"/>
              </a:cxn>
              <a:cxn ang="0">
                <a:pos x="20068" y="2847"/>
              </a:cxn>
              <a:cxn ang="0">
                <a:pos x="18849" y="2777"/>
              </a:cxn>
              <a:cxn ang="0">
                <a:pos x="17561" y="2847"/>
              </a:cxn>
              <a:cxn ang="0">
                <a:pos x="16447" y="2882"/>
              </a:cxn>
              <a:cxn ang="0">
                <a:pos x="15054" y="2917"/>
              </a:cxn>
              <a:cxn ang="0">
                <a:pos x="13836" y="2986"/>
              </a:cxn>
              <a:cxn ang="0">
                <a:pos x="12443" y="2986"/>
              </a:cxn>
              <a:cxn ang="0">
                <a:pos x="10807" y="3125"/>
              </a:cxn>
              <a:cxn ang="0">
                <a:pos x="9345" y="3160"/>
              </a:cxn>
              <a:cxn ang="0">
                <a:pos x="7987" y="3091"/>
              </a:cxn>
              <a:cxn ang="0">
                <a:pos x="6629" y="3021"/>
              </a:cxn>
              <a:cxn ang="0">
                <a:pos x="5376" y="2986"/>
              </a:cxn>
              <a:cxn ang="0">
                <a:pos x="4262" y="2951"/>
              </a:cxn>
              <a:cxn ang="0">
                <a:pos x="3914" y="2951"/>
              </a:cxn>
              <a:cxn ang="0">
                <a:pos x="3810" y="2951"/>
              </a:cxn>
            </a:cxnLst>
            <a:rect l="0" t="0" r="r" b="b"/>
            <a:pathLst>
              <a:path w="24058" h="3188">
                <a:moveTo>
                  <a:pt x="4193" y="3125"/>
                </a:moveTo>
                <a:cubicBezTo>
                  <a:pt x="3809" y="3124"/>
                  <a:pt x="3426" y="3117"/>
                  <a:pt x="3044" y="3125"/>
                </a:cubicBezTo>
                <a:cubicBezTo>
                  <a:pt x="2659" y="3133"/>
                  <a:pt x="2276" y="3087"/>
                  <a:pt x="1895" y="3056"/>
                </a:cubicBezTo>
                <a:cubicBezTo>
                  <a:pt x="1506" y="3025"/>
                  <a:pt x="1115" y="2905"/>
                  <a:pt x="816" y="2673"/>
                </a:cubicBezTo>
                <a:cubicBezTo>
                  <a:pt x="492" y="2422"/>
                  <a:pt x="0" y="2264"/>
                  <a:pt x="15" y="1733"/>
                </a:cubicBezTo>
                <a:cubicBezTo>
                  <a:pt x="28" y="1274"/>
                  <a:pt x="291" y="892"/>
                  <a:pt x="607" y="619"/>
                </a:cubicBezTo>
                <a:cubicBezTo>
                  <a:pt x="920" y="349"/>
                  <a:pt x="1260" y="43"/>
                  <a:pt x="1721" y="27"/>
                </a:cubicBezTo>
                <a:cubicBezTo>
                  <a:pt x="2116" y="14"/>
                  <a:pt x="2510" y="0"/>
                  <a:pt x="2904" y="27"/>
                </a:cubicBezTo>
                <a:cubicBezTo>
                  <a:pt x="3251" y="51"/>
                  <a:pt x="3600" y="27"/>
                  <a:pt x="3949" y="27"/>
                </a:cubicBezTo>
                <a:cubicBezTo>
                  <a:pt x="4378" y="27"/>
                  <a:pt x="4808" y="27"/>
                  <a:pt x="5237" y="27"/>
                </a:cubicBezTo>
                <a:cubicBezTo>
                  <a:pt x="5642" y="27"/>
                  <a:pt x="6049" y="27"/>
                  <a:pt x="6455" y="27"/>
                </a:cubicBezTo>
                <a:cubicBezTo>
                  <a:pt x="6838" y="27"/>
                  <a:pt x="7222" y="27"/>
                  <a:pt x="7604" y="27"/>
                </a:cubicBezTo>
                <a:cubicBezTo>
                  <a:pt x="8010" y="27"/>
                  <a:pt x="8417" y="21"/>
                  <a:pt x="8823" y="27"/>
                </a:cubicBezTo>
                <a:cubicBezTo>
                  <a:pt x="9228" y="33"/>
                  <a:pt x="9636" y="2"/>
                  <a:pt x="10041" y="62"/>
                </a:cubicBezTo>
                <a:cubicBezTo>
                  <a:pt x="10515" y="132"/>
                  <a:pt x="10988" y="247"/>
                  <a:pt x="11469" y="236"/>
                </a:cubicBezTo>
                <a:cubicBezTo>
                  <a:pt x="11886" y="227"/>
                  <a:pt x="12299" y="234"/>
                  <a:pt x="12722" y="166"/>
                </a:cubicBezTo>
                <a:cubicBezTo>
                  <a:pt x="13122" y="102"/>
                  <a:pt x="13535" y="186"/>
                  <a:pt x="13940" y="166"/>
                </a:cubicBezTo>
                <a:cubicBezTo>
                  <a:pt x="14337" y="147"/>
                  <a:pt x="14726" y="217"/>
                  <a:pt x="15124" y="201"/>
                </a:cubicBezTo>
                <a:cubicBezTo>
                  <a:pt x="15529" y="185"/>
                  <a:pt x="15937" y="213"/>
                  <a:pt x="16342" y="201"/>
                </a:cubicBezTo>
                <a:cubicBezTo>
                  <a:pt x="16726" y="190"/>
                  <a:pt x="17108" y="275"/>
                  <a:pt x="17491" y="271"/>
                </a:cubicBezTo>
                <a:cubicBezTo>
                  <a:pt x="17889" y="267"/>
                  <a:pt x="18279" y="333"/>
                  <a:pt x="18675" y="340"/>
                </a:cubicBezTo>
                <a:cubicBezTo>
                  <a:pt x="19115" y="348"/>
                  <a:pt x="19559" y="309"/>
                  <a:pt x="19998" y="340"/>
                </a:cubicBezTo>
                <a:cubicBezTo>
                  <a:pt x="20405" y="369"/>
                  <a:pt x="20809" y="370"/>
                  <a:pt x="21216" y="375"/>
                </a:cubicBezTo>
                <a:cubicBezTo>
                  <a:pt x="21575" y="380"/>
                  <a:pt x="21937" y="410"/>
                  <a:pt x="22296" y="375"/>
                </a:cubicBezTo>
                <a:cubicBezTo>
                  <a:pt x="22704" y="335"/>
                  <a:pt x="23077" y="491"/>
                  <a:pt x="23444" y="619"/>
                </a:cubicBezTo>
                <a:cubicBezTo>
                  <a:pt x="23807" y="746"/>
                  <a:pt x="24057" y="1110"/>
                  <a:pt x="24036" y="1559"/>
                </a:cubicBezTo>
                <a:cubicBezTo>
                  <a:pt x="24016" y="1980"/>
                  <a:pt x="23890" y="2418"/>
                  <a:pt x="23514" y="2568"/>
                </a:cubicBezTo>
                <a:cubicBezTo>
                  <a:pt x="23164" y="2708"/>
                  <a:pt x="22826" y="2914"/>
                  <a:pt x="22435" y="2917"/>
                </a:cubicBezTo>
                <a:cubicBezTo>
                  <a:pt x="22041" y="2920"/>
                  <a:pt x="21640" y="2975"/>
                  <a:pt x="21251" y="2917"/>
                </a:cubicBezTo>
                <a:cubicBezTo>
                  <a:pt x="20850" y="2857"/>
                  <a:pt x="20456" y="2913"/>
                  <a:pt x="20068" y="2847"/>
                </a:cubicBezTo>
                <a:cubicBezTo>
                  <a:pt x="19657" y="2777"/>
                  <a:pt x="19254" y="2799"/>
                  <a:pt x="18849" y="2777"/>
                </a:cubicBezTo>
                <a:cubicBezTo>
                  <a:pt x="18417" y="2754"/>
                  <a:pt x="17990" y="2861"/>
                  <a:pt x="17561" y="2847"/>
                </a:cubicBezTo>
                <a:cubicBezTo>
                  <a:pt x="17184" y="2835"/>
                  <a:pt x="16821" y="2920"/>
                  <a:pt x="16447" y="2882"/>
                </a:cubicBezTo>
                <a:cubicBezTo>
                  <a:pt x="15981" y="2835"/>
                  <a:pt x="15519" y="2914"/>
                  <a:pt x="15054" y="2917"/>
                </a:cubicBezTo>
                <a:cubicBezTo>
                  <a:pt x="14647" y="2920"/>
                  <a:pt x="14245" y="3002"/>
                  <a:pt x="13836" y="2986"/>
                </a:cubicBezTo>
                <a:cubicBezTo>
                  <a:pt x="13372" y="2968"/>
                  <a:pt x="12906" y="3011"/>
                  <a:pt x="12443" y="2986"/>
                </a:cubicBezTo>
                <a:cubicBezTo>
                  <a:pt x="11890" y="2956"/>
                  <a:pt x="11350" y="3067"/>
                  <a:pt x="10807" y="3125"/>
                </a:cubicBezTo>
                <a:cubicBezTo>
                  <a:pt x="10320" y="3177"/>
                  <a:pt x="9831" y="3131"/>
                  <a:pt x="9345" y="3160"/>
                </a:cubicBezTo>
                <a:cubicBezTo>
                  <a:pt x="8889" y="3187"/>
                  <a:pt x="8442" y="3129"/>
                  <a:pt x="7987" y="3091"/>
                </a:cubicBezTo>
                <a:cubicBezTo>
                  <a:pt x="7527" y="3053"/>
                  <a:pt x="7082" y="3035"/>
                  <a:pt x="6629" y="3021"/>
                </a:cubicBezTo>
                <a:cubicBezTo>
                  <a:pt x="6212" y="3008"/>
                  <a:pt x="5795" y="3001"/>
                  <a:pt x="5376" y="2986"/>
                </a:cubicBezTo>
                <a:cubicBezTo>
                  <a:pt x="5001" y="2973"/>
                  <a:pt x="4635" y="2917"/>
                  <a:pt x="4262" y="2951"/>
                </a:cubicBezTo>
                <a:lnTo>
                  <a:pt x="3914" y="2951"/>
                </a:lnTo>
                <a:lnTo>
                  <a:pt x="3810" y="2951"/>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59832" y="332656"/>
            <a:ext cx="3407728" cy="646331"/>
          </a:xfrm>
          <a:prstGeom prst="rect">
            <a:avLst/>
          </a:prstGeom>
        </p:spPr>
        <p:txBody>
          <a:bodyPr wrap="none">
            <a:spAutoFit/>
          </a:bodyPr>
          <a:lstStyle/>
          <a:p>
            <a:r>
              <a:rPr lang="hu-HU" sz="3600" b="1" dirty="0" err="1" smtClean="0">
                <a:latin typeface="+mn-lt"/>
              </a:rPr>
              <a:t>Portlet</a:t>
            </a:r>
            <a:r>
              <a:rPr lang="hu-HU" sz="3600" b="1" dirty="0" smtClean="0">
                <a:latin typeface="+mn-lt"/>
              </a:rPr>
              <a:t> életciklus</a:t>
            </a:r>
            <a:endParaRPr lang="hu-HU" sz="3600" dirty="0">
              <a:latin typeface="+mn-lt"/>
            </a:endParaRPr>
          </a:p>
        </p:txBody>
      </p:sp>
      <p:sp>
        <p:nvSpPr>
          <p:cNvPr id="6" name="Téglalap 5"/>
          <p:cNvSpPr/>
          <p:nvPr/>
        </p:nvSpPr>
        <p:spPr>
          <a:xfrm>
            <a:off x="899592" y="6217567"/>
            <a:ext cx="8892480" cy="307777"/>
          </a:xfrm>
          <a:prstGeom prst="rect">
            <a:avLst/>
          </a:prstGeom>
        </p:spPr>
        <p:txBody>
          <a:bodyPr wrap="square">
            <a:spAutoFit/>
          </a:bodyPr>
          <a:lstStyle/>
          <a:p>
            <a:r>
              <a:rPr lang="hu-HU" sz="1400" dirty="0" smtClean="0">
                <a:latin typeface="+mn-lt"/>
                <a:hlinkClick r:id="rId3"/>
              </a:rPr>
              <a:t>http://progpater.blog.hu/2011/04/29/drupalosoknak_joomlasoknak_erre_csorogatjak_a_nyalukat</a:t>
            </a:r>
            <a:r>
              <a:rPr lang="hu-HU" sz="1400" dirty="0" smtClean="0">
                <a:latin typeface="+mn-lt"/>
              </a:rPr>
              <a:t> </a:t>
            </a:r>
            <a:endParaRPr lang="hu-HU" sz="1400" dirty="0">
              <a:latin typeface="+mn-lt"/>
            </a:endParaRPr>
          </a:p>
        </p:txBody>
      </p:sp>
      <p:sp>
        <p:nvSpPr>
          <p:cNvPr id="7" name="Téglalap 6"/>
          <p:cNvSpPr/>
          <p:nvPr/>
        </p:nvSpPr>
        <p:spPr>
          <a:xfrm>
            <a:off x="323528" y="1124744"/>
            <a:ext cx="3444789" cy="1569660"/>
          </a:xfrm>
          <a:prstGeom prst="rect">
            <a:avLst/>
          </a:prstGeom>
        </p:spPr>
        <p:txBody>
          <a:bodyPr wrap="none">
            <a:spAutoFit/>
          </a:bodyPr>
          <a:lstStyle/>
          <a:p>
            <a:pPr marL="342900" indent="-342900"/>
            <a:r>
              <a:rPr lang="hu-HU" sz="2400" dirty="0" smtClean="0">
                <a:latin typeface="+mn-lt"/>
              </a:rPr>
              <a:t>Életciklus</a:t>
            </a:r>
          </a:p>
          <a:p>
            <a:pPr marL="342900" indent="-342900">
              <a:buFont typeface="+mj-lt"/>
              <a:buAutoNum type="arabicParenR"/>
            </a:pPr>
            <a:r>
              <a:rPr lang="hu-HU" sz="2400" dirty="0" err="1" smtClean="0">
                <a:latin typeface="+mn-lt"/>
              </a:rPr>
              <a:t>doView</a:t>
            </a:r>
            <a:r>
              <a:rPr lang="hu-HU" sz="2400" dirty="0" smtClean="0">
                <a:latin typeface="+mn-lt"/>
              </a:rPr>
              <a:t>, </a:t>
            </a:r>
            <a:r>
              <a:rPr lang="hu-HU" sz="2400" dirty="0" err="1" smtClean="0">
                <a:latin typeface="+mn-lt"/>
              </a:rPr>
              <a:t>doHelp</a:t>
            </a:r>
            <a:r>
              <a:rPr lang="hu-HU" sz="2400" dirty="0" smtClean="0">
                <a:latin typeface="+mn-lt"/>
              </a:rPr>
              <a:t>, </a:t>
            </a:r>
            <a:r>
              <a:rPr lang="hu-HU" sz="2400" dirty="0" err="1" smtClean="0">
                <a:latin typeface="+mn-lt"/>
              </a:rPr>
              <a:t>doEdit</a:t>
            </a:r>
            <a:r>
              <a:rPr lang="hu-HU" sz="2400" dirty="0" smtClean="0">
                <a:latin typeface="+mn-lt"/>
              </a:rPr>
              <a:t/>
            </a:r>
            <a:br>
              <a:rPr lang="hu-HU" sz="2400" dirty="0" smtClean="0">
                <a:latin typeface="+mn-lt"/>
              </a:rPr>
            </a:br>
            <a:endParaRPr lang="hu-HU" sz="2400" dirty="0" smtClean="0">
              <a:latin typeface="+mn-lt"/>
            </a:endParaRPr>
          </a:p>
          <a:p>
            <a:pPr marL="342900" indent="-342900">
              <a:buFont typeface="+mj-lt"/>
              <a:buAutoNum type="arabicParenR"/>
            </a:pPr>
            <a:r>
              <a:rPr lang="hu-HU" sz="2400" dirty="0" err="1" smtClean="0">
                <a:solidFill>
                  <a:srgbClr val="FF0000"/>
                </a:solidFill>
                <a:latin typeface="+mn-lt"/>
              </a:rPr>
              <a:t>processAction</a:t>
            </a:r>
            <a:endParaRPr lang="hu-HU" sz="2400" dirty="0">
              <a:solidFill>
                <a:srgbClr val="FF0000"/>
              </a:solidFill>
              <a:latin typeface="+mn-lt"/>
            </a:endParaRPr>
          </a:p>
        </p:txBody>
      </p:sp>
      <p:pic>
        <p:nvPicPr>
          <p:cNvPr id="8194" name="Picture 2"/>
          <p:cNvPicPr>
            <a:picLocks noChangeAspect="1" noChangeArrowheads="1"/>
          </p:cNvPicPr>
          <p:nvPr/>
        </p:nvPicPr>
        <p:blipFill>
          <a:blip r:embed="rId4" cstate="print"/>
          <a:srcRect/>
          <a:stretch>
            <a:fillRect/>
          </a:stretch>
        </p:blipFill>
        <p:spPr bwMode="auto">
          <a:xfrm>
            <a:off x="290513" y="2801838"/>
            <a:ext cx="8561387" cy="3219450"/>
          </a:xfrm>
          <a:prstGeom prst="rect">
            <a:avLst/>
          </a:prstGeom>
          <a:noFill/>
          <a:ln w="9525">
            <a:solidFill>
              <a:schemeClr val="accent1"/>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67544" y="44624"/>
            <a:ext cx="8208912" cy="649288"/>
          </a:xfrm>
          <a:prstGeom prst="rect">
            <a:avLst/>
          </a:prstGeom>
          <a:noFill/>
          <a:ln w="9525">
            <a:noFill/>
            <a:round/>
            <a:headEnd/>
            <a:tailEnd/>
          </a:ln>
        </p:spPr>
        <p:txBody>
          <a:bodyPr wrap="none" lIns="81639" tIns="76022" rIns="81639" bIns="40820"/>
          <a:lstStyle/>
          <a:p>
            <a:pPr algn="ctr">
              <a:tabLst>
                <a:tab pos="655638" algn="l"/>
                <a:tab pos="1312863" algn="l"/>
                <a:tab pos="1968500" algn="l"/>
                <a:tab pos="2625725" algn="l"/>
                <a:tab pos="3282950" algn="l"/>
                <a:tab pos="3938588" algn="l"/>
                <a:tab pos="4595813" algn="l"/>
                <a:tab pos="5253038" algn="l"/>
                <a:tab pos="5908675" algn="l"/>
              </a:tabLst>
              <a:defRPr/>
            </a:pPr>
            <a:r>
              <a:rPr lang="hu-HU" sz="4000" b="1" dirty="0" err="1" smtClean="0">
                <a:solidFill>
                  <a:srgbClr val="000000"/>
                </a:solidFill>
                <a:latin typeface="+mj-lt"/>
              </a:rPr>
              <a:t>Ism</a:t>
            </a:r>
            <a:r>
              <a:rPr lang="hu-HU" sz="4000" b="1" dirty="0" smtClean="0">
                <a:solidFill>
                  <a:srgbClr val="000000"/>
                </a:solidFill>
                <a:latin typeface="+mj-lt"/>
              </a:rPr>
              <a:t>.: Java </a:t>
            </a:r>
            <a:r>
              <a:rPr lang="hu-HU" sz="4000" b="1" dirty="0" err="1" smtClean="0">
                <a:solidFill>
                  <a:srgbClr val="000000"/>
                </a:solidFill>
                <a:latin typeface="+mj-lt"/>
              </a:rPr>
              <a:t>Servlet</a:t>
            </a:r>
            <a:r>
              <a:rPr lang="hu-HU" sz="4000" b="1" dirty="0" smtClean="0">
                <a:solidFill>
                  <a:srgbClr val="000000"/>
                </a:solidFill>
                <a:latin typeface="+mj-lt"/>
              </a:rPr>
              <a:t>, </a:t>
            </a:r>
            <a:r>
              <a:rPr lang="hu-HU" sz="4000" b="1" dirty="0" err="1" smtClean="0">
                <a:solidFill>
                  <a:srgbClr val="000000"/>
                </a:solidFill>
                <a:latin typeface="+mj-lt"/>
              </a:rPr>
              <a:t>web.xml</a:t>
            </a:r>
            <a:endParaRPr lang="hu-HU" sz="4000" b="1" dirty="0">
              <a:solidFill>
                <a:srgbClr val="000000"/>
              </a:solidFill>
              <a:latin typeface="+mj-lt"/>
            </a:endParaRPr>
          </a:p>
        </p:txBody>
      </p:sp>
      <p:pic>
        <p:nvPicPr>
          <p:cNvPr id="31746" name="Picture 2"/>
          <p:cNvPicPr>
            <a:picLocks noChangeAspect="1" noChangeArrowheads="1"/>
          </p:cNvPicPr>
          <p:nvPr/>
        </p:nvPicPr>
        <p:blipFill>
          <a:blip r:embed="rId2" cstate="print"/>
          <a:srcRect/>
          <a:stretch>
            <a:fillRect/>
          </a:stretch>
        </p:blipFill>
        <p:spPr bwMode="auto">
          <a:xfrm>
            <a:off x="323528" y="908720"/>
            <a:ext cx="7656513" cy="3028950"/>
          </a:xfrm>
          <a:prstGeom prst="rect">
            <a:avLst/>
          </a:prstGeom>
          <a:noFill/>
          <a:ln w="9525">
            <a:solidFill>
              <a:schemeClr val="accent1"/>
            </a:solid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2411760" y="2708920"/>
            <a:ext cx="6115050" cy="39528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000" b="1" dirty="0" err="1" smtClean="0">
                <a:latin typeface="+mn-lt"/>
              </a:rPr>
              <a:t>Portal</a:t>
            </a:r>
            <a:r>
              <a:rPr lang="hu-HU" sz="4000" b="1" dirty="0" smtClean="0">
                <a:latin typeface="+mn-lt"/>
              </a:rPr>
              <a:t> </a:t>
            </a:r>
            <a:r>
              <a:rPr lang="hu-HU" sz="4000" b="1" dirty="0" err="1" smtClean="0">
                <a:latin typeface="+mn-lt"/>
              </a:rPr>
              <a:t>Pack</a:t>
            </a:r>
            <a:r>
              <a:rPr lang="hu-HU" sz="4000" b="1" dirty="0" smtClean="0">
                <a:latin typeface="+mn-lt"/>
              </a:rPr>
              <a:t> </a:t>
            </a:r>
            <a:r>
              <a:rPr lang="hu-HU" sz="4000" b="1" dirty="0" err="1" smtClean="0">
                <a:latin typeface="+mn-lt"/>
              </a:rPr>
              <a:t>plugin</a:t>
            </a:r>
            <a:r>
              <a:rPr lang="hu-HU" sz="4400" b="1" dirty="0" smtClean="0">
                <a:latin typeface="+mn-lt"/>
              </a:rPr>
              <a:t/>
            </a:r>
            <a:br>
              <a:rPr lang="hu-HU" sz="4400" b="1" dirty="0" smtClean="0">
                <a:latin typeface="+mn-lt"/>
              </a:rPr>
            </a:br>
            <a:r>
              <a:rPr lang="hu-HU" sz="1400" b="1" dirty="0" smtClean="0">
                <a:latin typeface="+mn-lt"/>
                <a:hlinkClick r:id="rId2"/>
              </a:rPr>
              <a:t>http://contrib.netbeans.org/portalpack/download.html</a:t>
            </a:r>
            <a:r>
              <a:rPr lang="hu-HU" sz="1400" b="1" dirty="0" smtClean="0">
                <a:latin typeface="+mn-lt"/>
              </a:rPr>
              <a:t> </a:t>
            </a:r>
          </a:p>
        </p:txBody>
      </p:sp>
      <p:pic>
        <p:nvPicPr>
          <p:cNvPr id="9218" name="Picture 2"/>
          <p:cNvPicPr>
            <a:picLocks noChangeAspect="1" noChangeArrowheads="1"/>
          </p:cNvPicPr>
          <p:nvPr/>
        </p:nvPicPr>
        <p:blipFill>
          <a:blip r:embed="rId3" cstate="print"/>
          <a:srcRect/>
          <a:stretch>
            <a:fillRect/>
          </a:stretch>
        </p:blipFill>
        <p:spPr bwMode="auto">
          <a:xfrm>
            <a:off x="323528" y="1268760"/>
            <a:ext cx="5791200" cy="462915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187624" y="1556792"/>
            <a:ext cx="5734050" cy="3476625"/>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1691680" y="1921346"/>
            <a:ext cx="5724525" cy="4171950"/>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2267744" y="2204864"/>
            <a:ext cx="568642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500" fill="hold"/>
                                        <p:tgtEl>
                                          <p:spTgt spid="9221"/>
                                        </p:tgtEl>
                                        <p:attrNameLst>
                                          <p:attrName>ppt_x</p:attrName>
                                        </p:attrNameLst>
                                      </p:cBhvr>
                                      <p:tavLst>
                                        <p:tav tm="0">
                                          <p:val>
                                            <p:strVal val="#ppt_x"/>
                                          </p:val>
                                        </p:tav>
                                        <p:tav tm="100000">
                                          <p:val>
                                            <p:strVal val="#ppt_x"/>
                                          </p:val>
                                        </p:tav>
                                      </p:tavLst>
                                    </p:anim>
                                    <p:anim calcmode="lin" valueType="num">
                                      <p:cBhvr additive="base">
                                        <p:cTn id="20"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ím 3"/>
          <p:cNvSpPr txBox="1">
            <a:spLocks/>
          </p:cNvSpPr>
          <p:nvPr/>
        </p:nvSpPr>
        <p:spPr bwMode="auto">
          <a:xfrm>
            <a:off x="611509" y="-28228"/>
            <a:ext cx="8208963" cy="1296988"/>
          </a:xfrm>
          <a:prstGeom prst="rect">
            <a:avLst/>
          </a:prstGeom>
          <a:noFill/>
          <a:ln w="9525">
            <a:noFill/>
            <a:miter lim="800000"/>
            <a:headEnd/>
            <a:tailEnd/>
          </a:ln>
        </p:spPr>
        <p:txBody>
          <a:bodyPr anchor="ctr"/>
          <a:lstStyle/>
          <a:p>
            <a:pPr marL="457200" indent="-457200" algn="ctr"/>
            <a:r>
              <a:rPr lang="hu-HU" sz="4000" b="1" dirty="0" err="1" smtClean="0">
                <a:latin typeface="+mn-lt"/>
              </a:rPr>
              <a:t>Portal</a:t>
            </a:r>
            <a:r>
              <a:rPr lang="hu-HU" sz="4000" b="1" dirty="0" smtClean="0">
                <a:latin typeface="+mn-lt"/>
              </a:rPr>
              <a:t> </a:t>
            </a:r>
            <a:r>
              <a:rPr lang="hu-HU" sz="4000" b="1" dirty="0" err="1" smtClean="0">
                <a:latin typeface="+mn-lt"/>
              </a:rPr>
              <a:t>Pack</a:t>
            </a:r>
            <a:r>
              <a:rPr lang="hu-HU" sz="4000" b="1" dirty="0" smtClean="0">
                <a:latin typeface="+mn-lt"/>
              </a:rPr>
              <a:t> </a:t>
            </a:r>
            <a:r>
              <a:rPr lang="hu-HU" sz="4000" b="1" dirty="0" err="1" smtClean="0">
                <a:latin typeface="+mn-lt"/>
              </a:rPr>
              <a:t>plugin</a:t>
            </a:r>
            <a:r>
              <a:rPr lang="hu-HU" sz="4400" b="1" dirty="0" smtClean="0">
                <a:latin typeface="+mn-lt"/>
              </a:rPr>
              <a:t/>
            </a:r>
            <a:br>
              <a:rPr lang="hu-HU" sz="4400" b="1" dirty="0" smtClean="0">
                <a:latin typeface="+mn-lt"/>
              </a:rPr>
            </a:br>
            <a:endParaRPr lang="hu-HU" sz="1400" b="1" dirty="0" smtClean="0">
              <a:latin typeface="+mn-lt"/>
            </a:endParaRPr>
          </a:p>
        </p:txBody>
      </p:sp>
      <p:pic>
        <p:nvPicPr>
          <p:cNvPr id="10242" name="Picture 2"/>
          <p:cNvPicPr>
            <a:picLocks noChangeAspect="1" noChangeArrowheads="1"/>
          </p:cNvPicPr>
          <p:nvPr/>
        </p:nvPicPr>
        <p:blipFill>
          <a:blip r:embed="rId2" cstate="print"/>
          <a:srcRect/>
          <a:stretch>
            <a:fillRect/>
          </a:stretch>
        </p:blipFill>
        <p:spPr bwMode="auto">
          <a:xfrm>
            <a:off x="467544" y="1131912"/>
            <a:ext cx="5715000" cy="51054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971600" y="1412776"/>
            <a:ext cx="5686425" cy="309562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547664" y="1772816"/>
            <a:ext cx="5591175" cy="461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ím 3"/>
          <p:cNvSpPr txBox="1">
            <a:spLocks/>
          </p:cNvSpPr>
          <p:nvPr/>
        </p:nvSpPr>
        <p:spPr bwMode="auto">
          <a:xfrm>
            <a:off x="684213" y="44450"/>
            <a:ext cx="8208962" cy="1296988"/>
          </a:xfrm>
          <a:prstGeom prst="rect">
            <a:avLst/>
          </a:prstGeom>
          <a:noFill/>
          <a:ln w="9525">
            <a:noFill/>
            <a:miter lim="800000"/>
            <a:headEnd/>
            <a:tailEnd/>
          </a:ln>
        </p:spPr>
        <p:txBody>
          <a:bodyPr anchor="ctr"/>
          <a:lstStyle/>
          <a:p>
            <a:pPr marL="457200" indent="-457200" algn="ctr"/>
            <a:r>
              <a:rPr lang="hu-HU" sz="4400" b="1"/>
              <a:t>Kötelező olvasmány</a:t>
            </a:r>
          </a:p>
        </p:txBody>
      </p:sp>
      <p:sp>
        <p:nvSpPr>
          <p:cNvPr id="4" name="Text Box 3"/>
          <p:cNvSpPr txBox="1">
            <a:spLocks noChangeArrowheads="1"/>
          </p:cNvSpPr>
          <p:nvPr/>
        </p:nvSpPr>
        <p:spPr bwMode="auto">
          <a:xfrm>
            <a:off x="3275856" y="1772816"/>
            <a:ext cx="1036800" cy="321153"/>
          </a:xfrm>
          <a:prstGeom prst="rect">
            <a:avLst/>
          </a:prstGeom>
          <a:solidFill>
            <a:srgbClr val="B3B3B3"/>
          </a:solidFill>
          <a:ln w="9525">
            <a:solidFill>
              <a:srgbClr val="000000"/>
            </a:solidFill>
            <a:round/>
            <a:headEnd/>
            <a:tailEnd/>
          </a:ln>
          <a:effectLst/>
        </p:spPr>
        <p:txBody>
          <a:bodyPr wrap="none" lIns="81639" tIns="55221" rIns="81639" bIns="40820"/>
          <a:lstStyle/>
          <a:p>
            <a:pPr>
              <a:tabLst>
                <a:tab pos="656650" algn="l"/>
              </a:tabLst>
            </a:pPr>
            <a:r>
              <a:rPr lang="hu-HU" b="1" dirty="0">
                <a:solidFill>
                  <a:srgbClr val="FFFFFF"/>
                </a:solidFill>
                <a:latin typeface="+mn-lt"/>
              </a:rPr>
              <a:t>NYJ </a:t>
            </a:r>
          </a:p>
        </p:txBody>
      </p:sp>
      <p:sp>
        <p:nvSpPr>
          <p:cNvPr id="5" name="Text Box 4"/>
          <p:cNvSpPr txBox="1">
            <a:spLocks noChangeArrowheads="1"/>
          </p:cNvSpPr>
          <p:nvPr/>
        </p:nvSpPr>
        <p:spPr bwMode="auto">
          <a:xfrm>
            <a:off x="4744656" y="1778577"/>
            <a:ext cx="1036800" cy="321153"/>
          </a:xfrm>
          <a:prstGeom prst="rect">
            <a:avLst/>
          </a:prstGeom>
          <a:solidFill>
            <a:srgbClr val="0047FF"/>
          </a:solidFill>
          <a:ln w="9525">
            <a:solidFill>
              <a:srgbClr val="000000"/>
            </a:solidFill>
            <a:round/>
            <a:headEnd/>
            <a:tailEnd/>
          </a:ln>
          <a:effectLst/>
        </p:spPr>
        <p:txBody>
          <a:bodyPr wrap="none" lIns="81639" tIns="55221" rIns="81639" bIns="40820"/>
          <a:lstStyle/>
          <a:p>
            <a:pPr>
              <a:tabLst>
                <a:tab pos="656650" algn="l"/>
              </a:tabLst>
            </a:pPr>
            <a:r>
              <a:rPr lang="hu-HU" b="1" dirty="0" smtClean="0">
                <a:solidFill>
                  <a:srgbClr val="FFD320"/>
                </a:solidFill>
                <a:latin typeface="+mn-lt"/>
              </a:rPr>
              <a:t>NYJ</a:t>
            </a:r>
            <a:endParaRPr lang="hu-HU" b="1" dirty="0">
              <a:solidFill>
                <a:srgbClr val="FFD320"/>
              </a:solidFill>
              <a:latin typeface="+mn-lt"/>
            </a:endParaRPr>
          </a:p>
        </p:txBody>
      </p:sp>
      <p:sp>
        <p:nvSpPr>
          <p:cNvPr id="6" name="Text Box 3"/>
          <p:cNvSpPr txBox="1">
            <a:spLocks noChangeArrowheads="1"/>
          </p:cNvSpPr>
          <p:nvPr/>
        </p:nvSpPr>
        <p:spPr bwMode="auto">
          <a:xfrm>
            <a:off x="3275856" y="2309998"/>
            <a:ext cx="1224136" cy="321153"/>
          </a:xfrm>
          <a:prstGeom prst="rect">
            <a:avLst/>
          </a:prstGeom>
          <a:solidFill>
            <a:srgbClr val="B3B3B3"/>
          </a:solidFill>
          <a:ln w="9525">
            <a:solidFill>
              <a:srgbClr val="000000"/>
            </a:solidFill>
            <a:round/>
            <a:headEnd/>
            <a:tailEnd/>
          </a:ln>
          <a:effectLst/>
        </p:spPr>
        <p:txBody>
          <a:bodyPr wrap="none" lIns="81639" tIns="55221" rIns="81639" bIns="40820"/>
          <a:lstStyle/>
          <a:p>
            <a:pPr>
              <a:tabLst>
                <a:tab pos="656650" algn="l"/>
              </a:tabLst>
            </a:pPr>
            <a:r>
              <a:rPr lang="hu-HU" b="1" dirty="0">
                <a:solidFill>
                  <a:srgbClr val="FFFFFF"/>
                </a:solidFill>
                <a:latin typeface="+mn-lt"/>
              </a:rPr>
              <a:t>NYJ </a:t>
            </a:r>
          </a:p>
        </p:txBody>
      </p:sp>
      <p:sp>
        <p:nvSpPr>
          <p:cNvPr id="7" name="Text Box 4"/>
          <p:cNvSpPr txBox="1">
            <a:spLocks noChangeArrowheads="1"/>
          </p:cNvSpPr>
          <p:nvPr/>
        </p:nvSpPr>
        <p:spPr bwMode="auto">
          <a:xfrm>
            <a:off x="4744656" y="2315759"/>
            <a:ext cx="1195496" cy="321153"/>
          </a:xfrm>
          <a:prstGeom prst="rect">
            <a:avLst/>
          </a:prstGeom>
          <a:solidFill>
            <a:srgbClr val="0047FF"/>
          </a:solidFill>
          <a:ln w="9525">
            <a:solidFill>
              <a:srgbClr val="000000"/>
            </a:solidFill>
            <a:round/>
            <a:headEnd/>
            <a:tailEnd/>
          </a:ln>
          <a:effectLst/>
        </p:spPr>
        <p:txBody>
          <a:bodyPr wrap="none" lIns="81639" tIns="55221" rIns="81639" bIns="40820"/>
          <a:lstStyle/>
          <a:p>
            <a:pPr>
              <a:tabLst>
                <a:tab pos="656650" algn="l"/>
              </a:tabLst>
            </a:pPr>
            <a:r>
              <a:rPr lang="hu-HU" b="1" dirty="0" smtClean="0">
                <a:solidFill>
                  <a:srgbClr val="FFD320"/>
                </a:solidFill>
                <a:latin typeface="+mn-lt"/>
              </a:rPr>
              <a:t>NYJ</a:t>
            </a:r>
            <a:endParaRPr lang="hu-HU" b="1" dirty="0">
              <a:solidFill>
                <a:srgbClr val="FFD32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051720" y="692696"/>
            <a:ext cx="6337440" cy="6165304"/>
          </a:xfrm>
          <a:prstGeom prst="rect">
            <a:avLst/>
          </a:prstGeom>
          <a:solidFill>
            <a:srgbClr val="FFFFFF"/>
          </a:solidFill>
          <a:ln w="3600">
            <a:solidFill>
              <a:srgbClr val="000000"/>
            </a:solidFill>
            <a:round/>
            <a:headEnd/>
            <a:tailEnd/>
          </a:ln>
          <a:effectLst/>
        </p:spPr>
        <p:txBody>
          <a:bodyPr lIns="83272" tIns="56853" rIns="83272" bIns="42452"/>
          <a:lstStyle/>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&lt;?</a:t>
            </a:r>
            <a:r>
              <a:rPr lang="hu-HU" dirty="0" err="1">
                <a:solidFill>
                  <a:srgbClr val="000000"/>
                </a:solidFill>
              </a:rPr>
              <a:t>xml</a:t>
            </a:r>
            <a:r>
              <a:rPr lang="hu-HU" dirty="0">
                <a:solidFill>
                  <a:srgbClr val="000000"/>
                </a:solidFill>
              </a:rPr>
              <a:t> version="1.0" </a:t>
            </a:r>
            <a:r>
              <a:rPr lang="hu-HU" dirty="0" err="1">
                <a:solidFill>
                  <a:srgbClr val="000000"/>
                </a:solidFill>
              </a:rPr>
              <a:t>encoding</a:t>
            </a:r>
            <a:r>
              <a:rPr lang="hu-HU" dirty="0">
                <a:solidFill>
                  <a:srgbClr val="000000"/>
                </a:solidFill>
              </a:rPr>
              <a:t>="UTF-8"?&gt;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&lt;</a:t>
            </a:r>
            <a:r>
              <a:rPr lang="hu-HU" dirty="0" err="1">
                <a:solidFill>
                  <a:srgbClr val="000000"/>
                </a:solidFill>
              </a:rPr>
              <a:t>web-app</a:t>
            </a:r>
            <a:r>
              <a:rPr lang="hu-HU" dirty="0">
                <a:solidFill>
                  <a:srgbClr val="000000"/>
                </a:solidFill>
              </a:rPr>
              <a:t> version="2.5" </a:t>
            </a:r>
            <a:r>
              <a:rPr lang="hu-HU" dirty="0" err="1">
                <a:solidFill>
                  <a:srgbClr val="000000"/>
                </a:solidFill>
              </a:rPr>
              <a:t>xmlns</a:t>
            </a:r>
            <a:r>
              <a:rPr lang="hu-HU" dirty="0">
                <a:solidFill>
                  <a:srgbClr val="000000"/>
                </a:solidFill>
              </a:rPr>
              <a:t>="http://java.sun.com/xml/ns/javaee" </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a:t>
            </a:r>
            <a:r>
              <a:rPr lang="hu-HU" dirty="0" err="1">
                <a:solidFill>
                  <a:srgbClr val="000000"/>
                </a:solidFill>
              </a:rPr>
              <a:t>xmlns</a:t>
            </a:r>
            <a:r>
              <a:rPr lang="hu-HU" dirty="0">
                <a:solidFill>
                  <a:srgbClr val="000000"/>
                </a:solidFill>
              </a:rPr>
              <a:t>:</a:t>
            </a:r>
            <a:r>
              <a:rPr lang="hu-HU" dirty="0" err="1">
                <a:solidFill>
                  <a:srgbClr val="000000"/>
                </a:solidFill>
              </a:rPr>
              <a:t>xsi</a:t>
            </a:r>
            <a:r>
              <a:rPr lang="hu-HU" dirty="0">
                <a:solidFill>
                  <a:srgbClr val="000000"/>
                </a:solidFill>
              </a:rPr>
              <a:t>="http://www.w3.org/2001/</a:t>
            </a:r>
            <a:r>
              <a:rPr lang="hu-HU" dirty="0" err="1">
                <a:solidFill>
                  <a:srgbClr val="000000"/>
                </a:solidFill>
              </a:rPr>
              <a:t>XMLSchema-instance</a:t>
            </a:r>
            <a:r>
              <a:rPr lang="hu-HU" dirty="0">
                <a:solidFill>
                  <a:srgbClr val="000000"/>
                </a:solidFill>
              </a:rPr>
              <a:t>" </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a:t>
            </a:r>
            <a:r>
              <a:rPr lang="hu-HU" dirty="0" err="1">
                <a:solidFill>
                  <a:srgbClr val="000000"/>
                </a:solidFill>
              </a:rPr>
              <a:t>xsi</a:t>
            </a:r>
            <a:r>
              <a:rPr lang="hu-HU" dirty="0">
                <a:solidFill>
                  <a:srgbClr val="000000"/>
                </a:solidFill>
              </a:rPr>
              <a:t>:</a:t>
            </a:r>
            <a:r>
              <a:rPr lang="hu-HU" dirty="0" err="1">
                <a:solidFill>
                  <a:srgbClr val="000000"/>
                </a:solidFill>
              </a:rPr>
              <a:t>schemaLocation</a:t>
            </a:r>
            <a:r>
              <a:rPr lang="hu-HU" dirty="0">
                <a:solidFill>
                  <a:srgbClr val="000000"/>
                </a:solidFill>
              </a:rPr>
              <a:t>="http://java.sun.com/xml/ns/javaee </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http://java.sun.com/xml/ns/javaee/web-app_2_5.xsd"&gt;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a:t>
            </a:r>
            <a:r>
              <a:rPr lang="hu-HU" dirty="0">
                <a:solidFill>
                  <a:srgbClr val="FF0000"/>
                </a:solidFill>
              </a:rPr>
              <a:t>&lt;</a:t>
            </a:r>
            <a:r>
              <a:rPr lang="hu-HU" dirty="0" err="1">
                <a:solidFill>
                  <a:srgbClr val="FF0000"/>
                </a:solidFill>
              </a:rPr>
              <a:t>distributable</a:t>
            </a:r>
            <a:r>
              <a:rPr lang="hu-HU" dirty="0">
                <a:solidFill>
                  <a:srgbClr val="FF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servlet-name</a:t>
            </a:r>
            <a:r>
              <a:rPr lang="hu-HU" dirty="0">
                <a:solidFill>
                  <a:srgbClr val="000000"/>
                </a:solidFill>
              </a:rPr>
              <a:t>&gt;</a:t>
            </a:r>
            <a:r>
              <a:rPr lang="hu-HU" dirty="0" err="1">
                <a:solidFill>
                  <a:srgbClr val="000000"/>
                </a:solidFill>
              </a:rPr>
              <a:t>EHelloServlet</a:t>
            </a:r>
            <a:r>
              <a:rPr lang="hu-HU" dirty="0">
                <a:solidFill>
                  <a:srgbClr val="000000"/>
                </a:solidFill>
              </a:rPr>
              <a:t>&lt;/</a:t>
            </a:r>
            <a:r>
              <a:rPr lang="hu-HU" dirty="0" err="1">
                <a:solidFill>
                  <a:srgbClr val="000000"/>
                </a:solidFill>
              </a:rPr>
              <a:t>servlet-name</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servlet-class</a:t>
            </a:r>
            <a:r>
              <a:rPr lang="hu-HU" dirty="0">
                <a:solidFill>
                  <a:srgbClr val="000000"/>
                </a:solidFill>
              </a:rPr>
              <a:t>&gt;</a:t>
            </a:r>
            <a:r>
              <a:rPr lang="hu-HU" dirty="0" err="1">
                <a:solidFill>
                  <a:srgbClr val="000000"/>
                </a:solidFill>
              </a:rPr>
              <a:t>EHelloServlet</a:t>
            </a:r>
            <a:r>
              <a:rPr lang="hu-HU" dirty="0">
                <a:solidFill>
                  <a:srgbClr val="000000"/>
                </a:solidFill>
              </a:rPr>
              <a:t>&lt;/</a:t>
            </a:r>
            <a:r>
              <a:rPr lang="hu-HU" dirty="0" err="1">
                <a:solidFill>
                  <a:srgbClr val="000000"/>
                </a:solidFill>
              </a:rPr>
              <a:t>servlet-class</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servlet-mapping</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servlet-name</a:t>
            </a:r>
            <a:r>
              <a:rPr lang="hu-HU" dirty="0">
                <a:solidFill>
                  <a:srgbClr val="000000"/>
                </a:solidFill>
              </a:rPr>
              <a:t>&gt;</a:t>
            </a:r>
            <a:r>
              <a:rPr lang="hu-HU" dirty="0" err="1">
                <a:solidFill>
                  <a:srgbClr val="000000"/>
                </a:solidFill>
              </a:rPr>
              <a:t>EHelloServlet</a:t>
            </a:r>
            <a:r>
              <a:rPr lang="hu-HU" dirty="0">
                <a:solidFill>
                  <a:srgbClr val="000000"/>
                </a:solidFill>
              </a:rPr>
              <a:t>&lt;/</a:t>
            </a:r>
            <a:r>
              <a:rPr lang="hu-HU" dirty="0" err="1">
                <a:solidFill>
                  <a:srgbClr val="000000"/>
                </a:solidFill>
              </a:rPr>
              <a:t>servlet-name</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a:t>
            </a:r>
            <a:r>
              <a:rPr lang="hu-HU" dirty="0">
                <a:solidFill>
                  <a:srgbClr val="FF0000"/>
                </a:solidFill>
              </a:rPr>
              <a:t>&lt;</a:t>
            </a:r>
            <a:r>
              <a:rPr lang="hu-HU" dirty="0" err="1">
                <a:solidFill>
                  <a:srgbClr val="FF0000"/>
                </a:solidFill>
              </a:rPr>
              <a:t>url-pattern</a:t>
            </a:r>
            <a:r>
              <a:rPr lang="hu-HU" dirty="0">
                <a:solidFill>
                  <a:srgbClr val="FF0000"/>
                </a:solidFill>
              </a:rPr>
              <a:t>&gt;/EHS&lt;/</a:t>
            </a:r>
            <a:r>
              <a:rPr lang="hu-HU" dirty="0" err="1">
                <a:solidFill>
                  <a:srgbClr val="FF0000"/>
                </a:solidFill>
              </a:rPr>
              <a:t>url-pattern</a:t>
            </a:r>
            <a:r>
              <a:rPr lang="hu-HU" dirty="0">
                <a:solidFill>
                  <a:srgbClr val="FF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servlet-mapping</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session-config</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session-timeout</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30</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session-timeout</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    &lt;/</a:t>
            </a:r>
            <a:r>
              <a:rPr lang="hu-HU" dirty="0" err="1">
                <a:solidFill>
                  <a:srgbClr val="000000"/>
                </a:solidFill>
              </a:rPr>
              <a:t>session-config</a:t>
            </a:r>
            <a:r>
              <a:rPr lang="hu-HU" dirty="0">
                <a:solidFill>
                  <a:srgbClr val="000000"/>
                </a:solidFill>
              </a:rPr>
              <a:t>&gt;</a:t>
            </a:r>
          </a:p>
          <a:p>
            <a:pPr>
              <a:tabLst>
                <a:tab pos="656650" algn="l"/>
                <a:tab pos="1313299" algn="l"/>
                <a:tab pos="1969949" algn="l"/>
                <a:tab pos="2626599" algn="l"/>
                <a:tab pos="3283248" algn="l"/>
                <a:tab pos="3939898" algn="l"/>
                <a:tab pos="4596548" algn="l"/>
                <a:tab pos="5253198" algn="l"/>
                <a:tab pos="5909847" algn="l"/>
              </a:tabLst>
            </a:pPr>
            <a:r>
              <a:rPr lang="hu-HU" dirty="0">
                <a:solidFill>
                  <a:srgbClr val="000000"/>
                </a:solidFill>
              </a:rPr>
              <a:t>&lt;/</a:t>
            </a:r>
            <a:r>
              <a:rPr lang="hu-HU" dirty="0" err="1">
                <a:solidFill>
                  <a:srgbClr val="000000"/>
                </a:solidFill>
              </a:rPr>
              <a:t>web-app</a:t>
            </a:r>
            <a:r>
              <a:rPr lang="hu-HU" dirty="0">
                <a:solidFill>
                  <a:srgbClr val="000000"/>
                </a:solidFill>
              </a:rPr>
              <a:t>&gt;</a:t>
            </a:r>
          </a:p>
        </p:txBody>
      </p:sp>
      <p:sp>
        <p:nvSpPr>
          <p:cNvPr id="15362" name="Text Box 2"/>
          <p:cNvSpPr txBox="1">
            <a:spLocks noChangeArrowheads="1"/>
          </p:cNvSpPr>
          <p:nvPr/>
        </p:nvSpPr>
        <p:spPr bwMode="auto">
          <a:xfrm>
            <a:off x="251520" y="188640"/>
            <a:ext cx="5186880" cy="390281"/>
          </a:xfrm>
          <a:prstGeom prst="rect">
            <a:avLst/>
          </a:prstGeom>
          <a:noFill/>
          <a:ln w="9525">
            <a:noFill/>
            <a:round/>
            <a:headEnd/>
            <a:tailEnd/>
          </a:ln>
          <a:effectLst/>
        </p:spPr>
        <p:txBody>
          <a:bodyPr lIns="81639" tIns="60021" rIns="81639" bIns="40820"/>
          <a:lstStyle/>
          <a:p>
            <a:pPr>
              <a:tabLst>
                <a:tab pos="656650" algn="l"/>
                <a:tab pos="1313299" algn="l"/>
                <a:tab pos="1969949" algn="l"/>
                <a:tab pos="2626599" algn="l"/>
                <a:tab pos="3283248" algn="l"/>
                <a:tab pos="3939898" algn="l"/>
                <a:tab pos="4596548" algn="l"/>
              </a:tabLst>
            </a:pPr>
            <a:r>
              <a:rPr lang="hu-HU" sz="2200" dirty="0">
                <a:solidFill>
                  <a:srgbClr val="000000"/>
                </a:solidFill>
              </a:rPr>
              <a:t>WEB-INF/</a:t>
            </a:r>
            <a:r>
              <a:rPr lang="hu-HU" sz="2200" dirty="0" err="1">
                <a:solidFill>
                  <a:srgbClr val="000000"/>
                </a:solidFill>
              </a:rPr>
              <a:t>web.xml</a:t>
            </a:r>
            <a:endParaRPr lang="hu-HU" sz="2200" dirty="0">
              <a:solidFill>
                <a:srgbClr val="000000"/>
              </a:solidFill>
            </a:endParaRPr>
          </a:p>
        </p:txBody>
      </p:sp>
      <p:sp>
        <p:nvSpPr>
          <p:cNvPr id="15363" name="Freeform 3"/>
          <p:cNvSpPr>
            <a:spLocks noChangeArrowheads="1"/>
          </p:cNvSpPr>
          <p:nvPr/>
        </p:nvSpPr>
        <p:spPr bwMode="auto">
          <a:xfrm>
            <a:off x="2183040" y="2564904"/>
            <a:ext cx="2046240" cy="482451"/>
          </a:xfrm>
          <a:custGeom>
            <a:avLst/>
            <a:gdLst/>
            <a:ahLst/>
            <a:cxnLst>
              <a:cxn ang="0">
                <a:pos x="3599" y="1316"/>
              </a:cxn>
              <a:cxn ang="0">
                <a:pos x="2343" y="1349"/>
              </a:cxn>
              <a:cxn ang="0">
                <a:pos x="1119" y="1316"/>
              </a:cxn>
              <a:cxn ang="0">
                <a:pos x="358" y="721"/>
              </a:cxn>
              <a:cxn ang="0">
                <a:pos x="1450" y="159"/>
              </a:cxn>
              <a:cxn ang="0">
                <a:pos x="2739" y="26"/>
              </a:cxn>
              <a:cxn ang="0">
                <a:pos x="3996" y="93"/>
              </a:cxn>
              <a:cxn ang="0">
                <a:pos x="5187" y="291"/>
              </a:cxn>
              <a:cxn ang="0">
                <a:pos x="6014" y="985"/>
              </a:cxn>
              <a:cxn ang="0">
                <a:pos x="4955" y="1415"/>
              </a:cxn>
              <a:cxn ang="0">
                <a:pos x="3765" y="1415"/>
              </a:cxn>
              <a:cxn ang="0">
                <a:pos x="3467" y="1415"/>
              </a:cxn>
              <a:cxn ang="0">
                <a:pos x="3599" y="1316"/>
              </a:cxn>
            </a:cxnLst>
            <a:rect l="0" t="0" r="r" b="b"/>
            <a:pathLst>
              <a:path w="6268" h="1476">
                <a:moveTo>
                  <a:pt x="3599" y="1316"/>
                </a:moveTo>
                <a:cubicBezTo>
                  <a:pt x="3178" y="1280"/>
                  <a:pt x="2764" y="1373"/>
                  <a:pt x="2343" y="1349"/>
                </a:cubicBezTo>
                <a:cubicBezTo>
                  <a:pt x="1935" y="1326"/>
                  <a:pt x="1497" y="1475"/>
                  <a:pt x="1119" y="1316"/>
                </a:cubicBezTo>
                <a:cubicBezTo>
                  <a:pt x="872" y="1212"/>
                  <a:pt x="0" y="1278"/>
                  <a:pt x="358" y="721"/>
                </a:cubicBezTo>
                <a:cubicBezTo>
                  <a:pt x="594" y="354"/>
                  <a:pt x="1037" y="193"/>
                  <a:pt x="1450" y="159"/>
                </a:cubicBezTo>
                <a:cubicBezTo>
                  <a:pt x="1882" y="124"/>
                  <a:pt x="2292" y="0"/>
                  <a:pt x="2739" y="26"/>
                </a:cubicBezTo>
                <a:cubicBezTo>
                  <a:pt x="3159" y="51"/>
                  <a:pt x="3587" y="2"/>
                  <a:pt x="3996" y="93"/>
                </a:cubicBezTo>
                <a:cubicBezTo>
                  <a:pt x="4405" y="184"/>
                  <a:pt x="4790" y="84"/>
                  <a:pt x="5187" y="291"/>
                </a:cubicBezTo>
                <a:cubicBezTo>
                  <a:pt x="5493" y="451"/>
                  <a:pt x="6267" y="470"/>
                  <a:pt x="6014" y="985"/>
                </a:cubicBezTo>
                <a:cubicBezTo>
                  <a:pt x="5841" y="1336"/>
                  <a:pt x="5357" y="1451"/>
                  <a:pt x="4955" y="1415"/>
                </a:cubicBezTo>
                <a:cubicBezTo>
                  <a:pt x="4560" y="1380"/>
                  <a:pt x="4161" y="1414"/>
                  <a:pt x="3765" y="1415"/>
                </a:cubicBezTo>
                <a:lnTo>
                  <a:pt x="3467" y="1415"/>
                </a:lnTo>
                <a:lnTo>
                  <a:pt x="3599" y="1316"/>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15364" name="Freeform 4"/>
          <p:cNvSpPr>
            <a:spLocks noChangeArrowheads="1"/>
          </p:cNvSpPr>
          <p:nvPr/>
        </p:nvSpPr>
        <p:spPr bwMode="auto">
          <a:xfrm>
            <a:off x="3775688" y="4458718"/>
            <a:ext cx="868320" cy="482450"/>
          </a:xfrm>
          <a:custGeom>
            <a:avLst/>
            <a:gdLst/>
            <a:ahLst/>
            <a:cxnLst>
              <a:cxn ang="0">
                <a:pos x="1621" y="1474"/>
              </a:cxn>
              <a:cxn ang="0">
                <a:pos x="530" y="1341"/>
              </a:cxn>
              <a:cxn ang="0">
                <a:pos x="133" y="481"/>
              </a:cxn>
              <a:cxn ang="0">
                <a:pos x="1258" y="217"/>
              </a:cxn>
              <a:cxn ang="0">
                <a:pos x="2481" y="448"/>
              </a:cxn>
              <a:cxn ang="0">
                <a:pos x="2118" y="1407"/>
              </a:cxn>
              <a:cxn ang="0">
                <a:pos x="1787" y="1407"/>
              </a:cxn>
              <a:cxn ang="0">
                <a:pos x="1456" y="1407"/>
              </a:cxn>
              <a:cxn ang="0">
                <a:pos x="1258" y="1374"/>
              </a:cxn>
            </a:cxnLst>
            <a:rect l="0" t="0" r="r" b="b"/>
            <a:pathLst>
              <a:path w="2659" h="1476">
                <a:moveTo>
                  <a:pt x="1621" y="1474"/>
                </a:moveTo>
                <a:cubicBezTo>
                  <a:pt x="1256" y="1475"/>
                  <a:pt x="897" y="1417"/>
                  <a:pt x="530" y="1341"/>
                </a:cubicBezTo>
                <a:cubicBezTo>
                  <a:pt x="0" y="1232"/>
                  <a:pt x="28" y="782"/>
                  <a:pt x="133" y="481"/>
                </a:cubicBezTo>
                <a:cubicBezTo>
                  <a:pt x="268" y="95"/>
                  <a:pt x="874" y="177"/>
                  <a:pt x="1258" y="217"/>
                </a:cubicBezTo>
                <a:cubicBezTo>
                  <a:pt x="1671" y="260"/>
                  <a:pt x="2225" y="0"/>
                  <a:pt x="2481" y="448"/>
                </a:cubicBezTo>
                <a:cubicBezTo>
                  <a:pt x="2658" y="757"/>
                  <a:pt x="2644" y="1333"/>
                  <a:pt x="2118" y="1407"/>
                </a:cubicBezTo>
                <a:lnTo>
                  <a:pt x="1787" y="1407"/>
                </a:lnTo>
                <a:lnTo>
                  <a:pt x="1456" y="1407"/>
                </a:lnTo>
                <a:lnTo>
                  <a:pt x="1258" y="1374"/>
                </a:lnTo>
              </a:path>
            </a:pathLst>
          </a:custGeom>
          <a:noFill/>
          <a:ln w="36000">
            <a:solidFill>
              <a:srgbClr val="FF0000"/>
            </a:solidFill>
            <a:round/>
            <a:headEnd/>
            <a:tailEnd/>
          </a:ln>
          <a:effectLst/>
        </p:spPr>
        <p:txBody>
          <a:bodyPr lIns="82945" tIns="41473" rIns="82945" bIns="41473"/>
          <a:lstStyle/>
          <a:p>
            <a:endParaRPr lang="hu-HU"/>
          </a:p>
        </p:txBody>
      </p:sp>
      <p:sp>
        <p:nvSpPr>
          <p:cNvPr id="6" name="Téglalap 5"/>
          <p:cNvSpPr/>
          <p:nvPr/>
        </p:nvSpPr>
        <p:spPr>
          <a:xfrm>
            <a:off x="3851920" y="-99392"/>
            <a:ext cx="1286571" cy="707886"/>
          </a:xfrm>
          <a:prstGeom prst="rect">
            <a:avLst/>
          </a:prstGeom>
        </p:spPr>
        <p:txBody>
          <a:bodyPr wrap="none">
            <a:spAutoFit/>
          </a:bodyPr>
          <a:lstStyle/>
          <a:p>
            <a:r>
              <a:rPr lang="hu-HU" sz="4000" b="1" dirty="0" smtClean="0">
                <a:solidFill>
                  <a:srgbClr val="000000"/>
                </a:solidFill>
                <a:latin typeface="+mn-lt"/>
              </a:rPr>
              <a:t>Most</a:t>
            </a:r>
            <a:endParaRPr lang="hu-HU" sz="40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370881" y="133925"/>
            <a:ext cx="6645600" cy="1782907"/>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 pos="3939898" algn="l"/>
                <a:tab pos="4596548" algn="l"/>
                <a:tab pos="5253198" algn="l"/>
                <a:tab pos="5909847" algn="l"/>
                <a:tab pos="6566497" algn="l"/>
              </a:tabLst>
            </a:pPr>
            <a:r>
              <a:rPr lang="hu-HU" sz="4000" b="1" dirty="0" err="1">
                <a:solidFill>
                  <a:srgbClr val="000000"/>
                </a:solidFill>
                <a:latin typeface="+mn-lt"/>
              </a:rPr>
              <a:t>GlassFish</a:t>
            </a:r>
            <a:r>
              <a:rPr lang="hu-HU" sz="4000" b="1" dirty="0">
                <a:solidFill>
                  <a:srgbClr val="000000"/>
                </a:solidFill>
                <a:latin typeface="+mn-lt"/>
              </a:rPr>
              <a:t> - Open Source </a:t>
            </a:r>
          </a:p>
          <a:p>
            <a:pPr algn="ctr">
              <a:tabLst>
                <a:tab pos="656650" algn="l"/>
                <a:tab pos="1313299" algn="l"/>
                <a:tab pos="1969949" algn="l"/>
                <a:tab pos="2626599" algn="l"/>
                <a:tab pos="3283248" algn="l"/>
                <a:tab pos="3939898" algn="l"/>
                <a:tab pos="4596548" algn="l"/>
                <a:tab pos="5253198" algn="l"/>
                <a:tab pos="5909847" algn="l"/>
                <a:tab pos="6566497" algn="l"/>
              </a:tabLst>
            </a:pPr>
            <a:r>
              <a:rPr lang="hu-HU" sz="4000" b="1" dirty="0" err="1">
                <a:solidFill>
                  <a:srgbClr val="000000"/>
                </a:solidFill>
                <a:latin typeface="+mn-lt"/>
              </a:rPr>
              <a:t>Application</a:t>
            </a:r>
            <a:r>
              <a:rPr lang="hu-HU" sz="4000" b="1" dirty="0">
                <a:solidFill>
                  <a:srgbClr val="000000"/>
                </a:solidFill>
                <a:latin typeface="+mn-lt"/>
              </a:rPr>
              <a:t> Server</a:t>
            </a:r>
          </a:p>
          <a:p>
            <a:pPr algn="ctr">
              <a:tabLst>
                <a:tab pos="656650" algn="l"/>
                <a:tab pos="1313299" algn="l"/>
                <a:tab pos="1969949" algn="l"/>
                <a:tab pos="2626599" algn="l"/>
                <a:tab pos="3283248" algn="l"/>
                <a:tab pos="3939898" algn="l"/>
                <a:tab pos="4596548" algn="l"/>
                <a:tab pos="5253198" algn="l"/>
                <a:tab pos="5909847" algn="l"/>
                <a:tab pos="6566497" algn="l"/>
              </a:tabLst>
            </a:pPr>
            <a:r>
              <a:rPr lang="hu-HU" sz="2400" dirty="0" smtClean="0">
                <a:solidFill>
                  <a:srgbClr val="000000"/>
                </a:solidFill>
                <a:latin typeface="+mn-lt"/>
                <a:hlinkClick r:id="rId3"/>
              </a:rPr>
              <a:t>http://glassfish.java.net/</a:t>
            </a:r>
            <a:endParaRPr lang="hu-HU" sz="2400" dirty="0">
              <a:solidFill>
                <a:srgbClr val="000000"/>
              </a:solidFill>
              <a:latin typeface="+mn-lt"/>
              <a:hlinkClick r:id="rId3"/>
            </a:endParaRPr>
          </a:p>
        </p:txBody>
      </p:sp>
      <p:pic>
        <p:nvPicPr>
          <p:cNvPr id="1026" name="Picture 2"/>
          <p:cNvPicPr>
            <a:picLocks noChangeAspect="1" noChangeArrowheads="1"/>
          </p:cNvPicPr>
          <p:nvPr/>
        </p:nvPicPr>
        <p:blipFill>
          <a:blip r:embed="rId4" cstate="print"/>
          <a:srcRect/>
          <a:stretch>
            <a:fillRect/>
          </a:stretch>
        </p:blipFill>
        <p:spPr bwMode="auto">
          <a:xfrm>
            <a:off x="683568" y="2420888"/>
            <a:ext cx="7894637" cy="2895600"/>
          </a:xfrm>
          <a:prstGeom prst="rect">
            <a:avLst/>
          </a:prstGeom>
          <a:noFill/>
          <a:ln w="9525">
            <a:solidFill>
              <a:schemeClr val="accent1"/>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79712" y="188640"/>
            <a:ext cx="501120" cy="390281"/>
          </a:xfrm>
          <a:prstGeom prst="rect">
            <a:avLst/>
          </a:prstGeom>
          <a:noFill/>
          <a:ln w="9525">
            <a:noFill/>
            <a:round/>
            <a:headEnd/>
            <a:tailEnd/>
          </a:ln>
          <a:effectLst/>
        </p:spPr>
        <p:txBody>
          <a:bodyPr wrap="none" lIns="81639" tIns="60021" rIns="81639" bIns="40820"/>
          <a:lstStyle/>
          <a:p>
            <a:r>
              <a:rPr lang="hu-HU" sz="2200" dirty="0">
                <a:solidFill>
                  <a:srgbClr val="000000"/>
                </a:solidFill>
                <a:latin typeface="+mn-lt"/>
              </a:rPr>
              <a:t>V2</a:t>
            </a:r>
          </a:p>
        </p:txBody>
      </p:sp>
      <p:sp>
        <p:nvSpPr>
          <p:cNvPr id="16387" name="Text Box 3"/>
          <p:cNvSpPr txBox="1">
            <a:spLocks noChangeArrowheads="1"/>
          </p:cNvSpPr>
          <p:nvPr/>
        </p:nvSpPr>
        <p:spPr bwMode="auto">
          <a:xfrm>
            <a:off x="6060672" y="188640"/>
            <a:ext cx="501120" cy="390281"/>
          </a:xfrm>
          <a:prstGeom prst="rect">
            <a:avLst/>
          </a:prstGeom>
          <a:noFill/>
          <a:ln w="9525">
            <a:noFill/>
            <a:round/>
            <a:headEnd/>
            <a:tailEnd/>
          </a:ln>
          <a:effectLst/>
        </p:spPr>
        <p:txBody>
          <a:bodyPr wrap="none" lIns="81639" tIns="60021" rIns="81639" bIns="40820"/>
          <a:lstStyle/>
          <a:p>
            <a:r>
              <a:rPr lang="hu-HU" sz="2200" dirty="0">
                <a:solidFill>
                  <a:srgbClr val="000000"/>
                </a:solidFill>
                <a:latin typeface="+mn-lt"/>
              </a:rPr>
              <a:t>V3</a:t>
            </a:r>
          </a:p>
        </p:txBody>
      </p:sp>
      <p:sp>
        <p:nvSpPr>
          <p:cNvPr id="16388" name="Text Box 4"/>
          <p:cNvSpPr txBox="1">
            <a:spLocks noChangeArrowheads="1"/>
          </p:cNvSpPr>
          <p:nvPr/>
        </p:nvSpPr>
        <p:spPr bwMode="auto">
          <a:xfrm>
            <a:off x="605952" y="810786"/>
            <a:ext cx="8068320" cy="390281"/>
          </a:xfrm>
          <a:prstGeom prst="rect">
            <a:avLst/>
          </a:prstGeom>
          <a:solidFill>
            <a:srgbClr val="FFFFFF"/>
          </a:solidFill>
          <a:ln w="9525">
            <a:solidFill>
              <a:srgbClr val="000000"/>
            </a:solidFill>
            <a:round/>
            <a:headEnd/>
            <a:tailEnd/>
          </a:ln>
          <a:effectLst/>
        </p:spPr>
        <p:txBody>
          <a:bodyPr lIns="81639" tIns="600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2200" dirty="0">
                <a:solidFill>
                  <a:srgbClr val="000000"/>
                </a:solidFill>
                <a:latin typeface="+mn-lt"/>
                <a:hlinkClick r:id="rId3"/>
              </a:rPr>
              <a:t>https://glassfish.dev.java.net/public/comparing_v2_and_v3.html</a:t>
            </a:r>
            <a:r>
              <a:rPr lang="hu-HU" sz="2200" dirty="0">
                <a:solidFill>
                  <a:srgbClr val="000000"/>
                </a:solidFill>
                <a:latin typeface="+mn-lt"/>
              </a:rPr>
              <a:t> </a:t>
            </a:r>
          </a:p>
        </p:txBody>
      </p:sp>
      <p:sp>
        <p:nvSpPr>
          <p:cNvPr id="16389" name="Text Box 5"/>
          <p:cNvSpPr txBox="1">
            <a:spLocks noChangeArrowheads="1"/>
          </p:cNvSpPr>
          <p:nvPr/>
        </p:nvSpPr>
        <p:spPr bwMode="auto">
          <a:xfrm>
            <a:off x="611560" y="1196752"/>
            <a:ext cx="4047840" cy="397482"/>
          </a:xfrm>
          <a:prstGeom prst="rect">
            <a:avLst/>
          </a:prstGeom>
          <a:noFill/>
          <a:ln w="36000">
            <a:noFill/>
            <a:round/>
            <a:headEnd/>
            <a:tailEnd/>
          </a:ln>
          <a:effectLst/>
        </p:spPr>
        <p:txBody>
          <a:bodyPr lIns="97967" tIns="74749" rIns="97967" bIns="57147"/>
          <a:lstStyle/>
          <a:p>
            <a:pPr>
              <a:tabLst>
                <a:tab pos="656650" algn="l"/>
                <a:tab pos="1313299" algn="l"/>
                <a:tab pos="1969949" algn="l"/>
                <a:tab pos="2626599" algn="l"/>
                <a:tab pos="3283248" algn="l"/>
                <a:tab pos="3939898" algn="l"/>
              </a:tabLst>
            </a:pPr>
            <a:r>
              <a:rPr lang="hu-HU" sz="2000" dirty="0">
                <a:solidFill>
                  <a:srgbClr val="000000"/>
                </a:solidFill>
                <a:latin typeface="+mn-lt"/>
              </a:rPr>
              <a:t>Licenc: CDDL, GNU GPL v2</a:t>
            </a:r>
          </a:p>
        </p:txBody>
      </p:sp>
      <p:pic>
        <p:nvPicPr>
          <p:cNvPr id="2050" name="Picture 2"/>
          <p:cNvPicPr>
            <a:picLocks noChangeAspect="1" noChangeArrowheads="1"/>
          </p:cNvPicPr>
          <p:nvPr/>
        </p:nvPicPr>
        <p:blipFill>
          <a:blip r:embed="rId4" cstate="print"/>
          <a:srcRect/>
          <a:stretch>
            <a:fillRect/>
          </a:stretch>
        </p:blipFill>
        <p:spPr bwMode="auto">
          <a:xfrm>
            <a:off x="539552" y="1700808"/>
            <a:ext cx="7608887" cy="134302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755576" y="2420888"/>
            <a:ext cx="7561263" cy="1733550"/>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1259632" y="3284984"/>
            <a:ext cx="7523163" cy="2838450"/>
          </a:xfrm>
          <a:prstGeom prst="rect">
            <a:avLst/>
          </a:prstGeom>
          <a:noFill/>
          <a:ln w="9525">
            <a:solidFill>
              <a:schemeClr val="accent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val 1"/>
          <p:cNvSpPr>
            <a:spLocks noChangeArrowheads="1"/>
          </p:cNvSpPr>
          <p:nvPr/>
        </p:nvSpPr>
        <p:spPr bwMode="auto">
          <a:xfrm>
            <a:off x="2182408" y="4899395"/>
            <a:ext cx="1104824" cy="653829"/>
          </a:xfrm>
          <a:prstGeom prst="ellipse">
            <a:avLst/>
          </a:prstGeom>
          <a:solidFill>
            <a:srgbClr val="99CCFF"/>
          </a:solidFill>
          <a:ln w="3600">
            <a:solidFill>
              <a:srgbClr val="000000"/>
            </a:solidFill>
            <a:round/>
            <a:headEnd/>
            <a:tailEnd/>
          </a:ln>
          <a:effectLst/>
        </p:spPr>
        <p:txBody>
          <a:bodyPr wrap="none" lIns="82945" tIns="41473" rIns="82945" bIns="41473" anchor="ctr"/>
          <a:lstStyle/>
          <a:p>
            <a:endParaRPr lang="hu-HU">
              <a:latin typeface="+mn-lt"/>
            </a:endParaRPr>
          </a:p>
        </p:txBody>
      </p:sp>
      <p:sp>
        <p:nvSpPr>
          <p:cNvPr id="17410" name="Oval 2"/>
          <p:cNvSpPr>
            <a:spLocks noChangeArrowheads="1"/>
          </p:cNvSpPr>
          <p:nvPr/>
        </p:nvSpPr>
        <p:spPr bwMode="auto">
          <a:xfrm>
            <a:off x="3449952" y="4899395"/>
            <a:ext cx="964703" cy="653829"/>
          </a:xfrm>
          <a:prstGeom prst="ellipse">
            <a:avLst/>
          </a:prstGeom>
          <a:solidFill>
            <a:srgbClr val="99CCFF"/>
          </a:solidFill>
          <a:ln w="3600">
            <a:solidFill>
              <a:srgbClr val="000000"/>
            </a:solidFill>
            <a:round/>
            <a:headEnd/>
            <a:tailEnd/>
          </a:ln>
          <a:effectLst/>
        </p:spPr>
        <p:txBody>
          <a:bodyPr wrap="none" lIns="82945" tIns="41473" rIns="82945" bIns="41473" anchor="ctr"/>
          <a:lstStyle/>
          <a:p>
            <a:endParaRPr lang="hu-HU">
              <a:latin typeface="+mn-lt"/>
            </a:endParaRPr>
          </a:p>
        </p:txBody>
      </p:sp>
      <p:sp>
        <p:nvSpPr>
          <p:cNvPr id="17411" name="Oval 3"/>
          <p:cNvSpPr>
            <a:spLocks noChangeArrowheads="1"/>
          </p:cNvSpPr>
          <p:nvPr/>
        </p:nvSpPr>
        <p:spPr bwMode="auto">
          <a:xfrm>
            <a:off x="3285792" y="1795869"/>
            <a:ext cx="1056855" cy="653829"/>
          </a:xfrm>
          <a:prstGeom prst="ellipse">
            <a:avLst/>
          </a:prstGeom>
          <a:solidFill>
            <a:srgbClr val="99CCFF"/>
          </a:solidFill>
          <a:ln w="3600">
            <a:solidFill>
              <a:srgbClr val="000000"/>
            </a:solidFill>
            <a:round/>
            <a:headEnd/>
            <a:tailEnd/>
          </a:ln>
          <a:effectLst/>
        </p:spPr>
        <p:txBody>
          <a:bodyPr wrap="none" lIns="82945" tIns="41473" rIns="82945" bIns="41473" anchor="ctr"/>
          <a:lstStyle/>
          <a:p>
            <a:endParaRPr lang="hu-HU">
              <a:latin typeface="+mn-lt"/>
            </a:endParaRPr>
          </a:p>
        </p:txBody>
      </p:sp>
      <p:sp>
        <p:nvSpPr>
          <p:cNvPr id="17412" name="AutoShape 4"/>
          <p:cNvSpPr>
            <a:spLocks noChangeArrowheads="1"/>
          </p:cNvSpPr>
          <p:nvPr/>
        </p:nvSpPr>
        <p:spPr bwMode="auto">
          <a:xfrm>
            <a:off x="2437633" y="2776612"/>
            <a:ext cx="1795680" cy="326915"/>
          </a:xfrm>
          <a:prstGeom prst="roundRect">
            <a:avLst>
              <a:gd name="adj" fmla="val 440"/>
            </a:avLst>
          </a:prstGeom>
          <a:solidFill>
            <a:srgbClr val="99CCFF"/>
          </a:solidFill>
          <a:ln w="3600">
            <a:solidFill>
              <a:srgbClr val="000000"/>
            </a:solidFill>
            <a:round/>
            <a:headEnd/>
            <a:tailEnd/>
          </a:ln>
          <a:effectLst/>
        </p:spPr>
        <p:txBody>
          <a:bodyPr lIns="83272" tIns="56853" rIns="83272" bIns="42452" anchor="ctr" anchorCtr="1"/>
          <a:lstStyle/>
          <a:p>
            <a:pPr algn="ctr">
              <a:tabLst>
                <a:tab pos="656650" algn="l"/>
                <a:tab pos="1313299" algn="l"/>
              </a:tabLst>
            </a:pPr>
            <a:r>
              <a:rPr lang="hu-HU" dirty="0" err="1">
                <a:solidFill>
                  <a:srgbClr val="000000"/>
                </a:solidFill>
                <a:latin typeface="+mn-lt"/>
              </a:rPr>
              <a:t>node</a:t>
            </a:r>
            <a:r>
              <a:rPr lang="hu-HU" dirty="0">
                <a:solidFill>
                  <a:srgbClr val="000000"/>
                </a:solidFill>
                <a:latin typeface="+mn-lt"/>
              </a:rPr>
              <a:t> </a:t>
            </a:r>
            <a:r>
              <a:rPr lang="hu-HU" dirty="0" err="1">
                <a:solidFill>
                  <a:srgbClr val="000000"/>
                </a:solidFill>
                <a:latin typeface="+mn-lt"/>
              </a:rPr>
              <a:t>agent</a:t>
            </a:r>
            <a:endParaRPr lang="hu-HU" dirty="0">
              <a:solidFill>
                <a:srgbClr val="000000"/>
              </a:solidFill>
              <a:latin typeface="+mn-lt"/>
            </a:endParaRPr>
          </a:p>
        </p:txBody>
      </p:sp>
      <p:sp>
        <p:nvSpPr>
          <p:cNvPr id="17413" name="Oval 5"/>
          <p:cNvSpPr>
            <a:spLocks noChangeArrowheads="1"/>
          </p:cNvSpPr>
          <p:nvPr/>
        </p:nvSpPr>
        <p:spPr bwMode="auto">
          <a:xfrm>
            <a:off x="2326424" y="1893800"/>
            <a:ext cx="1656184" cy="653829"/>
          </a:xfrm>
          <a:prstGeom prst="ellipse">
            <a:avLst/>
          </a:prstGeom>
          <a:solidFill>
            <a:srgbClr val="99CCFF"/>
          </a:solidFill>
          <a:ln w="3600">
            <a:solidFill>
              <a:srgbClr val="000000"/>
            </a:solidFill>
            <a:round/>
            <a:headEnd/>
            <a:tailEnd/>
          </a:ln>
          <a:effectLst/>
        </p:spPr>
        <p:txBody>
          <a:bodyPr lIns="83272" tIns="56853" rIns="83272" bIns="42452" anchor="ctr" anchorCtr="1"/>
          <a:lstStyle/>
          <a:p>
            <a:pPr algn="ctr"/>
            <a:r>
              <a:rPr lang="hu-HU" dirty="0" smtClean="0">
                <a:solidFill>
                  <a:srgbClr val="000000"/>
                </a:solidFill>
                <a:latin typeface="+mn-lt"/>
              </a:rPr>
              <a:t>Server </a:t>
            </a:r>
            <a:r>
              <a:rPr lang="hu-HU" dirty="0" err="1" smtClean="0">
                <a:solidFill>
                  <a:srgbClr val="000000"/>
                </a:solidFill>
                <a:latin typeface="+mn-lt"/>
              </a:rPr>
              <a:t>Instances</a:t>
            </a:r>
            <a:endParaRPr lang="hu-HU" dirty="0">
              <a:solidFill>
                <a:srgbClr val="000000"/>
              </a:solidFill>
              <a:latin typeface="+mn-lt"/>
            </a:endParaRPr>
          </a:p>
        </p:txBody>
      </p:sp>
      <p:sp>
        <p:nvSpPr>
          <p:cNvPr id="17414" name="AutoShape 6"/>
          <p:cNvSpPr>
            <a:spLocks noChangeArrowheads="1"/>
          </p:cNvSpPr>
          <p:nvPr/>
        </p:nvSpPr>
        <p:spPr bwMode="auto">
          <a:xfrm>
            <a:off x="2437633" y="4212443"/>
            <a:ext cx="1795680" cy="326914"/>
          </a:xfrm>
          <a:prstGeom prst="roundRect">
            <a:avLst>
              <a:gd name="adj" fmla="val 440"/>
            </a:avLst>
          </a:prstGeom>
          <a:solidFill>
            <a:srgbClr val="99CCFF"/>
          </a:solidFill>
          <a:ln w="3600">
            <a:solidFill>
              <a:srgbClr val="000000"/>
            </a:solidFill>
            <a:round/>
            <a:headEnd/>
            <a:tailEnd/>
          </a:ln>
          <a:effectLst/>
        </p:spPr>
        <p:txBody>
          <a:bodyPr lIns="83272" tIns="56853" rIns="83272" bIns="42452" anchor="ctr" anchorCtr="1"/>
          <a:lstStyle/>
          <a:p>
            <a:pPr algn="ctr">
              <a:tabLst>
                <a:tab pos="656650" algn="l"/>
                <a:tab pos="1313299" algn="l"/>
              </a:tabLst>
            </a:pPr>
            <a:r>
              <a:rPr lang="hu-HU" dirty="0" err="1">
                <a:solidFill>
                  <a:srgbClr val="000000"/>
                </a:solidFill>
                <a:latin typeface="+mn-lt"/>
              </a:rPr>
              <a:t>node</a:t>
            </a:r>
            <a:r>
              <a:rPr lang="hu-HU" dirty="0">
                <a:solidFill>
                  <a:srgbClr val="000000"/>
                </a:solidFill>
                <a:latin typeface="+mn-lt"/>
              </a:rPr>
              <a:t> </a:t>
            </a:r>
            <a:r>
              <a:rPr lang="hu-HU" dirty="0" err="1">
                <a:solidFill>
                  <a:srgbClr val="000000"/>
                </a:solidFill>
                <a:latin typeface="+mn-lt"/>
              </a:rPr>
              <a:t>agent</a:t>
            </a:r>
            <a:endParaRPr lang="hu-HU" dirty="0">
              <a:solidFill>
                <a:srgbClr val="000000"/>
              </a:solidFill>
              <a:latin typeface="+mn-lt"/>
            </a:endParaRPr>
          </a:p>
        </p:txBody>
      </p:sp>
      <p:sp>
        <p:nvSpPr>
          <p:cNvPr id="17415" name="Oval 7"/>
          <p:cNvSpPr>
            <a:spLocks noChangeArrowheads="1"/>
          </p:cNvSpPr>
          <p:nvPr/>
        </p:nvSpPr>
        <p:spPr bwMode="auto">
          <a:xfrm>
            <a:off x="2182408" y="3351235"/>
            <a:ext cx="1800200" cy="653829"/>
          </a:xfrm>
          <a:prstGeom prst="ellipse">
            <a:avLst/>
          </a:prstGeom>
          <a:solidFill>
            <a:srgbClr val="99CCFF"/>
          </a:solidFill>
          <a:ln w="3600">
            <a:solidFill>
              <a:srgbClr val="000000"/>
            </a:solidFill>
            <a:round/>
            <a:headEnd/>
            <a:tailEnd/>
          </a:ln>
          <a:effectLst/>
        </p:spPr>
        <p:txBody>
          <a:bodyPr lIns="83272" tIns="56853" rIns="83272" bIns="42452" anchor="ctr" anchorCtr="1"/>
          <a:lstStyle/>
          <a:p>
            <a:pPr algn="ctr"/>
            <a:r>
              <a:rPr lang="hu-HU" dirty="0" smtClean="0">
                <a:solidFill>
                  <a:srgbClr val="000000"/>
                </a:solidFill>
                <a:latin typeface="+mn-lt"/>
              </a:rPr>
              <a:t>Server </a:t>
            </a:r>
            <a:r>
              <a:rPr lang="hu-HU" dirty="0" err="1" smtClean="0">
                <a:solidFill>
                  <a:srgbClr val="000000"/>
                </a:solidFill>
                <a:latin typeface="+mn-lt"/>
              </a:rPr>
              <a:t>Instances</a:t>
            </a:r>
            <a:endParaRPr lang="hu-HU" dirty="0">
              <a:solidFill>
                <a:srgbClr val="000000"/>
              </a:solidFill>
              <a:latin typeface="+mn-lt"/>
            </a:endParaRPr>
          </a:p>
        </p:txBody>
      </p:sp>
      <p:sp>
        <p:nvSpPr>
          <p:cNvPr id="17416" name="AutoShape 8"/>
          <p:cNvSpPr>
            <a:spLocks noChangeArrowheads="1"/>
          </p:cNvSpPr>
          <p:nvPr/>
        </p:nvSpPr>
        <p:spPr bwMode="auto">
          <a:xfrm>
            <a:off x="2437633" y="5682837"/>
            <a:ext cx="1795680" cy="326915"/>
          </a:xfrm>
          <a:prstGeom prst="roundRect">
            <a:avLst>
              <a:gd name="adj" fmla="val 440"/>
            </a:avLst>
          </a:prstGeom>
          <a:solidFill>
            <a:srgbClr val="99CCFF"/>
          </a:solidFill>
          <a:ln w="3600">
            <a:solidFill>
              <a:srgbClr val="000000"/>
            </a:solidFill>
            <a:round/>
            <a:headEnd/>
            <a:tailEnd/>
          </a:ln>
          <a:effectLst/>
        </p:spPr>
        <p:txBody>
          <a:bodyPr lIns="83272" tIns="56853" rIns="83272" bIns="42452" anchor="ctr" anchorCtr="1"/>
          <a:lstStyle/>
          <a:p>
            <a:pPr algn="ctr">
              <a:tabLst>
                <a:tab pos="656650" algn="l"/>
                <a:tab pos="1313299" algn="l"/>
              </a:tabLst>
            </a:pPr>
            <a:r>
              <a:rPr lang="hu-HU" dirty="0" err="1">
                <a:solidFill>
                  <a:srgbClr val="000000"/>
                </a:solidFill>
                <a:latin typeface="+mn-lt"/>
              </a:rPr>
              <a:t>node</a:t>
            </a:r>
            <a:r>
              <a:rPr lang="hu-HU" dirty="0">
                <a:solidFill>
                  <a:srgbClr val="000000"/>
                </a:solidFill>
                <a:latin typeface="+mn-lt"/>
              </a:rPr>
              <a:t> </a:t>
            </a:r>
            <a:r>
              <a:rPr lang="hu-HU" dirty="0" err="1">
                <a:solidFill>
                  <a:srgbClr val="000000"/>
                </a:solidFill>
                <a:latin typeface="+mn-lt"/>
              </a:rPr>
              <a:t>agent</a:t>
            </a:r>
            <a:endParaRPr lang="hu-HU" dirty="0">
              <a:solidFill>
                <a:srgbClr val="000000"/>
              </a:solidFill>
              <a:latin typeface="+mn-lt"/>
            </a:endParaRPr>
          </a:p>
        </p:txBody>
      </p:sp>
      <p:sp>
        <p:nvSpPr>
          <p:cNvPr id="17417" name="Oval 9"/>
          <p:cNvSpPr>
            <a:spLocks noChangeArrowheads="1"/>
          </p:cNvSpPr>
          <p:nvPr/>
        </p:nvSpPr>
        <p:spPr bwMode="auto">
          <a:xfrm>
            <a:off x="2614456" y="4719387"/>
            <a:ext cx="1800200" cy="653829"/>
          </a:xfrm>
          <a:prstGeom prst="ellipse">
            <a:avLst/>
          </a:prstGeom>
          <a:solidFill>
            <a:srgbClr val="99CCFF"/>
          </a:solidFill>
          <a:ln w="3600">
            <a:solidFill>
              <a:srgbClr val="000000"/>
            </a:solidFill>
            <a:round/>
            <a:headEnd/>
            <a:tailEnd/>
          </a:ln>
          <a:effectLst/>
        </p:spPr>
        <p:txBody>
          <a:bodyPr lIns="83272" tIns="56853" rIns="83272" bIns="42452" anchor="ctr" anchorCtr="1"/>
          <a:lstStyle/>
          <a:p>
            <a:pPr algn="ctr"/>
            <a:r>
              <a:rPr lang="hu-HU" dirty="0">
                <a:solidFill>
                  <a:srgbClr val="000000"/>
                </a:solidFill>
                <a:latin typeface="+mn-lt"/>
              </a:rPr>
              <a:t>Server </a:t>
            </a:r>
            <a:r>
              <a:rPr lang="hu-HU" dirty="0" err="1">
                <a:solidFill>
                  <a:srgbClr val="000000"/>
                </a:solidFill>
                <a:latin typeface="+mn-lt"/>
              </a:rPr>
              <a:t>Instances</a:t>
            </a:r>
            <a:endParaRPr lang="hu-HU" dirty="0">
              <a:solidFill>
                <a:srgbClr val="000000"/>
              </a:solidFill>
              <a:latin typeface="+mn-lt"/>
            </a:endParaRPr>
          </a:p>
        </p:txBody>
      </p:sp>
      <p:sp>
        <p:nvSpPr>
          <p:cNvPr id="17418" name="AutoShape 10"/>
          <p:cNvSpPr>
            <a:spLocks noChangeArrowheads="1"/>
          </p:cNvSpPr>
          <p:nvPr/>
        </p:nvSpPr>
        <p:spPr bwMode="auto">
          <a:xfrm>
            <a:off x="1979712" y="1568325"/>
            <a:ext cx="2612160" cy="4735217"/>
          </a:xfrm>
          <a:prstGeom prst="roundRect">
            <a:avLst>
              <a:gd name="adj" fmla="val 51"/>
            </a:avLst>
          </a:prstGeom>
          <a:noFill/>
          <a:ln w="3600">
            <a:solidFill>
              <a:srgbClr val="000000"/>
            </a:solidFill>
            <a:round/>
            <a:headEnd/>
            <a:tailEnd/>
          </a:ln>
          <a:effectLst/>
        </p:spPr>
        <p:txBody>
          <a:bodyPr wrap="none" lIns="82945" tIns="41473" rIns="82945" bIns="41473" anchor="ctr"/>
          <a:lstStyle/>
          <a:p>
            <a:endParaRPr lang="hu-HU">
              <a:latin typeface="+mn-lt"/>
            </a:endParaRPr>
          </a:p>
        </p:txBody>
      </p:sp>
      <p:sp>
        <p:nvSpPr>
          <p:cNvPr id="17419" name="Text Box 11"/>
          <p:cNvSpPr txBox="1">
            <a:spLocks noChangeArrowheads="1"/>
          </p:cNvSpPr>
          <p:nvPr/>
        </p:nvSpPr>
        <p:spPr bwMode="auto">
          <a:xfrm>
            <a:off x="2992032" y="1143480"/>
            <a:ext cx="535680" cy="318274"/>
          </a:xfrm>
          <a:prstGeom prst="rect">
            <a:avLst/>
          </a:prstGeom>
          <a:noFill/>
          <a:ln w="3600">
            <a:noFill/>
            <a:round/>
            <a:headEnd/>
            <a:tailEnd/>
          </a:ln>
          <a:effectLst/>
        </p:spPr>
        <p:txBody>
          <a:bodyPr wrap="none" lIns="83272" tIns="56853" rIns="83272" bIns="42452"/>
          <a:lstStyle/>
          <a:p>
            <a:r>
              <a:rPr lang="hu-HU" dirty="0">
                <a:solidFill>
                  <a:srgbClr val="000000"/>
                </a:solidFill>
                <a:latin typeface="+mn-lt"/>
              </a:rPr>
              <a:t>Fürt</a:t>
            </a:r>
          </a:p>
        </p:txBody>
      </p:sp>
      <p:sp>
        <p:nvSpPr>
          <p:cNvPr id="17420" name="AutoShape 12"/>
          <p:cNvSpPr>
            <a:spLocks noChangeArrowheads="1"/>
          </p:cNvSpPr>
          <p:nvPr/>
        </p:nvSpPr>
        <p:spPr bwMode="auto">
          <a:xfrm>
            <a:off x="5605632" y="1568325"/>
            <a:ext cx="1632960" cy="4735217"/>
          </a:xfrm>
          <a:prstGeom prst="roundRect">
            <a:avLst>
              <a:gd name="adj" fmla="val 88"/>
            </a:avLst>
          </a:prstGeom>
          <a:noFill/>
          <a:ln w="3600">
            <a:solidFill>
              <a:srgbClr val="000000"/>
            </a:solidFill>
            <a:round/>
            <a:headEnd/>
            <a:tailEnd/>
          </a:ln>
          <a:effectLst/>
        </p:spPr>
        <p:txBody>
          <a:bodyPr wrap="none" lIns="82945" tIns="41473" rIns="82945" bIns="41473" anchor="ctr"/>
          <a:lstStyle/>
          <a:p>
            <a:endParaRPr lang="hu-HU">
              <a:latin typeface="+mn-lt"/>
            </a:endParaRPr>
          </a:p>
        </p:txBody>
      </p:sp>
      <p:sp>
        <p:nvSpPr>
          <p:cNvPr id="17421" name="Text Box 13"/>
          <p:cNvSpPr txBox="1">
            <a:spLocks noChangeArrowheads="1"/>
          </p:cNvSpPr>
          <p:nvPr/>
        </p:nvSpPr>
        <p:spPr bwMode="auto">
          <a:xfrm>
            <a:off x="5572512" y="1143480"/>
            <a:ext cx="1766880" cy="318274"/>
          </a:xfrm>
          <a:prstGeom prst="rect">
            <a:avLst/>
          </a:prstGeom>
          <a:noFill/>
          <a:ln w="3600">
            <a:noFill/>
            <a:round/>
            <a:headEnd/>
            <a:tailEnd/>
          </a:ln>
          <a:effectLst/>
        </p:spPr>
        <p:txBody>
          <a:bodyPr wrap="none" lIns="83272" tIns="56853" rIns="83272" bIns="42452"/>
          <a:lstStyle/>
          <a:p>
            <a:pPr>
              <a:tabLst>
                <a:tab pos="656650" algn="l"/>
                <a:tab pos="1313299" algn="l"/>
              </a:tabLst>
            </a:pPr>
            <a:r>
              <a:rPr lang="hu-HU" dirty="0">
                <a:solidFill>
                  <a:srgbClr val="000000"/>
                </a:solidFill>
                <a:latin typeface="+mn-lt"/>
              </a:rPr>
              <a:t>Terhelés elosztás</a:t>
            </a:r>
          </a:p>
        </p:txBody>
      </p:sp>
      <p:sp>
        <p:nvSpPr>
          <p:cNvPr id="17422" name="Text Box 14"/>
          <p:cNvSpPr txBox="1">
            <a:spLocks noChangeArrowheads="1"/>
          </p:cNvSpPr>
          <p:nvPr/>
        </p:nvSpPr>
        <p:spPr bwMode="auto">
          <a:xfrm>
            <a:off x="7890912" y="3789039"/>
            <a:ext cx="948960" cy="318273"/>
          </a:xfrm>
          <a:prstGeom prst="rect">
            <a:avLst/>
          </a:prstGeom>
          <a:noFill/>
          <a:ln w="3600">
            <a:noFill/>
            <a:round/>
            <a:headEnd/>
            <a:tailEnd/>
          </a:ln>
          <a:effectLst/>
        </p:spPr>
        <p:txBody>
          <a:bodyPr wrap="none" lIns="83272" tIns="56853" rIns="83272" bIns="42452"/>
          <a:lstStyle/>
          <a:p>
            <a:pPr>
              <a:tabLst>
                <a:tab pos="656650" algn="l"/>
              </a:tabLst>
            </a:pPr>
            <a:r>
              <a:rPr lang="hu-HU" dirty="0">
                <a:solidFill>
                  <a:srgbClr val="000000"/>
                </a:solidFill>
                <a:latin typeface="+mn-lt"/>
              </a:rPr>
              <a:t>Kliensek</a:t>
            </a:r>
          </a:p>
        </p:txBody>
      </p:sp>
      <p:sp>
        <p:nvSpPr>
          <p:cNvPr id="17423" name="Text Box 15"/>
          <p:cNvSpPr txBox="1">
            <a:spLocks noChangeArrowheads="1"/>
          </p:cNvSpPr>
          <p:nvPr/>
        </p:nvSpPr>
        <p:spPr bwMode="auto">
          <a:xfrm>
            <a:off x="3591361" y="162738"/>
            <a:ext cx="2141280" cy="652388"/>
          </a:xfrm>
          <a:prstGeom prst="rect">
            <a:avLst/>
          </a:prstGeom>
          <a:noFill/>
          <a:ln w="3600">
            <a:noFill/>
            <a:round/>
            <a:headEnd/>
            <a:tailEnd/>
          </a:ln>
          <a:effectLst/>
        </p:spPr>
        <p:txBody>
          <a:bodyPr wrap="none" lIns="83272" tIns="77655" rIns="83272" bIns="42452"/>
          <a:lstStyle/>
          <a:p>
            <a:pPr>
              <a:tabLst>
                <a:tab pos="656650" algn="l"/>
                <a:tab pos="1313299" algn="l"/>
                <a:tab pos="1969949" algn="l"/>
              </a:tabLst>
            </a:pPr>
            <a:r>
              <a:rPr lang="hu-HU" sz="4000" b="1" dirty="0">
                <a:solidFill>
                  <a:srgbClr val="000000"/>
                </a:solidFill>
                <a:latin typeface="+mn-lt"/>
              </a:rPr>
              <a:t>Fürtözés</a:t>
            </a:r>
          </a:p>
        </p:txBody>
      </p:sp>
      <p:cxnSp>
        <p:nvCxnSpPr>
          <p:cNvPr id="17424" name="AutoShape 16"/>
          <p:cNvCxnSpPr>
            <a:cxnSpLocks noChangeShapeType="1"/>
          </p:cNvCxnSpPr>
          <p:nvPr/>
        </p:nvCxnSpPr>
        <p:spPr bwMode="auto">
          <a:xfrm>
            <a:off x="4554464" y="3935934"/>
            <a:ext cx="1012320" cy="1440"/>
          </a:xfrm>
          <a:prstGeom prst="straightConnector1">
            <a:avLst/>
          </a:prstGeom>
          <a:noFill/>
          <a:ln w="9525">
            <a:solidFill>
              <a:srgbClr val="000000"/>
            </a:solidFill>
            <a:round/>
            <a:headEnd type="triangle" w="med" len="med"/>
            <a:tailEnd type="triangle" w="med" len="med"/>
          </a:ln>
          <a:effectLst/>
        </p:spPr>
      </p:cxnSp>
      <p:cxnSp>
        <p:nvCxnSpPr>
          <p:cNvPr id="17425" name="AutoShape 17"/>
          <p:cNvCxnSpPr>
            <a:cxnSpLocks noChangeShapeType="1"/>
          </p:cNvCxnSpPr>
          <p:nvPr/>
        </p:nvCxnSpPr>
        <p:spPr bwMode="auto">
          <a:xfrm>
            <a:off x="7289288" y="3925852"/>
            <a:ext cx="653760" cy="11521"/>
          </a:xfrm>
          <a:prstGeom prst="straightConnector1">
            <a:avLst/>
          </a:prstGeom>
          <a:noFill/>
          <a:ln w="9525">
            <a:solidFill>
              <a:srgbClr val="000000"/>
            </a:solidFill>
            <a:round/>
            <a:headEnd type="triangle" w="med" len="med"/>
            <a:tailEnd type="triangle" w="med" len="med"/>
          </a:ln>
          <a:effectLst/>
        </p:spPr>
      </p:cxnSp>
      <p:sp>
        <p:nvSpPr>
          <p:cNvPr id="22" name="AutoShape 4"/>
          <p:cNvSpPr>
            <a:spLocks noChangeArrowheads="1"/>
          </p:cNvSpPr>
          <p:nvPr/>
        </p:nvSpPr>
        <p:spPr bwMode="auto">
          <a:xfrm>
            <a:off x="395536" y="3429000"/>
            <a:ext cx="899592" cy="1036389"/>
          </a:xfrm>
          <a:prstGeom prst="flowChartMagneticDisk">
            <a:avLst/>
          </a:prstGeom>
          <a:solidFill>
            <a:srgbClr val="99CCFF"/>
          </a:solidFill>
          <a:ln w="9525">
            <a:solidFill>
              <a:srgbClr val="000000"/>
            </a:solidFill>
            <a:round/>
            <a:headEnd/>
            <a:tailEnd/>
          </a:ln>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592801" y="164178"/>
            <a:ext cx="1602720" cy="498292"/>
          </a:xfrm>
          <a:prstGeom prst="rect">
            <a:avLst/>
          </a:prstGeom>
          <a:noFill/>
          <a:ln w="3600">
            <a:noFill/>
            <a:round/>
            <a:headEnd/>
            <a:tailEnd/>
          </a:ln>
          <a:effectLst/>
        </p:spPr>
        <p:txBody>
          <a:bodyPr wrap="none" lIns="83272" tIns="68054" rIns="83272" bIns="42452"/>
          <a:lstStyle/>
          <a:p>
            <a:pPr>
              <a:tabLst>
                <a:tab pos="656650" algn="l"/>
                <a:tab pos="1313299" algn="l"/>
              </a:tabLst>
            </a:pPr>
            <a:r>
              <a:rPr lang="hu-HU" sz="2900" b="1" dirty="0">
                <a:solidFill>
                  <a:srgbClr val="000000"/>
                </a:solidFill>
                <a:latin typeface="+mn-lt"/>
              </a:rPr>
              <a:t>Fürtözés</a:t>
            </a:r>
          </a:p>
        </p:txBody>
      </p:sp>
      <p:sp>
        <p:nvSpPr>
          <p:cNvPr id="18434" name="Text Box 2"/>
          <p:cNvSpPr txBox="1">
            <a:spLocks noChangeArrowheads="1"/>
          </p:cNvSpPr>
          <p:nvPr/>
        </p:nvSpPr>
        <p:spPr bwMode="auto">
          <a:xfrm>
            <a:off x="1033920" y="1143481"/>
            <a:ext cx="7848000" cy="3397317"/>
          </a:xfrm>
          <a:prstGeom prst="rect">
            <a:avLst/>
          </a:prstGeom>
          <a:noFill/>
          <a:ln w="9525">
            <a:noFill/>
            <a:round/>
            <a:headEnd/>
            <a:tailEnd/>
          </a:ln>
          <a:effectLst/>
        </p:spPr>
        <p:txBody>
          <a:bodyPr wrap="none" lIns="81639" tIns="600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200" dirty="0">
                <a:solidFill>
                  <a:srgbClr val="000000"/>
                </a:solidFill>
                <a:latin typeface="+mn-lt"/>
              </a:rPr>
              <a:t>A következő két példa:</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200" dirty="0">
                <a:solidFill>
                  <a:srgbClr val="000000"/>
                </a:solidFill>
                <a:latin typeface="+mn-lt"/>
              </a:rPr>
              <a:t>	</a:t>
            </a:r>
          </a:p>
          <a:p>
            <a:pPr marL="587529" lvl="2"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200" dirty="0">
                <a:solidFill>
                  <a:srgbClr val="000000"/>
                </a:solidFill>
                <a:latin typeface="+mn-lt"/>
              </a:rPr>
              <a:t>két fizikailag különböző gép alkotta két szerver</a:t>
            </a:r>
            <a:br>
              <a:rPr lang="hu-HU" sz="2200" dirty="0">
                <a:solidFill>
                  <a:srgbClr val="000000"/>
                </a:solidFill>
                <a:latin typeface="+mn-lt"/>
              </a:rPr>
            </a:br>
            <a:r>
              <a:rPr lang="hu-HU" sz="2200" dirty="0">
                <a:solidFill>
                  <a:srgbClr val="000000"/>
                </a:solidFill>
                <a:latin typeface="+mn-lt"/>
              </a:rPr>
              <a:t>példányos fürt</a:t>
            </a:r>
          </a:p>
          <a:p>
            <a:pPr marL="587529" lvl="2"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200" dirty="0">
                <a:solidFill>
                  <a:srgbClr val="000000"/>
                </a:solidFill>
                <a:latin typeface="+mn-lt"/>
              </a:rPr>
              <a:t>egyetlen gépen kialakított két szerver</a:t>
            </a:r>
            <a:br>
              <a:rPr lang="hu-HU" sz="2200" dirty="0">
                <a:solidFill>
                  <a:srgbClr val="000000"/>
                </a:solidFill>
                <a:latin typeface="+mn-lt"/>
              </a:rPr>
            </a:br>
            <a:r>
              <a:rPr lang="hu-HU" sz="2200" dirty="0">
                <a:solidFill>
                  <a:srgbClr val="000000"/>
                </a:solidFill>
                <a:latin typeface="+mn-lt"/>
              </a:rPr>
              <a:t>példányos fürt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hu-HU" dirty="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hu-HU" sz="2200" dirty="0">
              <a:solidFill>
                <a:srgbClr val="000000"/>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734400" y="33124"/>
            <a:ext cx="7783200" cy="908735"/>
          </a:xfrm>
          <a:prstGeom prst="rect">
            <a:avLst/>
          </a:prstGeom>
          <a:noFill/>
          <a:ln w="9525">
            <a:noFill/>
            <a:round/>
            <a:headEnd/>
            <a:tailEnd/>
          </a:ln>
          <a:effectLst/>
        </p:spPr>
        <p:txBody>
          <a:bodyPr wrap="none" lIns="81639" tIns="66421" rIns="81639" bIns="4082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b="1" dirty="0">
                <a:solidFill>
                  <a:srgbClr val="000000"/>
                </a:solidFill>
                <a:latin typeface="+mn-lt"/>
              </a:rPr>
              <a:t>Két gépes fürt – </a:t>
            </a:r>
            <a:r>
              <a:rPr lang="hu-HU" sz="2900" b="1" dirty="0" err="1">
                <a:solidFill>
                  <a:srgbClr val="000000"/>
                </a:solidFill>
                <a:latin typeface="+mn-lt"/>
              </a:rPr>
              <a:t>glassfish</a:t>
            </a:r>
            <a:r>
              <a:rPr lang="hu-HU" sz="2900" b="1" dirty="0">
                <a:solidFill>
                  <a:srgbClr val="000000"/>
                </a:solidFill>
                <a:latin typeface="+mn-lt"/>
              </a:rPr>
              <a:t> </a:t>
            </a:r>
            <a:r>
              <a:rPr lang="hu-HU" sz="2900" b="1" dirty="0" err="1">
                <a:solidFill>
                  <a:srgbClr val="000000"/>
                </a:solidFill>
                <a:latin typeface="+mn-lt"/>
              </a:rPr>
              <a:t>install</a:t>
            </a:r>
            <a:r>
              <a:rPr lang="hu-HU" sz="2900" b="1" dirty="0">
                <a:solidFill>
                  <a:srgbClr val="000000"/>
                </a:solidFill>
                <a:latin typeface="+mn-lt"/>
              </a:rPr>
              <a:t>, kicsomagolás</a:t>
            </a:r>
          </a:p>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dirty="0">
                <a:solidFill>
                  <a:srgbClr val="000000"/>
                </a:solidFill>
                <a:latin typeface="+mn-lt"/>
                <a:hlinkClick r:id="rId3"/>
              </a:rPr>
              <a:t>https://glassfish.dev.java.net/</a:t>
            </a:r>
            <a:r>
              <a:rPr lang="hu-HU" sz="2900" dirty="0">
                <a:solidFill>
                  <a:srgbClr val="000000"/>
                </a:solidFill>
                <a:latin typeface="+mn-lt"/>
              </a:rPr>
              <a:t> </a:t>
            </a:r>
          </a:p>
        </p:txBody>
      </p:sp>
      <p:pic>
        <p:nvPicPr>
          <p:cNvPr id="19458" name="Picture 2"/>
          <p:cNvPicPr>
            <a:picLocks noChangeAspect="1" noChangeArrowheads="1"/>
          </p:cNvPicPr>
          <p:nvPr/>
        </p:nvPicPr>
        <p:blipFill>
          <a:blip r:embed="rId4" cstate="print"/>
          <a:srcRect/>
          <a:stretch>
            <a:fillRect/>
          </a:stretch>
        </p:blipFill>
        <p:spPr bwMode="auto">
          <a:xfrm>
            <a:off x="770400" y="1509279"/>
            <a:ext cx="7705440" cy="3892729"/>
          </a:xfrm>
          <a:prstGeom prst="rect">
            <a:avLst/>
          </a:prstGeom>
          <a:noFill/>
          <a:ln w="9525">
            <a:noFill/>
            <a:round/>
            <a:headEnd/>
            <a:tailEnd/>
          </a:ln>
          <a:effectLst/>
        </p:spPr>
      </p:pic>
      <p:sp>
        <p:nvSpPr>
          <p:cNvPr id="19459" name="Text Box 3"/>
          <p:cNvSpPr txBox="1">
            <a:spLocks noChangeArrowheads="1"/>
          </p:cNvSpPr>
          <p:nvPr/>
        </p:nvSpPr>
        <p:spPr bwMode="auto">
          <a:xfrm>
            <a:off x="64801" y="647780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latin typeface="+mn-lt"/>
              </a:rPr>
              <a:t>Az iam043.inf.unideb.hu gépen</a:t>
            </a:r>
          </a:p>
        </p:txBody>
      </p:sp>
      <p:sp>
        <p:nvSpPr>
          <p:cNvPr id="19460" name="Text Box 4"/>
          <p:cNvSpPr txBox="1">
            <a:spLocks noChangeArrowheads="1"/>
          </p:cNvSpPr>
          <p:nvPr/>
        </p:nvSpPr>
        <p:spPr bwMode="auto">
          <a:xfrm>
            <a:off x="1043608" y="5563304"/>
            <a:ext cx="7495593" cy="315393"/>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dirty="0">
                <a:solidFill>
                  <a:srgbClr val="000000"/>
                </a:solidFill>
                <a:latin typeface="+mn-lt"/>
                <a:hlinkClick r:id="rId5"/>
              </a:rPr>
              <a:t>https://glassfish.dev.java.net/javaee5/build/GlassFish_LB_Cluster.html</a:t>
            </a:r>
            <a:r>
              <a:rPr lang="hu-HU" dirty="0">
                <a:solidFill>
                  <a:srgbClr val="000000"/>
                </a:solidFill>
                <a:latin typeface="+mn-lt"/>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zövegdoboz 4"/>
          <p:cNvSpPr txBox="1">
            <a:spLocks noChangeArrowheads="1"/>
          </p:cNvSpPr>
          <p:nvPr/>
        </p:nvSpPr>
        <p:spPr bwMode="auto">
          <a:xfrm>
            <a:off x="179388" y="765175"/>
            <a:ext cx="8929687" cy="5355312"/>
          </a:xfrm>
          <a:prstGeom prst="rect">
            <a:avLst/>
          </a:prstGeom>
          <a:noFill/>
          <a:ln w="9525">
            <a:noFill/>
            <a:miter lim="800000"/>
            <a:headEnd/>
            <a:tailEnd/>
          </a:ln>
        </p:spPr>
        <p:txBody>
          <a:bodyPr>
            <a:spAutoFit/>
          </a:bodyPr>
          <a:lstStyle/>
          <a:p>
            <a:r>
              <a:rPr lang="hu-HU" dirty="0">
                <a:latin typeface="+mn-lt"/>
              </a:rPr>
              <a:t>Bátfai Norbert</a:t>
            </a:r>
          </a:p>
          <a:p>
            <a:r>
              <a:rPr lang="hu-HU" dirty="0">
                <a:latin typeface="+mn-lt"/>
              </a:rPr>
              <a:t>Debreceni Egyetem, Informatikai Kar, Információ Technológia Tanszék</a:t>
            </a:r>
          </a:p>
          <a:p>
            <a:r>
              <a:rPr lang="hu-HU" dirty="0">
                <a:latin typeface="+mn-lt"/>
              </a:rPr>
              <a:t>&lt;</a:t>
            </a:r>
            <a:r>
              <a:rPr lang="hu-HU" dirty="0" err="1">
                <a:latin typeface="+mn-lt"/>
              </a:rPr>
              <a:t>nbatfai</a:t>
            </a:r>
            <a:r>
              <a:rPr lang="hu-HU" dirty="0">
                <a:latin typeface="+mn-lt"/>
              </a:rPr>
              <a:t>@</a:t>
            </a:r>
            <a:r>
              <a:rPr lang="hu-HU" dirty="0" err="1">
                <a:latin typeface="+mn-lt"/>
              </a:rPr>
              <a:t>inf.unideb.hu</a:t>
            </a:r>
            <a:r>
              <a:rPr lang="hu-HU" dirty="0">
                <a:latin typeface="+mn-lt"/>
              </a:rPr>
              <a:t>, </a:t>
            </a:r>
            <a:r>
              <a:rPr lang="hu-HU" dirty="0" err="1">
                <a:latin typeface="+mn-lt"/>
              </a:rPr>
              <a:t>nbatfai</a:t>
            </a:r>
            <a:r>
              <a:rPr lang="hu-HU" dirty="0">
                <a:latin typeface="+mn-lt"/>
              </a:rPr>
              <a:t> </a:t>
            </a:r>
            <a:r>
              <a:rPr lang="hu-HU" dirty="0" err="1">
                <a:latin typeface="+mn-lt"/>
              </a:rPr>
              <a:t>gmail</a:t>
            </a:r>
            <a:r>
              <a:rPr lang="hu-HU" dirty="0">
                <a:latin typeface="+mn-lt"/>
              </a:rPr>
              <a:t> </a:t>
            </a:r>
            <a:r>
              <a:rPr lang="hu-HU" dirty="0" err="1">
                <a:latin typeface="+mn-lt"/>
              </a:rPr>
              <a:t>com</a:t>
            </a:r>
            <a:r>
              <a:rPr lang="hu-HU" dirty="0">
                <a:latin typeface="+mn-lt"/>
              </a:rPr>
              <a:t>&gt;</a:t>
            </a:r>
          </a:p>
          <a:p>
            <a:endParaRPr lang="hu-HU" dirty="0">
              <a:latin typeface="+mn-lt"/>
            </a:endParaRPr>
          </a:p>
          <a:p>
            <a:r>
              <a:rPr lang="hu-HU" dirty="0">
                <a:latin typeface="+mn-lt"/>
              </a:rPr>
              <a:t>Copyright © 2011 Bátfai Norbert</a:t>
            </a:r>
          </a:p>
          <a:p>
            <a:endParaRPr lang="hu-HU" dirty="0">
              <a:latin typeface="+mn-lt"/>
            </a:endParaRPr>
          </a:p>
          <a:p>
            <a:r>
              <a:rPr lang="hu-HU" dirty="0">
                <a:latin typeface="+mn-lt"/>
              </a:rPr>
              <a:t>E közlemény felhatalmazást ad önnek jelen dokumentum sokszorosítására, terjesztésére és/vagy módosítására a Szabad Szoftver Alapítvány által kiadott GNU Szabad Dokumentációs Licenc 1.2-es, vagy bármely azt követő verziójának feltételei alapján. Nem változtatható szakaszok: A szerzőről. </a:t>
            </a:r>
          </a:p>
          <a:p>
            <a:r>
              <a:rPr lang="hu-HU" dirty="0">
                <a:latin typeface="+mn-lt"/>
              </a:rPr>
              <a:t>Címlap szövegek: Programozó Páternoszter, Bátfai Norbert, Gép melletti fogyasztásra. </a:t>
            </a:r>
          </a:p>
          <a:p>
            <a:r>
              <a:rPr lang="hu-HU" dirty="0">
                <a:latin typeface="+mn-lt"/>
              </a:rPr>
              <a:t>Hátlap szövegek: GNU Jávácska, belépés a gépek mesés birodalmába.</a:t>
            </a:r>
          </a:p>
          <a:p>
            <a:endParaRPr lang="hu-HU" dirty="0">
              <a:latin typeface="+mn-lt"/>
            </a:endParaRPr>
          </a:p>
          <a:p>
            <a:r>
              <a:rPr lang="hu-HU" dirty="0" err="1">
                <a:latin typeface="+mn-lt"/>
              </a:rPr>
              <a:t>Permission</a:t>
            </a:r>
            <a:r>
              <a:rPr lang="hu-HU" dirty="0">
                <a:latin typeface="+mn-lt"/>
              </a:rPr>
              <a:t> is </a:t>
            </a:r>
            <a:r>
              <a:rPr lang="hu-HU" dirty="0" err="1">
                <a:latin typeface="+mn-lt"/>
              </a:rPr>
              <a:t>granted</a:t>
            </a:r>
            <a:r>
              <a:rPr lang="hu-HU" dirty="0">
                <a:latin typeface="+mn-lt"/>
              </a:rPr>
              <a:t> </a:t>
            </a:r>
            <a:r>
              <a:rPr lang="hu-HU" dirty="0" err="1">
                <a:latin typeface="+mn-lt"/>
              </a:rPr>
              <a:t>to</a:t>
            </a:r>
            <a:r>
              <a:rPr lang="hu-HU" dirty="0">
                <a:latin typeface="+mn-lt"/>
              </a:rPr>
              <a:t> </a:t>
            </a:r>
            <a:r>
              <a:rPr lang="hu-HU" dirty="0" err="1">
                <a:latin typeface="+mn-lt"/>
              </a:rPr>
              <a:t>copy</a:t>
            </a:r>
            <a:r>
              <a:rPr lang="hu-HU" dirty="0">
                <a:latin typeface="+mn-lt"/>
              </a:rPr>
              <a:t>, </a:t>
            </a:r>
            <a:r>
              <a:rPr lang="hu-HU" dirty="0" err="1">
                <a:latin typeface="+mn-lt"/>
              </a:rPr>
              <a:t>distribute</a:t>
            </a:r>
            <a:r>
              <a:rPr lang="hu-HU" dirty="0">
                <a:latin typeface="+mn-lt"/>
              </a:rPr>
              <a:t> and/</a:t>
            </a:r>
            <a:r>
              <a:rPr lang="hu-HU" dirty="0" err="1">
                <a:latin typeface="+mn-lt"/>
              </a:rPr>
              <a:t>or</a:t>
            </a:r>
            <a:r>
              <a:rPr lang="hu-HU" dirty="0">
                <a:latin typeface="+mn-lt"/>
              </a:rPr>
              <a:t> </a:t>
            </a:r>
            <a:r>
              <a:rPr lang="hu-HU" dirty="0" err="1">
                <a:latin typeface="+mn-lt"/>
              </a:rPr>
              <a:t>modify</a:t>
            </a:r>
            <a:r>
              <a:rPr lang="hu-HU" dirty="0">
                <a:latin typeface="+mn-lt"/>
              </a:rPr>
              <a:t> </a:t>
            </a:r>
            <a:r>
              <a:rPr lang="hu-HU" dirty="0" err="1">
                <a:latin typeface="+mn-lt"/>
              </a:rPr>
              <a:t>this</a:t>
            </a:r>
            <a:r>
              <a:rPr lang="hu-HU" dirty="0">
                <a:latin typeface="+mn-lt"/>
              </a:rPr>
              <a:t> </a:t>
            </a:r>
            <a:r>
              <a:rPr lang="hu-HU" dirty="0" err="1">
                <a:latin typeface="+mn-lt"/>
              </a:rPr>
              <a:t>document</a:t>
            </a:r>
            <a:r>
              <a:rPr lang="hu-HU" dirty="0">
                <a:latin typeface="+mn-lt"/>
              </a:rPr>
              <a:t> </a:t>
            </a:r>
            <a:r>
              <a:rPr lang="hu-HU" dirty="0" err="1">
                <a:latin typeface="+mn-lt"/>
              </a:rPr>
              <a:t>under</a:t>
            </a:r>
            <a:r>
              <a:rPr lang="hu-HU" dirty="0">
                <a:latin typeface="+mn-lt"/>
              </a:rPr>
              <a:t> </a:t>
            </a:r>
            <a:r>
              <a:rPr lang="hu-HU" dirty="0" err="1">
                <a:latin typeface="+mn-lt"/>
              </a:rPr>
              <a:t>the</a:t>
            </a:r>
            <a:r>
              <a:rPr lang="hu-HU" dirty="0">
                <a:latin typeface="+mn-lt"/>
              </a:rPr>
              <a:t> </a:t>
            </a:r>
            <a:r>
              <a:rPr lang="hu-HU" dirty="0" err="1">
                <a:latin typeface="+mn-lt"/>
              </a:rPr>
              <a:t>terms</a:t>
            </a:r>
            <a:r>
              <a:rPr lang="hu-HU" dirty="0">
                <a:latin typeface="+mn-lt"/>
              </a:rPr>
              <a:t> of </a:t>
            </a:r>
            <a:r>
              <a:rPr lang="hu-HU" dirty="0" err="1">
                <a:latin typeface="+mn-lt"/>
              </a:rPr>
              <a:t>the</a:t>
            </a:r>
            <a:r>
              <a:rPr lang="hu-HU" dirty="0">
                <a:latin typeface="+mn-lt"/>
              </a:rPr>
              <a:t> GNU Free </a:t>
            </a:r>
            <a:r>
              <a:rPr lang="hu-HU" dirty="0" err="1">
                <a:latin typeface="+mn-lt"/>
              </a:rPr>
              <a:t>Documentation</a:t>
            </a:r>
            <a:r>
              <a:rPr lang="hu-HU" dirty="0">
                <a:latin typeface="+mn-lt"/>
              </a:rPr>
              <a:t> </a:t>
            </a:r>
            <a:r>
              <a:rPr lang="hu-HU" dirty="0" err="1">
                <a:latin typeface="+mn-lt"/>
              </a:rPr>
              <a:t>License</a:t>
            </a:r>
            <a:r>
              <a:rPr lang="hu-HU" dirty="0">
                <a:latin typeface="+mn-lt"/>
              </a:rPr>
              <a:t>, Version 1.2 </a:t>
            </a:r>
            <a:r>
              <a:rPr lang="hu-HU" dirty="0" err="1">
                <a:latin typeface="+mn-lt"/>
              </a:rPr>
              <a:t>or</a:t>
            </a:r>
            <a:r>
              <a:rPr lang="hu-HU" dirty="0">
                <a:latin typeface="+mn-lt"/>
              </a:rPr>
              <a:t> </a:t>
            </a:r>
            <a:r>
              <a:rPr lang="hu-HU" dirty="0" err="1">
                <a:latin typeface="+mn-lt"/>
              </a:rPr>
              <a:t>any</a:t>
            </a:r>
            <a:r>
              <a:rPr lang="hu-HU" dirty="0">
                <a:latin typeface="+mn-lt"/>
              </a:rPr>
              <a:t> </a:t>
            </a:r>
            <a:r>
              <a:rPr lang="hu-HU" dirty="0" err="1">
                <a:latin typeface="+mn-lt"/>
              </a:rPr>
              <a:t>later</a:t>
            </a:r>
            <a:r>
              <a:rPr lang="hu-HU" dirty="0">
                <a:latin typeface="+mn-lt"/>
              </a:rPr>
              <a:t> version </a:t>
            </a:r>
            <a:r>
              <a:rPr lang="hu-HU" dirty="0" err="1">
                <a:latin typeface="+mn-lt"/>
              </a:rPr>
              <a:t>published</a:t>
            </a:r>
            <a:r>
              <a:rPr lang="hu-HU" dirty="0">
                <a:latin typeface="+mn-lt"/>
              </a:rPr>
              <a:t> </a:t>
            </a:r>
            <a:r>
              <a:rPr lang="hu-HU" dirty="0" err="1">
                <a:latin typeface="+mn-lt"/>
              </a:rPr>
              <a:t>by</a:t>
            </a:r>
            <a:r>
              <a:rPr lang="hu-HU" dirty="0">
                <a:latin typeface="+mn-lt"/>
              </a:rPr>
              <a:t> </a:t>
            </a:r>
            <a:r>
              <a:rPr lang="hu-HU" dirty="0" err="1">
                <a:latin typeface="+mn-lt"/>
              </a:rPr>
              <a:t>the</a:t>
            </a:r>
            <a:r>
              <a:rPr lang="hu-HU" dirty="0">
                <a:latin typeface="+mn-lt"/>
              </a:rPr>
              <a:t> Free Software </a:t>
            </a:r>
            <a:r>
              <a:rPr lang="hu-HU" dirty="0" err="1">
                <a:latin typeface="+mn-lt"/>
              </a:rPr>
              <a:t>Foundation</a:t>
            </a:r>
            <a:r>
              <a:rPr lang="hu-HU" dirty="0">
                <a:latin typeface="+mn-lt"/>
              </a:rPr>
              <a:t>; </a:t>
            </a:r>
            <a:r>
              <a:rPr lang="hu-HU" dirty="0" err="1">
                <a:latin typeface="+mn-lt"/>
              </a:rPr>
              <a:t>with</a:t>
            </a:r>
            <a:r>
              <a:rPr lang="hu-HU" dirty="0">
                <a:latin typeface="+mn-lt"/>
              </a:rPr>
              <a:t> </a:t>
            </a:r>
            <a:r>
              <a:rPr lang="hu-HU" dirty="0" err="1">
                <a:latin typeface="+mn-lt"/>
              </a:rPr>
              <a:t>the</a:t>
            </a:r>
            <a:r>
              <a:rPr lang="hu-HU" dirty="0">
                <a:latin typeface="+mn-lt"/>
              </a:rPr>
              <a:t> </a:t>
            </a:r>
            <a:r>
              <a:rPr lang="hu-HU" dirty="0" err="1">
                <a:latin typeface="+mn-lt"/>
              </a:rPr>
              <a:t>Invariant</a:t>
            </a:r>
            <a:r>
              <a:rPr lang="hu-HU" dirty="0">
                <a:latin typeface="+mn-lt"/>
              </a:rPr>
              <a:t> </a:t>
            </a:r>
            <a:r>
              <a:rPr lang="hu-HU" dirty="0" err="1">
                <a:latin typeface="+mn-lt"/>
              </a:rPr>
              <a:t>Sections</a:t>
            </a:r>
            <a:r>
              <a:rPr lang="hu-HU" dirty="0">
                <a:latin typeface="+mn-lt"/>
              </a:rPr>
              <a:t> being: A szerzőről, </a:t>
            </a:r>
          </a:p>
          <a:p>
            <a:r>
              <a:rPr lang="hu-HU" dirty="0" err="1">
                <a:latin typeface="+mn-lt"/>
              </a:rPr>
              <a:t>with</a:t>
            </a:r>
            <a:r>
              <a:rPr lang="hu-HU" dirty="0">
                <a:latin typeface="+mn-lt"/>
              </a:rPr>
              <a:t> </a:t>
            </a:r>
            <a:r>
              <a:rPr lang="hu-HU" dirty="0" err="1">
                <a:latin typeface="+mn-lt"/>
              </a:rPr>
              <a:t>the</a:t>
            </a:r>
            <a:r>
              <a:rPr lang="hu-HU" dirty="0">
                <a:latin typeface="+mn-lt"/>
              </a:rPr>
              <a:t> Front- </a:t>
            </a:r>
            <a:r>
              <a:rPr lang="hu-HU" dirty="0" err="1">
                <a:latin typeface="+mn-lt"/>
              </a:rPr>
              <a:t>Cover</a:t>
            </a:r>
            <a:r>
              <a:rPr lang="hu-HU" dirty="0">
                <a:latin typeface="+mn-lt"/>
              </a:rPr>
              <a:t> </a:t>
            </a:r>
            <a:r>
              <a:rPr lang="hu-HU" dirty="0" err="1">
                <a:latin typeface="+mn-lt"/>
              </a:rPr>
              <a:t>Texts</a:t>
            </a:r>
            <a:r>
              <a:rPr lang="hu-HU" dirty="0">
                <a:latin typeface="+mn-lt"/>
              </a:rPr>
              <a:t> being: Programozó Páternoszter, Bátfai Norbert, Gép melletti fogyasztásra, </a:t>
            </a:r>
          </a:p>
          <a:p>
            <a:r>
              <a:rPr lang="hu-HU" dirty="0">
                <a:latin typeface="+mn-lt"/>
              </a:rPr>
              <a:t>and </a:t>
            </a:r>
            <a:r>
              <a:rPr lang="hu-HU" dirty="0" err="1">
                <a:latin typeface="+mn-lt"/>
              </a:rPr>
              <a:t>with</a:t>
            </a:r>
            <a:r>
              <a:rPr lang="hu-HU" dirty="0">
                <a:latin typeface="+mn-lt"/>
              </a:rPr>
              <a:t> </a:t>
            </a:r>
            <a:r>
              <a:rPr lang="hu-HU" dirty="0" err="1">
                <a:latin typeface="+mn-lt"/>
              </a:rPr>
              <a:t>the</a:t>
            </a:r>
            <a:r>
              <a:rPr lang="hu-HU" dirty="0">
                <a:latin typeface="+mn-lt"/>
              </a:rPr>
              <a:t> </a:t>
            </a:r>
            <a:r>
              <a:rPr lang="hu-HU" dirty="0" err="1">
                <a:latin typeface="+mn-lt"/>
              </a:rPr>
              <a:t>Back-Cover</a:t>
            </a:r>
            <a:r>
              <a:rPr lang="hu-HU" dirty="0">
                <a:latin typeface="+mn-lt"/>
              </a:rPr>
              <a:t> </a:t>
            </a:r>
            <a:r>
              <a:rPr lang="hu-HU" dirty="0" err="1">
                <a:latin typeface="+mn-lt"/>
              </a:rPr>
              <a:t>Texts</a:t>
            </a:r>
            <a:r>
              <a:rPr lang="hu-HU" dirty="0">
                <a:latin typeface="+mn-lt"/>
              </a:rPr>
              <a:t> being: GNU Jávácska, belépés a gépek mesés birodalmába.</a:t>
            </a:r>
          </a:p>
        </p:txBody>
      </p:sp>
      <p:sp>
        <p:nvSpPr>
          <p:cNvPr id="6" name="Cím 3"/>
          <p:cNvSpPr txBox="1">
            <a:spLocks/>
          </p:cNvSpPr>
          <p:nvPr/>
        </p:nvSpPr>
        <p:spPr bwMode="auto">
          <a:xfrm>
            <a:off x="323850" y="-171450"/>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a:latin typeface="+mj-lt"/>
                <a:ea typeface="+mj-ea"/>
                <a:cs typeface="+mj-cs"/>
              </a:rPr>
              <a:t>Felhasználási engedély</a:t>
            </a:r>
            <a:endParaRPr lang="hu-HU" sz="1200" b="1" dirty="0">
              <a:latin typeface="+mj-lt"/>
              <a:ea typeface="+mj-ea"/>
              <a:cs typeface="+mj-cs"/>
            </a:endParaRPr>
          </a:p>
        </p:txBody>
      </p:sp>
      <p:sp>
        <p:nvSpPr>
          <p:cNvPr id="4100" name="Téglalap 6"/>
          <p:cNvSpPr>
            <a:spLocks noChangeArrowheads="1"/>
          </p:cNvSpPr>
          <p:nvPr/>
        </p:nvSpPr>
        <p:spPr bwMode="auto">
          <a:xfrm>
            <a:off x="6300192" y="6488113"/>
            <a:ext cx="2890837" cy="369887"/>
          </a:xfrm>
          <a:prstGeom prst="rect">
            <a:avLst/>
          </a:prstGeom>
          <a:noFill/>
          <a:ln w="9525">
            <a:noFill/>
            <a:miter lim="800000"/>
            <a:headEnd/>
            <a:tailEnd/>
          </a:ln>
        </p:spPr>
        <p:txBody>
          <a:bodyPr wrap="none">
            <a:spAutoFit/>
          </a:bodyPr>
          <a:lstStyle/>
          <a:p>
            <a:r>
              <a:rPr lang="hu-HU" dirty="0">
                <a:latin typeface="+mn-lt"/>
                <a:hlinkClick r:id="rId2"/>
              </a:rPr>
              <a:t>http://www.gnu.hu/fdl.html</a:t>
            </a:r>
            <a:r>
              <a:rPr lang="hu-HU" dirty="0">
                <a:latin typeface="+mn-l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816480" y="0"/>
            <a:ext cx="7843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b="1" dirty="0">
                <a:solidFill>
                  <a:srgbClr val="000000"/>
                </a:solidFill>
                <a:latin typeface="+mn-lt"/>
              </a:rPr>
              <a:t>Két gépes fürt – </a:t>
            </a:r>
            <a:r>
              <a:rPr lang="hu-HU" sz="2900" b="1" dirty="0" err="1">
                <a:solidFill>
                  <a:srgbClr val="000000"/>
                </a:solidFill>
                <a:latin typeface="+mn-lt"/>
              </a:rPr>
              <a:t>glassfish</a:t>
            </a:r>
            <a:r>
              <a:rPr lang="hu-HU" sz="2900" b="1" dirty="0">
                <a:solidFill>
                  <a:srgbClr val="000000"/>
                </a:solidFill>
                <a:latin typeface="+mn-lt"/>
              </a:rPr>
              <a:t> </a:t>
            </a:r>
            <a:r>
              <a:rPr lang="hu-HU" sz="2900" b="1" dirty="0" err="1">
                <a:solidFill>
                  <a:srgbClr val="000000"/>
                </a:solidFill>
                <a:latin typeface="+mn-lt"/>
              </a:rPr>
              <a:t>konfig</a:t>
            </a:r>
            <a:r>
              <a:rPr lang="hu-HU" sz="2900" b="1" dirty="0">
                <a:solidFill>
                  <a:srgbClr val="000000"/>
                </a:solidFill>
                <a:latin typeface="+mn-lt"/>
              </a:rPr>
              <a:t> fürtös módban</a:t>
            </a:r>
          </a:p>
        </p:txBody>
      </p:sp>
      <p:pic>
        <p:nvPicPr>
          <p:cNvPr id="20482"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20483" name="Freeform 3"/>
          <p:cNvSpPr>
            <a:spLocks noChangeArrowheads="1"/>
          </p:cNvSpPr>
          <p:nvPr/>
        </p:nvSpPr>
        <p:spPr bwMode="auto">
          <a:xfrm>
            <a:off x="833760" y="4562399"/>
            <a:ext cx="5224320" cy="1346542"/>
          </a:xfrm>
          <a:custGeom>
            <a:avLst/>
            <a:gdLst/>
            <a:ahLst/>
            <a:cxnLst>
              <a:cxn ang="0">
                <a:pos x="6443" y="3623"/>
              </a:cxn>
              <a:cxn ang="0">
                <a:pos x="5121" y="3722"/>
              </a:cxn>
              <a:cxn ang="0">
                <a:pos x="3963" y="3755"/>
              </a:cxn>
              <a:cxn ang="0">
                <a:pos x="2839" y="3490"/>
              </a:cxn>
              <a:cxn ang="0">
                <a:pos x="1516" y="2961"/>
              </a:cxn>
              <a:cxn ang="0">
                <a:pos x="391" y="2300"/>
              </a:cxn>
              <a:cxn ang="0">
                <a:pos x="424" y="1307"/>
              </a:cxn>
              <a:cxn ang="0">
                <a:pos x="1483" y="414"/>
              </a:cxn>
              <a:cxn ang="0">
                <a:pos x="2772" y="51"/>
              </a:cxn>
              <a:cxn ang="0">
                <a:pos x="4062" y="51"/>
              </a:cxn>
              <a:cxn ang="0">
                <a:pos x="5716" y="249"/>
              </a:cxn>
              <a:cxn ang="0">
                <a:pos x="7138" y="481"/>
              </a:cxn>
              <a:cxn ang="0">
                <a:pos x="8792" y="778"/>
              </a:cxn>
              <a:cxn ang="0">
                <a:pos x="10247" y="1043"/>
              </a:cxn>
              <a:cxn ang="0">
                <a:pos x="11735" y="1440"/>
              </a:cxn>
              <a:cxn ang="0">
                <a:pos x="13058" y="1605"/>
              </a:cxn>
              <a:cxn ang="0">
                <a:pos x="14348" y="1704"/>
              </a:cxn>
              <a:cxn ang="0">
                <a:pos x="15472" y="1704"/>
              </a:cxn>
              <a:cxn ang="0">
                <a:pos x="15935" y="2597"/>
              </a:cxn>
              <a:cxn ang="0">
                <a:pos x="15274" y="3523"/>
              </a:cxn>
              <a:cxn ang="0">
                <a:pos x="14149" y="3854"/>
              </a:cxn>
              <a:cxn ang="0">
                <a:pos x="12562" y="4086"/>
              </a:cxn>
              <a:cxn ang="0">
                <a:pos x="11338" y="4019"/>
              </a:cxn>
              <a:cxn ang="0">
                <a:pos x="10048" y="3920"/>
              </a:cxn>
              <a:cxn ang="0">
                <a:pos x="8461" y="3788"/>
              </a:cxn>
              <a:cxn ang="0">
                <a:pos x="7171" y="3788"/>
              </a:cxn>
              <a:cxn ang="0">
                <a:pos x="6774" y="3788"/>
              </a:cxn>
              <a:cxn ang="0">
                <a:pos x="6443" y="3788"/>
              </a:cxn>
              <a:cxn ang="0">
                <a:pos x="6245" y="3788"/>
              </a:cxn>
            </a:cxnLst>
            <a:rect l="0" t="0" r="r" b="b"/>
            <a:pathLst>
              <a:path w="16000" h="4122">
                <a:moveTo>
                  <a:pt x="6443" y="3623"/>
                </a:moveTo>
                <a:cubicBezTo>
                  <a:pt x="6007" y="3748"/>
                  <a:pt x="5565" y="3700"/>
                  <a:pt x="5121" y="3722"/>
                </a:cubicBezTo>
                <a:cubicBezTo>
                  <a:pt x="4731" y="3741"/>
                  <a:pt x="4350" y="3786"/>
                  <a:pt x="3963" y="3755"/>
                </a:cubicBezTo>
                <a:cubicBezTo>
                  <a:pt x="3576" y="3724"/>
                  <a:pt x="3212" y="3580"/>
                  <a:pt x="2839" y="3490"/>
                </a:cubicBezTo>
                <a:cubicBezTo>
                  <a:pt x="2377" y="3378"/>
                  <a:pt x="1955" y="3150"/>
                  <a:pt x="1516" y="2961"/>
                </a:cubicBezTo>
                <a:cubicBezTo>
                  <a:pt x="1097" y="2780"/>
                  <a:pt x="787" y="2489"/>
                  <a:pt x="391" y="2300"/>
                </a:cubicBezTo>
                <a:cubicBezTo>
                  <a:pt x="0" y="2113"/>
                  <a:pt x="25" y="1526"/>
                  <a:pt x="424" y="1307"/>
                </a:cubicBezTo>
                <a:cubicBezTo>
                  <a:pt x="827" y="1085"/>
                  <a:pt x="1023" y="593"/>
                  <a:pt x="1483" y="414"/>
                </a:cubicBezTo>
                <a:cubicBezTo>
                  <a:pt x="1906" y="249"/>
                  <a:pt x="2327" y="91"/>
                  <a:pt x="2772" y="51"/>
                </a:cubicBezTo>
                <a:cubicBezTo>
                  <a:pt x="3200" y="12"/>
                  <a:pt x="3636" y="0"/>
                  <a:pt x="4062" y="51"/>
                </a:cubicBezTo>
                <a:cubicBezTo>
                  <a:pt x="4616" y="117"/>
                  <a:pt x="5173" y="97"/>
                  <a:pt x="5716" y="249"/>
                </a:cubicBezTo>
                <a:cubicBezTo>
                  <a:pt x="6179" y="378"/>
                  <a:pt x="6658" y="428"/>
                  <a:pt x="7138" y="481"/>
                </a:cubicBezTo>
                <a:cubicBezTo>
                  <a:pt x="7706" y="543"/>
                  <a:pt x="8226" y="700"/>
                  <a:pt x="8792" y="778"/>
                </a:cubicBezTo>
                <a:cubicBezTo>
                  <a:pt x="9285" y="845"/>
                  <a:pt x="9754" y="927"/>
                  <a:pt x="10247" y="1043"/>
                </a:cubicBezTo>
                <a:cubicBezTo>
                  <a:pt x="10758" y="1163"/>
                  <a:pt x="11195" y="1387"/>
                  <a:pt x="11735" y="1440"/>
                </a:cubicBezTo>
                <a:cubicBezTo>
                  <a:pt x="12181" y="1483"/>
                  <a:pt x="12616" y="1566"/>
                  <a:pt x="13058" y="1605"/>
                </a:cubicBezTo>
                <a:cubicBezTo>
                  <a:pt x="13487" y="1642"/>
                  <a:pt x="13916" y="1697"/>
                  <a:pt x="14348" y="1704"/>
                </a:cubicBezTo>
                <a:cubicBezTo>
                  <a:pt x="14721" y="1710"/>
                  <a:pt x="15099" y="1733"/>
                  <a:pt x="15472" y="1704"/>
                </a:cubicBezTo>
                <a:cubicBezTo>
                  <a:pt x="15999" y="1663"/>
                  <a:pt x="15924" y="2281"/>
                  <a:pt x="15935" y="2597"/>
                </a:cubicBezTo>
                <a:cubicBezTo>
                  <a:pt x="15949" y="3009"/>
                  <a:pt x="15674" y="3406"/>
                  <a:pt x="15274" y="3523"/>
                </a:cubicBezTo>
                <a:cubicBezTo>
                  <a:pt x="14899" y="3632"/>
                  <a:pt x="14535" y="3792"/>
                  <a:pt x="14149" y="3854"/>
                </a:cubicBezTo>
                <a:cubicBezTo>
                  <a:pt x="13621" y="3938"/>
                  <a:pt x="13100" y="4121"/>
                  <a:pt x="12562" y="4086"/>
                </a:cubicBezTo>
                <a:cubicBezTo>
                  <a:pt x="12154" y="4059"/>
                  <a:pt x="11750" y="4100"/>
                  <a:pt x="11338" y="4019"/>
                </a:cubicBezTo>
                <a:cubicBezTo>
                  <a:pt x="10914" y="3935"/>
                  <a:pt x="10480" y="3878"/>
                  <a:pt x="10048" y="3920"/>
                </a:cubicBezTo>
                <a:cubicBezTo>
                  <a:pt x="9510" y="3972"/>
                  <a:pt x="8990" y="3821"/>
                  <a:pt x="8461" y="3788"/>
                </a:cubicBezTo>
                <a:cubicBezTo>
                  <a:pt x="8032" y="3761"/>
                  <a:pt x="7600" y="3787"/>
                  <a:pt x="7171" y="3788"/>
                </a:cubicBezTo>
                <a:lnTo>
                  <a:pt x="6774" y="3788"/>
                </a:lnTo>
                <a:lnTo>
                  <a:pt x="6443" y="3788"/>
                </a:lnTo>
                <a:lnTo>
                  <a:pt x="6245" y="3788"/>
                </a:lnTo>
              </a:path>
            </a:pathLst>
          </a:custGeom>
          <a:noFill/>
          <a:ln w="36000">
            <a:solidFill>
              <a:srgbClr val="FF0000"/>
            </a:solidFill>
            <a:round/>
            <a:headEnd/>
            <a:tailEnd/>
          </a:ln>
          <a:effectLst/>
        </p:spPr>
        <p:txBody>
          <a:bodyPr lIns="82945" tIns="41473" rIns="82945" bIns="41473"/>
          <a:lstStyle/>
          <a:p>
            <a:endParaRPr lang="hu-HU"/>
          </a:p>
        </p:txBody>
      </p:sp>
      <p:sp>
        <p:nvSpPr>
          <p:cNvPr id="20484" name="Text Box 4"/>
          <p:cNvSpPr txBox="1">
            <a:spLocks noChangeArrowheads="1"/>
          </p:cNvSpPr>
          <p:nvPr/>
        </p:nvSpPr>
        <p:spPr bwMode="auto">
          <a:xfrm>
            <a:off x="66240" y="647924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891032" y="33124"/>
            <a:ext cx="54892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b="1" dirty="0">
                <a:solidFill>
                  <a:srgbClr val="000000"/>
                </a:solidFill>
                <a:latin typeface="+mn-lt"/>
              </a:rPr>
              <a:t>Két gépes fürt – </a:t>
            </a:r>
            <a:r>
              <a:rPr lang="hu-HU" sz="2900" b="1" dirty="0" err="1">
                <a:solidFill>
                  <a:srgbClr val="000000"/>
                </a:solidFill>
                <a:latin typeface="+mn-lt"/>
              </a:rPr>
              <a:t>glassfish</a:t>
            </a:r>
            <a:r>
              <a:rPr lang="hu-HU" sz="2900" b="1" dirty="0">
                <a:solidFill>
                  <a:srgbClr val="000000"/>
                </a:solidFill>
                <a:latin typeface="+mn-lt"/>
              </a:rPr>
              <a:t> indítás</a:t>
            </a:r>
          </a:p>
        </p:txBody>
      </p:sp>
      <p:pic>
        <p:nvPicPr>
          <p:cNvPr id="21506"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21507" name="Text Box 3"/>
          <p:cNvSpPr txBox="1">
            <a:spLocks noChangeArrowheads="1"/>
          </p:cNvSpPr>
          <p:nvPr/>
        </p:nvSpPr>
        <p:spPr bwMode="auto">
          <a:xfrm>
            <a:off x="66240" y="647924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latin typeface="+mn-lt"/>
              </a:rPr>
              <a:t>Az iam043.inf.unideb.hu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131040" y="0"/>
            <a:ext cx="8830080" cy="6858000"/>
          </a:xfrm>
          <a:prstGeom prst="rect">
            <a:avLst/>
          </a:prstGeom>
          <a:noFill/>
          <a:ln w="9525">
            <a:noFill/>
            <a:round/>
            <a:headEnd/>
            <a:tailEnd/>
          </a:ln>
          <a:effectLst/>
        </p:spPr>
      </p:pic>
      <p:sp>
        <p:nvSpPr>
          <p:cNvPr id="22530" name="Text Box 2"/>
          <p:cNvSpPr txBox="1">
            <a:spLocks noChangeArrowheads="1"/>
          </p:cNvSpPr>
          <p:nvPr/>
        </p:nvSpPr>
        <p:spPr bwMode="auto">
          <a:xfrm>
            <a:off x="3126240" y="2547628"/>
            <a:ext cx="5592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Két gépes fürt – megy a szerver?</a:t>
            </a:r>
          </a:p>
        </p:txBody>
      </p:sp>
      <p:sp>
        <p:nvSpPr>
          <p:cNvPr id="22531" name="Text Box 3"/>
          <p:cNvSpPr txBox="1">
            <a:spLocks noChangeArrowheads="1"/>
          </p:cNvSpPr>
          <p:nvPr/>
        </p:nvSpPr>
        <p:spPr bwMode="auto">
          <a:xfrm>
            <a:off x="66240" y="6348187"/>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
        <p:nvSpPr>
          <p:cNvPr id="22532" name="Text Box 4"/>
          <p:cNvSpPr txBox="1">
            <a:spLocks noChangeArrowheads="1"/>
          </p:cNvSpPr>
          <p:nvPr/>
        </p:nvSpPr>
        <p:spPr bwMode="auto">
          <a:xfrm>
            <a:off x="3918240" y="338436"/>
            <a:ext cx="3265920" cy="390281"/>
          </a:xfrm>
          <a:prstGeom prst="rect">
            <a:avLst/>
          </a:prstGeom>
          <a:solidFill>
            <a:srgbClr val="FFFFFF"/>
          </a:solidFill>
          <a:ln w="9525">
            <a:noFill/>
            <a:round/>
            <a:headEnd/>
            <a:tailEnd/>
          </a:ln>
          <a:effectLst/>
        </p:spPr>
        <p:txBody>
          <a:bodyPr lIns="81639" tIns="60021" rIns="81639" bIns="40820"/>
          <a:lstStyle/>
          <a:p>
            <a:pPr>
              <a:tabLst>
                <a:tab pos="656650" algn="l"/>
                <a:tab pos="1313299" algn="l"/>
                <a:tab pos="1969949" algn="l"/>
                <a:tab pos="2626599" algn="l"/>
              </a:tabLst>
            </a:pPr>
            <a:r>
              <a:rPr lang="hu-HU" sz="2200" dirty="0">
                <a:solidFill>
                  <a:srgbClr val="000000"/>
                </a:solidFill>
              </a:rPr>
              <a:t>http://localhost:</a:t>
            </a:r>
            <a:r>
              <a:rPr lang="hu-HU" sz="2200" b="1" dirty="0">
                <a:solidFill>
                  <a:srgbClr val="FF0000"/>
                </a:solidFill>
              </a:rPr>
              <a:t>8080</a:t>
            </a:r>
            <a:r>
              <a:rPr lang="hu-HU" sz="2200" dirty="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207360" y="27364"/>
            <a:ext cx="8830080" cy="6858000"/>
          </a:xfrm>
          <a:prstGeom prst="rect">
            <a:avLst/>
          </a:prstGeom>
          <a:noFill/>
          <a:ln w="9525">
            <a:noFill/>
            <a:round/>
            <a:headEnd/>
            <a:tailEnd/>
          </a:ln>
          <a:effectLst/>
        </p:spPr>
      </p:pic>
      <p:sp>
        <p:nvSpPr>
          <p:cNvPr id="23554" name="Text Box 2"/>
          <p:cNvSpPr txBox="1">
            <a:spLocks noChangeArrowheads="1"/>
          </p:cNvSpPr>
          <p:nvPr/>
        </p:nvSpPr>
        <p:spPr bwMode="auto">
          <a:xfrm>
            <a:off x="1468800" y="1300457"/>
            <a:ext cx="618192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latin typeface="+mn-lt"/>
              </a:rPr>
              <a:t>Két gépes fürt - </a:t>
            </a:r>
            <a:r>
              <a:rPr lang="hu-HU" sz="2900" dirty="0">
                <a:solidFill>
                  <a:srgbClr val="000000"/>
                </a:solidFill>
                <a:latin typeface="+mn-lt"/>
                <a:hlinkClick r:id="rId4"/>
              </a:rPr>
              <a:t>http://localhost:</a:t>
            </a:r>
            <a:r>
              <a:rPr lang="hu-HU" sz="2900" b="1" dirty="0">
                <a:solidFill>
                  <a:srgbClr val="FF0000"/>
                </a:solidFill>
                <a:latin typeface="+mn-lt"/>
                <a:hlinkClick r:id="rId4"/>
              </a:rPr>
              <a:t>4848</a:t>
            </a:r>
            <a:r>
              <a:rPr lang="hu-HU" sz="2900" dirty="0">
                <a:solidFill>
                  <a:srgbClr val="000000"/>
                </a:solidFill>
                <a:latin typeface="+mn-lt"/>
              </a:rPr>
              <a:t> </a:t>
            </a:r>
          </a:p>
        </p:txBody>
      </p:sp>
      <p:sp>
        <p:nvSpPr>
          <p:cNvPr id="23555" name="Text Box 3"/>
          <p:cNvSpPr txBox="1">
            <a:spLocks noChangeArrowheads="1"/>
          </p:cNvSpPr>
          <p:nvPr/>
        </p:nvSpPr>
        <p:spPr bwMode="auto">
          <a:xfrm>
            <a:off x="195840" y="6348187"/>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207360" y="27364"/>
            <a:ext cx="8830080" cy="6858000"/>
          </a:xfrm>
          <a:prstGeom prst="rect">
            <a:avLst/>
          </a:prstGeom>
          <a:noFill/>
          <a:ln w="9525">
            <a:noFill/>
            <a:round/>
            <a:headEnd/>
            <a:tailEnd/>
          </a:ln>
          <a:effectLst/>
        </p:spPr>
      </p:pic>
      <p:sp>
        <p:nvSpPr>
          <p:cNvPr id="24578" name="Text Box 2"/>
          <p:cNvSpPr txBox="1">
            <a:spLocks noChangeArrowheads="1"/>
          </p:cNvSpPr>
          <p:nvPr/>
        </p:nvSpPr>
        <p:spPr bwMode="auto">
          <a:xfrm>
            <a:off x="3395520" y="1502078"/>
            <a:ext cx="544464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Két gépes fürt – az </a:t>
            </a:r>
            <a:r>
              <a:rPr lang="hu-HU" sz="2900" dirty="0" err="1">
                <a:solidFill>
                  <a:srgbClr val="000000"/>
                </a:solidFill>
              </a:rPr>
              <a:t>admin</a:t>
            </a:r>
            <a:r>
              <a:rPr lang="hu-HU" sz="2900" dirty="0">
                <a:solidFill>
                  <a:srgbClr val="000000"/>
                </a:solidFill>
              </a:rPr>
              <a:t> felület</a:t>
            </a:r>
          </a:p>
        </p:txBody>
      </p:sp>
      <p:sp>
        <p:nvSpPr>
          <p:cNvPr id="24579" name="Text Box 3"/>
          <p:cNvSpPr txBox="1">
            <a:spLocks noChangeArrowheads="1"/>
          </p:cNvSpPr>
          <p:nvPr/>
        </p:nvSpPr>
        <p:spPr bwMode="auto">
          <a:xfrm>
            <a:off x="197281" y="6348187"/>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
        <p:nvSpPr>
          <p:cNvPr id="24580" name="Freeform 4"/>
          <p:cNvSpPr>
            <a:spLocks noChangeArrowheads="1"/>
          </p:cNvSpPr>
          <p:nvPr/>
        </p:nvSpPr>
        <p:spPr bwMode="auto">
          <a:xfrm>
            <a:off x="1624320" y="987944"/>
            <a:ext cx="1103040" cy="442127"/>
          </a:xfrm>
          <a:custGeom>
            <a:avLst/>
            <a:gdLst/>
            <a:ahLst/>
            <a:cxnLst>
              <a:cxn ang="0">
                <a:pos x="1143" y="1074"/>
              </a:cxn>
              <a:cxn ang="0">
                <a:pos x="151" y="578"/>
              </a:cxn>
              <a:cxn ang="0">
                <a:pos x="912" y="115"/>
              </a:cxn>
              <a:cxn ang="0">
                <a:pos x="2003" y="115"/>
              </a:cxn>
              <a:cxn ang="0">
                <a:pos x="2996" y="115"/>
              </a:cxn>
              <a:cxn ang="0">
                <a:pos x="3062" y="1140"/>
              </a:cxn>
              <a:cxn ang="0">
                <a:pos x="2036" y="1272"/>
              </a:cxn>
              <a:cxn ang="0">
                <a:pos x="1673" y="1272"/>
              </a:cxn>
              <a:cxn ang="0">
                <a:pos x="1342" y="1206"/>
              </a:cxn>
              <a:cxn ang="0">
                <a:pos x="1143" y="1173"/>
              </a:cxn>
              <a:cxn ang="0">
                <a:pos x="1143" y="1074"/>
              </a:cxn>
            </a:cxnLst>
            <a:rect l="0" t="0" r="r" b="b"/>
            <a:pathLst>
              <a:path w="3377" h="1353">
                <a:moveTo>
                  <a:pt x="1143" y="1074"/>
                </a:moveTo>
                <a:cubicBezTo>
                  <a:pt x="741" y="1245"/>
                  <a:pt x="273" y="960"/>
                  <a:pt x="151" y="578"/>
                </a:cubicBezTo>
                <a:cubicBezTo>
                  <a:pt x="0" y="104"/>
                  <a:pt x="629" y="100"/>
                  <a:pt x="912" y="115"/>
                </a:cubicBezTo>
                <a:cubicBezTo>
                  <a:pt x="1274" y="134"/>
                  <a:pt x="1639" y="115"/>
                  <a:pt x="2003" y="115"/>
                </a:cubicBezTo>
                <a:cubicBezTo>
                  <a:pt x="2333" y="115"/>
                  <a:pt x="2686" y="0"/>
                  <a:pt x="2996" y="115"/>
                </a:cubicBezTo>
                <a:cubicBezTo>
                  <a:pt x="3376" y="256"/>
                  <a:pt x="3366" y="912"/>
                  <a:pt x="3062" y="1140"/>
                </a:cubicBezTo>
                <a:cubicBezTo>
                  <a:pt x="2779" y="1352"/>
                  <a:pt x="2380" y="1275"/>
                  <a:pt x="2036" y="1272"/>
                </a:cubicBezTo>
                <a:lnTo>
                  <a:pt x="1673" y="1272"/>
                </a:lnTo>
                <a:lnTo>
                  <a:pt x="1342" y="1206"/>
                </a:lnTo>
                <a:lnTo>
                  <a:pt x="1143" y="1173"/>
                </a:lnTo>
                <a:lnTo>
                  <a:pt x="1143" y="1074"/>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89600" y="158417"/>
            <a:ext cx="78004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b="1" dirty="0">
                <a:solidFill>
                  <a:srgbClr val="000000"/>
                </a:solidFill>
                <a:latin typeface="+mn-lt"/>
              </a:rPr>
              <a:t>Két gépes fürt – </a:t>
            </a:r>
            <a:r>
              <a:rPr lang="hu-HU" sz="2900" b="1" dirty="0" err="1">
                <a:solidFill>
                  <a:srgbClr val="000000"/>
                </a:solidFill>
                <a:latin typeface="+mn-lt"/>
              </a:rPr>
              <a:t>node</a:t>
            </a:r>
            <a:r>
              <a:rPr lang="hu-HU" sz="2900" b="1" dirty="0">
                <a:solidFill>
                  <a:srgbClr val="000000"/>
                </a:solidFill>
                <a:latin typeface="+mn-lt"/>
              </a:rPr>
              <a:t> </a:t>
            </a:r>
            <a:r>
              <a:rPr lang="hu-HU" sz="2900" b="1" dirty="0" err="1">
                <a:solidFill>
                  <a:srgbClr val="000000"/>
                </a:solidFill>
                <a:latin typeface="+mn-lt"/>
              </a:rPr>
              <a:t>agent</a:t>
            </a:r>
            <a:r>
              <a:rPr lang="hu-HU" sz="2900" b="1" dirty="0">
                <a:solidFill>
                  <a:srgbClr val="000000"/>
                </a:solidFill>
                <a:latin typeface="+mn-lt"/>
              </a:rPr>
              <a:t> létrehozás, indítás</a:t>
            </a:r>
          </a:p>
        </p:txBody>
      </p:sp>
      <p:pic>
        <p:nvPicPr>
          <p:cNvPr id="25602"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25603" name="Text Box 3"/>
          <p:cNvSpPr txBox="1">
            <a:spLocks noChangeArrowheads="1"/>
          </p:cNvSpPr>
          <p:nvPr/>
        </p:nvSpPr>
        <p:spPr bwMode="auto">
          <a:xfrm>
            <a:off x="197281" y="6348187"/>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latin typeface="+mn-lt"/>
              </a:rPr>
              <a:t>Az iam043.inf.unideb.hu gépen</a:t>
            </a:r>
          </a:p>
        </p:txBody>
      </p:sp>
      <p:sp>
        <p:nvSpPr>
          <p:cNvPr id="25604" name="Freeform 4"/>
          <p:cNvSpPr>
            <a:spLocks noChangeArrowheads="1"/>
          </p:cNvSpPr>
          <p:nvPr/>
        </p:nvSpPr>
        <p:spPr bwMode="auto">
          <a:xfrm>
            <a:off x="1794240" y="1975887"/>
            <a:ext cx="3392640" cy="311073"/>
          </a:xfrm>
          <a:custGeom>
            <a:avLst/>
            <a:gdLst/>
            <a:ahLst/>
            <a:cxnLst>
              <a:cxn ang="0">
                <a:pos x="492" y="0"/>
              </a:cxn>
              <a:cxn ang="0">
                <a:pos x="757" y="893"/>
              </a:cxn>
              <a:cxn ang="0">
                <a:pos x="1815" y="827"/>
              </a:cxn>
              <a:cxn ang="0">
                <a:pos x="2940" y="827"/>
              </a:cxn>
              <a:cxn ang="0">
                <a:pos x="4064" y="827"/>
              </a:cxn>
              <a:cxn ang="0">
                <a:pos x="5155" y="794"/>
              </a:cxn>
              <a:cxn ang="0">
                <a:pos x="6280" y="794"/>
              </a:cxn>
              <a:cxn ang="0">
                <a:pos x="7404" y="827"/>
              </a:cxn>
              <a:cxn ang="0">
                <a:pos x="8430" y="827"/>
              </a:cxn>
              <a:cxn ang="0">
                <a:pos x="9521" y="761"/>
              </a:cxn>
              <a:cxn ang="0">
                <a:pos x="10249" y="199"/>
              </a:cxn>
              <a:cxn ang="0">
                <a:pos x="10083" y="33"/>
              </a:cxn>
            </a:cxnLst>
            <a:rect l="0" t="0" r="r" b="b"/>
            <a:pathLst>
              <a:path w="10388" h="951">
                <a:moveTo>
                  <a:pt x="492" y="0"/>
                </a:moveTo>
                <a:cubicBezTo>
                  <a:pt x="0" y="236"/>
                  <a:pt x="392" y="835"/>
                  <a:pt x="757" y="893"/>
                </a:cubicBezTo>
                <a:cubicBezTo>
                  <a:pt x="1116" y="950"/>
                  <a:pt x="1451" y="797"/>
                  <a:pt x="1815" y="827"/>
                </a:cubicBezTo>
                <a:cubicBezTo>
                  <a:pt x="2187" y="858"/>
                  <a:pt x="2564" y="827"/>
                  <a:pt x="2940" y="827"/>
                </a:cubicBezTo>
                <a:cubicBezTo>
                  <a:pt x="3316" y="827"/>
                  <a:pt x="3690" y="833"/>
                  <a:pt x="4064" y="827"/>
                </a:cubicBezTo>
                <a:cubicBezTo>
                  <a:pt x="4427" y="821"/>
                  <a:pt x="4790" y="824"/>
                  <a:pt x="5155" y="794"/>
                </a:cubicBezTo>
                <a:cubicBezTo>
                  <a:pt x="5527" y="763"/>
                  <a:pt x="5905" y="789"/>
                  <a:pt x="6280" y="794"/>
                </a:cubicBezTo>
                <a:cubicBezTo>
                  <a:pt x="6655" y="799"/>
                  <a:pt x="7028" y="796"/>
                  <a:pt x="7404" y="827"/>
                </a:cubicBezTo>
                <a:cubicBezTo>
                  <a:pt x="7744" y="855"/>
                  <a:pt x="8090" y="861"/>
                  <a:pt x="8430" y="827"/>
                </a:cubicBezTo>
                <a:cubicBezTo>
                  <a:pt x="8796" y="790"/>
                  <a:pt x="9154" y="798"/>
                  <a:pt x="9521" y="761"/>
                </a:cubicBezTo>
                <a:cubicBezTo>
                  <a:pt x="9827" y="730"/>
                  <a:pt x="10387" y="666"/>
                  <a:pt x="10249" y="199"/>
                </a:cubicBezTo>
                <a:lnTo>
                  <a:pt x="10083" y="33"/>
                </a:lnTo>
              </a:path>
            </a:pathLst>
          </a:custGeom>
          <a:noFill/>
          <a:ln w="36000">
            <a:solidFill>
              <a:srgbClr val="FF0000"/>
            </a:solidFill>
            <a:round/>
            <a:headEnd/>
            <a:tailEnd/>
          </a:ln>
          <a:effectLst/>
        </p:spPr>
        <p:txBody>
          <a:bodyPr lIns="82945" tIns="41473" rIns="82945" bIns="41473"/>
          <a:lstStyle/>
          <a:p>
            <a:endParaRPr lang="hu-HU">
              <a:latin typeface="+mn-lt"/>
            </a:endParaRPr>
          </a:p>
        </p:txBody>
      </p:sp>
      <p:sp>
        <p:nvSpPr>
          <p:cNvPr id="25605" name="Freeform 5"/>
          <p:cNvSpPr>
            <a:spLocks noChangeArrowheads="1"/>
          </p:cNvSpPr>
          <p:nvPr/>
        </p:nvSpPr>
        <p:spPr bwMode="auto">
          <a:xfrm>
            <a:off x="1766881" y="2419454"/>
            <a:ext cx="3297600" cy="184339"/>
          </a:xfrm>
          <a:custGeom>
            <a:avLst/>
            <a:gdLst/>
            <a:ahLst/>
            <a:cxnLst>
              <a:cxn ang="0">
                <a:pos x="607" y="0"/>
              </a:cxn>
              <a:cxn ang="0">
                <a:pos x="1170" y="496"/>
              </a:cxn>
              <a:cxn ang="0">
                <a:pos x="2261" y="529"/>
              </a:cxn>
              <a:cxn ang="0">
                <a:pos x="3418" y="529"/>
              </a:cxn>
              <a:cxn ang="0">
                <a:pos x="4477" y="529"/>
              </a:cxn>
              <a:cxn ang="0">
                <a:pos x="5535" y="529"/>
              </a:cxn>
              <a:cxn ang="0">
                <a:pos x="6660" y="463"/>
              </a:cxn>
              <a:cxn ang="0">
                <a:pos x="7751" y="463"/>
              </a:cxn>
              <a:cxn ang="0">
                <a:pos x="8876" y="463"/>
              </a:cxn>
              <a:cxn ang="0">
                <a:pos x="9901" y="463"/>
              </a:cxn>
              <a:cxn ang="0">
                <a:pos x="10099" y="132"/>
              </a:cxn>
              <a:cxn ang="0">
                <a:pos x="9967" y="0"/>
              </a:cxn>
            </a:cxnLst>
            <a:rect l="0" t="0" r="r" b="b"/>
            <a:pathLst>
              <a:path w="10100" h="564">
                <a:moveTo>
                  <a:pt x="607" y="0"/>
                </a:moveTo>
                <a:cubicBezTo>
                  <a:pt x="0" y="536"/>
                  <a:pt x="936" y="468"/>
                  <a:pt x="1170" y="496"/>
                </a:cubicBezTo>
                <a:cubicBezTo>
                  <a:pt x="1530" y="539"/>
                  <a:pt x="1896" y="497"/>
                  <a:pt x="2261" y="529"/>
                </a:cubicBezTo>
                <a:cubicBezTo>
                  <a:pt x="2644" y="563"/>
                  <a:pt x="3032" y="529"/>
                  <a:pt x="3418" y="529"/>
                </a:cubicBezTo>
                <a:cubicBezTo>
                  <a:pt x="3771" y="529"/>
                  <a:pt x="4123" y="529"/>
                  <a:pt x="4477" y="529"/>
                </a:cubicBezTo>
                <a:cubicBezTo>
                  <a:pt x="4831" y="529"/>
                  <a:pt x="5183" y="515"/>
                  <a:pt x="5535" y="529"/>
                </a:cubicBezTo>
                <a:cubicBezTo>
                  <a:pt x="5912" y="544"/>
                  <a:pt x="6284" y="471"/>
                  <a:pt x="6660" y="463"/>
                </a:cubicBezTo>
                <a:cubicBezTo>
                  <a:pt x="7022" y="455"/>
                  <a:pt x="7387" y="463"/>
                  <a:pt x="7751" y="463"/>
                </a:cubicBezTo>
                <a:cubicBezTo>
                  <a:pt x="8126" y="463"/>
                  <a:pt x="8500" y="463"/>
                  <a:pt x="8876" y="463"/>
                </a:cubicBezTo>
                <a:cubicBezTo>
                  <a:pt x="9217" y="463"/>
                  <a:pt x="9559" y="463"/>
                  <a:pt x="9901" y="463"/>
                </a:cubicBezTo>
                <a:lnTo>
                  <a:pt x="10099" y="132"/>
                </a:lnTo>
                <a:lnTo>
                  <a:pt x="9967" y="0"/>
                </a:lnTo>
              </a:path>
            </a:pathLst>
          </a:custGeom>
          <a:noFill/>
          <a:ln w="36000">
            <a:solidFill>
              <a:srgbClr val="FF0000"/>
            </a:solidFill>
            <a:round/>
            <a:headEnd/>
            <a:tailEnd/>
          </a:ln>
          <a:effectLst/>
        </p:spPr>
        <p:txBody>
          <a:bodyPr lIns="82945" tIns="41473" rIns="82945" bIns="41473"/>
          <a:lstStyle/>
          <a:p>
            <a:endParaRPr lang="hu-HU">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198720" y="27364"/>
            <a:ext cx="8830080" cy="6858000"/>
          </a:xfrm>
          <a:prstGeom prst="rect">
            <a:avLst/>
          </a:prstGeom>
          <a:noFill/>
          <a:ln w="9525">
            <a:noFill/>
            <a:round/>
            <a:headEnd/>
            <a:tailEnd/>
          </a:ln>
          <a:effectLst/>
        </p:spPr>
      </p:pic>
      <p:sp>
        <p:nvSpPr>
          <p:cNvPr id="26626" name="Text Box 2"/>
          <p:cNvSpPr txBox="1">
            <a:spLocks noChangeArrowheads="1"/>
          </p:cNvSpPr>
          <p:nvPr/>
        </p:nvSpPr>
        <p:spPr bwMode="auto">
          <a:xfrm>
            <a:off x="1632960" y="3912891"/>
            <a:ext cx="739152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dirty="0">
                <a:solidFill>
                  <a:srgbClr val="000000"/>
                </a:solidFill>
              </a:rPr>
              <a:t>Két gépes fürt – a </a:t>
            </a:r>
            <a:r>
              <a:rPr lang="hu-HU" sz="2900" dirty="0" err="1">
                <a:solidFill>
                  <a:srgbClr val="000000"/>
                </a:solidFill>
              </a:rPr>
              <a:t>node</a:t>
            </a:r>
            <a:r>
              <a:rPr lang="hu-HU" sz="2900" dirty="0">
                <a:solidFill>
                  <a:srgbClr val="000000"/>
                </a:solidFill>
              </a:rPr>
              <a:t> </a:t>
            </a:r>
            <a:r>
              <a:rPr lang="hu-HU" sz="2900" dirty="0" err="1">
                <a:solidFill>
                  <a:srgbClr val="000000"/>
                </a:solidFill>
              </a:rPr>
              <a:t>agent</a:t>
            </a:r>
            <a:r>
              <a:rPr lang="hu-HU" sz="2900" dirty="0">
                <a:solidFill>
                  <a:srgbClr val="000000"/>
                </a:solidFill>
              </a:rPr>
              <a:t> fut az egyiken</a:t>
            </a:r>
          </a:p>
        </p:txBody>
      </p:sp>
      <p:sp>
        <p:nvSpPr>
          <p:cNvPr id="26627" name="Freeform 3"/>
          <p:cNvSpPr>
            <a:spLocks noChangeArrowheads="1"/>
          </p:cNvSpPr>
          <p:nvPr/>
        </p:nvSpPr>
        <p:spPr bwMode="auto">
          <a:xfrm>
            <a:off x="57601" y="4477430"/>
            <a:ext cx="1265760" cy="868411"/>
          </a:xfrm>
          <a:custGeom>
            <a:avLst/>
            <a:gdLst/>
            <a:ahLst/>
            <a:cxnLst>
              <a:cxn ang="0">
                <a:pos x="2170" y="2627"/>
              </a:cxn>
              <a:cxn ang="0">
                <a:pos x="1112" y="2461"/>
              </a:cxn>
              <a:cxn ang="0">
                <a:pos x="252" y="1635"/>
              </a:cxn>
              <a:cxn ang="0">
                <a:pos x="517" y="642"/>
              </a:cxn>
              <a:cxn ang="0">
                <a:pos x="1575" y="113"/>
              </a:cxn>
              <a:cxn ang="0">
                <a:pos x="2699" y="80"/>
              </a:cxn>
              <a:cxn ang="0">
                <a:pos x="3592" y="675"/>
              </a:cxn>
              <a:cxn ang="0">
                <a:pos x="3692" y="1734"/>
              </a:cxn>
              <a:cxn ang="0">
                <a:pos x="2799" y="2561"/>
              </a:cxn>
              <a:cxn ang="0">
                <a:pos x="2435" y="2561"/>
              </a:cxn>
              <a:cxn ang="0">
                <a:pos x="2104" y="2561"/>
              </a:cxn>
              <a:cxn ang="0">
                <a:pos x="2005" y="2561"/>
              </a:cxn>
            </a:cxnLst>
            <a:rect l="0" t="0" r="r" b="b"/>
            <a:pathLst>
              <a:path w="3874" h="2659">
                <a:moveTo>
                  <a:pt x="2170" y="2627"/>
                </a:moveTo>
                <a:cubicBezTo>
                  <a:pt x="1810" y="2658"/>
                  <a:pt x="1461" y="2536"/>
                  <a:pt x="1112" y="2461"/>
                </a:cubicBezTo>
                <a:cubicBezTo>
                  <a:pt x="674" y="2367"/>
                  <a:pt x="486" y="1942"/>
                  <a:pt x="252" y="1635"/>
                </a:cubicBezTo>
                <a:cubicBezTo>
                  <a:pt x="0" y="1305"/>
                  <a:pt x="195" y="879"/>
                  <a:pt x="517" y="642"/>
                </a:cubicBezTo>
                <a:cubicBezTo>
                  <a:pt x="851" y="397"/>
                  <a:pt x="1190" y="200"/>
                  <a:pt x="1575" y="113"/>
                </a:cubicBezTo>
                <a:cubicBezTo>
                  <a:pt x="1942" y="31"/>
                  <a:pt x="2331" y="149"/>
                  <a:pt x="2699" y="80"/>
                </a:cubicBezTo>
                <a:cubicBezTo>
                  <a:pt x="3126" y="0"/>
                  <a:pt x="3431" y="357"/>
                  <a:pt x="3592" y="675"/>
                </a:cubicBezTo>
                <a:cubicBezTo>
                  <a:pt x="3753" y="993"/>
                  <a:pt x="3873" y="1392"/>
                  <a:pt x="3692" y="1734"/>
                </a:cubicBezTo>
                <a:cubicBezTo>
                  <a:pt x="3500" y="2097"/>
                  <a:pt x="3218" y="2461"/>
                  <a:pt x="2799" y="2561"/>
                </a:cubicBezTo>
                <a:lnTo>
                  <a:pt x="2435" y="2561"/>
                </a:lnTo>
                <a:lnTo>
                  <a:pt x="2104" y="2561"/>
                </a:lnTo>
                <a:lnTo>
                  <a:pt x="2005" y="2561"/>
                </a:lnTo>
              </a:path>
            </a:pathLst>
          </a:custGeom>
          <a:noFill/>
          <a:ln w="36000">
            <a:solidFill>
              <a:srgbClr val="FF0000"/>
            </a:solidFill>
            <a:round/>
            <a:headEnd/>
            <a:tailEnd/>
          </a:ln>
          <a:effectLst/>
        </p:spPr>
        <p:txBody>
          <a:bodyPr lIns="82945" tIns="41473" rIns="82945" bIns="41473"/>
          <a:lstStyle/>
          <a:p>
            <a:endParaRPr lang="hu-HU"/>
          </a:p>
        </p:txBody>
      </p:sp>
      <p:sp>
        <p:nvSpPr>
          <p:cNvPr id="26628" name="Freeform 4"/>
          <p:cNvSpPr>
            <a:spLocks noChangeArrowheads="1"/>
          </p:cNvSpPr>
          <p:nvPr/>
        </p:nvSpPr>
        <p:spPr bwMode="auto">
          <a:xfrm>
            <a:off x="2603521" y="3257622"/>
            <a:ext cx="6156000" cy="151216"/>
          </a:xfrm>
          <a:custGeom>
            <a:avLst/>
            <a:gdLst/>
            <a:ahLst/>
            <a:cxnLst>
              <a:cxn ang="0">
                <a:pos x="0" y="212"/>
              </a:cxn>
              <a:cxn ang="0">
                <a:pos x="1190" y="245"/>
              </a:cxn>
              <a:cxn ang="0">
                <a:pos x="2381" y="245"/>
              </a:cxn>
              <a:cxn ang="0">
                <a:pos x="3472" y="212"/>
              </a:cxn>
              <a:cxn ang="0">
                <a:pos x="4663" y="212"/>
              </a:cxn>
              <a:cxn ang="0">
                <a:pos x="5920" y="245"/>
              </a:cxn>
              <a:cxn ang="0">
                <a:pos x="7044" y="278"/>
              </a:cxn>
              <a:cxn ang="0">
                <a:pos x="8433" y="378"/>
              </a:cxn>
              <a:cxn ang="0">
                <a:pos x="9855" y="411"/>
              </a:cxn>
              <a:cxn ang="0">
                <a:pos x="11079" y="444"/>
              </a:cxn>
              <a:cxn ang="0">
                <a:pos x="12237" y="344"/>
              </a:cxn>
              <a:cxn ang="0">
                <a:pos x="13328" y="245"/>
              </a:cxn>
              <a:cxn ang="0">
                <a:pos x="14419" y="179"/>
              </a:cxn>
              <a:cxn ang="0">
                <a:pos x="15610" y="113"/>
              </a:cxn>
              <a:cxn ang="0">
                <a:pos x="16668" y="14"/>
              </a:cxn>
              <a:cxn ang="0">
                <a:pos x="17727" y="14"/>
              </a:cxn>
              <a:cxn ang="0">
                <a:pos x="18785" y="14"/>
              </a:cxn>
              <a:cxn ang="0">
                <a:pos x="18851" y="14"/>
              </a:cxn>
            </a:cxnLst>
            <a:rect l="0" t="0" r="r" b="b"/>
            <a:pathLst>
              <a:path w="18852" h="464">
                <a:moveTo>
                  <a:pt x="0" y="212"/>
                </a:moveTo>
                <a:cubicBezTo>
                  <a:pt x="396" y="226"/>
                  <a:pt x="792" y="213"/>
                  <a:pt x="1190" y="245"/>
                </a:cubicBezTo>
                <a:cubicBezTo>
                  <a:pt x="1588" y="277"/>
                  <a:pt x="1985" y="276"/>
                  <a:pt x="2381" y="245"/>
                </a:cubicBezTo>
                <a:cubicBezTo>
                  <a:pt x="2745" y="216"/>
                  <a:pt x="3108" y="217"/>
                  <a:pt x="3472" y="212"/>
                </a:cubicBezTo>
                <a:cubicBezTo>
                  <a:pt x="3867" y="206"/>
                  <a:pt x="4267" y="209"/>
                  <a:pt x="4663" y="212"/>
                </a:cubicBezTo>
                <a:cubicBezTo>
                  <a:pt x="5082" y="215"/>
                  <a:pt x="5498" y="239"/>
                  <a:pt x="5920" y="245"/>
                </a:cubicBezTo>
                <a:cubicBezTo>
                  <a:pt x="6299" y="250"/>
                  <a:pt x="6666" y="286"/>
                  <a:pt x="7044" y="278"/>
                </a:cubicBezTo>
                <a:cubicBezTo>
                  <a:pt x="7509" y="268"/>
                  <a:pt x="7960" y="405"/>
                  <a:pt x="8433" y="378"/>
                </a:cubicBezTo>
                <a:cubicBezTo>
                  <a:pt x="8906" y="351"/>
                  <a:pt x="9383" y="350"/>
                  <a:pt x="9855" y="411"/>
                </a:cubicBezTo>
                <a:cubicBezTo>
                  <a:pt x="10261" y="463"/>
                  <a:pt x="10670" y="449"/>
                  <a:pt x="11079" y="444"/>
                </a:cubicBezTo>
                <a:cubicBezTo>
                  <a:pt x="11466" y="439"/>
                  <a:pt x="11851" y="371"/>
                  <a:pt x="12237" y="344"/>
                </a:cubicBezTo>
                <a:cubicBezTo>
                  <a:pt x="12601" y="318"/>
                  <a:pt x="12964" y="271"/>
                  <a:pt x="13328" y="245"/>
                </a:cubicBezTo>
                <a:cubicBezTo>
                  <a:pt x="13692" y="219"/>
                  <a:pt x="14053" y="153"/>
                  <a:pt x="14419" y="179"/>
                </a:cubicBezTo>
                <a:cubicBezTo>
                  <a:pt x="14817" y="207"/>
                  <a:pt x="15213" y="139"/>
                  <a:pt x="15610" y="113"/>
                </a:cubicBezTo>
                <a:cubicBezTo>
                  <a:pt x="15963" y="90"/>
                  <a:pt x="16314" y="28"/>
                  <a:pt x="16668" y="14"/>
                </a:cubicBezTo>
                <a:cubicBezTo>
                  <a:pt x="17022" y="0"/>
                  <a:pt x="17374" y="14"/>
                  <a:pt x="17727" y="14"/>
                </a:cubicBezTo>
                <a:cubicBezTo>
                  <a:pt x="18080" y="14"/>
                  <a:pt x="18432" y="13"/>
                  <a:pt x="18785" y="14"/>
                </a:cubicBezTo>
                <a:lnTo>
                  <a:pt x="18851" y="14"/>
                </a:lnTo>
              </a:path>
            </a:pathLst>
          </a:custGeom>
          <a:noFill/>
          <a:ln w="36000">
            <a:solidFill>
              <a:srgbClr val="FF0000"/>
            </a:solidFill>
            <a:round/>
            <a:headEnd/>
            <a:tailEnd/>
          </a:ln>
          <a:effectLst/>
        </p:spPr>
        <p:txBody>
          <a:bodyPr lIns="82945" tIns="41473" rIns="82945" bIns="41473"/>
          <a:lstStyle/>
          <a:p>
            <a:endParaRPr lang="hu-HU"/>
          </a:p>
        </p:txBody>
      </p:sp>
      <p:sp>
        <p:nvSpPr>
          <p:cNvPr id="26629" name="Freeform 5"/>
          <p:cNvSpPr>
            <a:spLocks noChangeArrowheads="1"/>
          </p:cNvSpPr>
          <p:nvPr/>
        </p:nvSpPr>
        <p:spPr bwMode="auto">
          <a:xfrm>
            <a:off x="1624320" y="1117558"/>
            <a:ext cx="1103040" cy="442127"/>
          </a:xfrm>
          <a:custGeom>
            <a:avLst/>
            <a:gdLst/>
            <a:ahLst/>
            <a:cxnLst>
              <a:cxn ang="0">
                <a:pos x="1143" y="1074"/>
              </a:cxn>
              <a:cxn ang="0">
                <a:pos x="151" y="578"/>
              </a:cxn>
              <a:cxn ang="0">
                <a:pos x="912" y="115"/>
              </a:cxn>
              <a:cxn ang="0">
                <a:pos x="2003" y="115"/>
              </a:cxn>
              <a:cxn ang="0">
                <a:pos x="2996" y="115"/>
              </a:cxn>
              <a:cxn ang="0">
                <a:pos x="3062" y="1140"/>
              </a:cxn>
              <a:cxn ang="0">
                <a:pos x="2036" y="1272"/>
              </a:cxn>
              <a:cxn ang="0">
                <a:pos x="1673" y="1272"/>
              </a:cxn>
              <a:cxn ang="0">
                <a:pos x="1342" y="1206"/>
              </a:cxn>
              <a:cxn ang="0">
                <a:pos x="1143" y="1173"/>
              </a:cxn>
              <a:cxn ang="0">
                <a:pos x="1143" y="1074"/>
              </a:cxn>
            </a:cxnLst>
            <a:rect l="0" t="0" r="r" b="b"/>
            <a:pathLst>
              <a:path w="3377" h="1353">
                <a:moveTo>
                  <a:pt x="1143" y="1074"/>
                </a:moveTo>
                <a:cubicBezTo>
                  <a:pt x="741" y="1245"/>
                  <a:pt x="273" y="960"/>
                  <a:pt x="151" y="578"/>
                </a:cubicBezTo>
                <a:cubicBezTo>
                  <a:pt x="0" y="104"/>
                  <a:pt x="629" y="100"/>
                  <a:pt x="912" y="115"/>
                </a:cubicBezTo>
                <a:cubicBezTo>
                  <a:pt x="1274" y="134"/>
                  <a:pt x="1639" y="115"/>
                  <a:pt x="2003" y="115"/>
                </a:cubicBezTo>
                <a:cubicBezTo>
                  <a:pt x="2333" y="115"/>
                  <a:pt x="2686" y="0"/>
                  <a:pt x="2996" y="115"/>
                </a:cubicBezTo>
                <a:cubicBezTo>
                  <a:pt x="3376" y="256"/>
                  <a:pt x="3366" y="912"/>
                  <a:pt x="3062" y="1140"/>
                </a:cubicBezTo>
                <a:cubicBezTo>
                  <a:pt x="2779" y="1352"/>
                  <a:pt x="2380" y="1275"/>
                  <a:pt x="2036" y="1272"/>
                </a:cubicBezTo>
                <a:lnTo>
                  <a:pt x="1673" y="1272"/>
                </a:lnTo>
                <a:lnTo>
                  <a:pt x="1342" y="1206"/>
                </a:lnTo>
                <a:lnTo>
                  <a:pt x="1143" y="1173"/>
                </a:lnTo>
                <a:lnTo>
                  <a:pt x="1143" y="1074"/>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26630" name="Text Box 6"/>
          <p:cNvSpPr txBox="1">
            <a:spLocks noChangeArrowheads="1"/>
          </p:cNvSpPr>
          <p:nvPr/>
        </p:nvSpPr>
        <p:spPr bwMode="auto">
          <a:xfrm>
            <a:off x="195840" y="6315064"/>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452961" y="33124"/>
            <a:ext cx="675792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sz="2900" dirty="0">
                <a:solidFill>
                  <a:srgbClr val="000000"/>
                </a:solidFill>
              </a:rPr>
              <a:t>Két gépes fürt – ugyanez a másik gépen</a:t>
            </a:r>
          </a:p>
        </p:txBody>
      </p:sp>
      <p:pic>
        <p:nvPicPr>
          <p:cNvPr id="27650" name="Picture 2"/>
          <p:cNvPicPr>
            <a:picLocks noChangeAspect="1" noChangeArrowheads="1"/>
          </p:cNvPicPr>
          <p:nvPr/>
        </p:nvPicPr>
        <p:blipFill>
          <a:blip r:embed="rId3" cstate="print"/>
          <a:srcRect/>
          <a:stretch>
            <a:fillRect/>
          </a:stretch>
        </p:blipFill>
        <p:spPr bwMode="auto">
          <a:xfrm>
            <a:off x="33121" y="1371024"/>
            <a:ext cx="9142560" cy="4078508"/>
          </a:xfrm>
          <a:prstGeom prst="rect">
            <a:avLst/>
          </a:prstGeom>
          <a:noFill/>
          <a:ln w="9525">
            <a:noFill/>
            <a:round/>
            <a:headEnd/>
            <a:tailEnd/>
          </a:ln>
          <a:effectLst/>
        </p:spPr>
      </p:pic>
      <p:sp>
        <p:nvSpPr>
          <p:cNvPr id="27651" name="Text Box 3"/>
          <p:cNvSpPr txBox="1">
            <a:spLocks noChangeArrowheads="1"/>
          </p:cNvSpPr>
          <p:nvPr/>
        </p:nvSpPr>
        <p:spPr bwMode="auto">
          <a:xfrm>
            <a:off x="66240" y="647924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iam029.inf.unideb.hu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185760" y="0"/>
            <a:ext cx="8794080" cy="6858000"/>
          </a:xfrm>
          <a:prstGeom prst="rect">
            <a:avLst/>
          </a:prstGeom>
          <a:noFill/>
          <a:ln w="9525">
            <a:noFill/>
            <a:round/>
            <a:headEnd/>
            <a:tailEnd/>
          </a:ln>
          <a:effectLst/>
        </p:spPr>
      </p:pic>
      <p:sp>
        <p:nvSpPr>
          <p:cNvPr id="28674" name="Text Box 2"/>
          <p:cNvSpPr txBox="1">
            <a:spLocks noChangeArrowheads="1"/>
          </p:cNvSpPr>
          <p:nvPr/>
        </p:nvSpPr>
        <p:spPr bwMode="auto">
          <a:xfrm>
            <a:off x="888480" y="4735217"/>
            <a:ext cx="77976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dirty="0">
                <a:solidFill>
                  <a:srgbClr val="FFFFFF"/>
                </a:solidFill>
              </a:rPr>
              <a:t>Két gépes fürt – http://matyi.inf.unideb.hu:4848</a:t>
            </a:r>
          </a:p>
        </p:txBody>
      </p:sp>
      <p:sp>
        <p:nvSpPr>
          <p:cNvPr id="28675" name="Text Box 3"/>
          <p:cNvSpPr txBox="1">
            <a:spLocks noChangeArrowheads="1"/>
          </p:cNvSpPr>
          <p:nvPr/>
        </p:nvSpPr>
        <p:spPr bwMode="auto">
          <a:xfrm>
            <a:off x="164160" y="6316504"/>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iam029.inf.unideb.hu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452961" y="34564"/>
            <a:ext cx="675792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sz="2900" dirty="0">
                <a:solidFill>
                  <a:srgbClr val="000000"/>
                </a:solidFill>
              </a:rPr>
              <a:t>Két gépes fürt – ugyanez a másik gépen</a:t>
            </a:r>
          </a:p>
        </p:txBody>
      </p:sp>
      <p:pic>
        <p:nvPicPr>
          <p:cNvPr id="29698" name="Picture 2"/>
          <p:cNvPicPr>
            <a:picLocks noChangeAspect="1" noChangeArrowheads="1"/>
          </p:cNvPicPr>
          <p:nvPr/>
        </p:nvPicPr>
        <p:blipFill>
          <a:blip r:embed="rId3" cstate="print"/>
          <a:srcRect/>
          <a:stretch>
            <a:fillRect/>
          </a:stretch>
        </p:blipFill>
        <p:spPr bwMode="auto">
          <a:xfrm>
            <a:off x="0" y="1468954"/>
            <a:ext cx="9142560" cy="4078508"/>
          </a:xfrm>
          <a:prstGeom prst="rect">
            <a:avLst/>
          </a:prstGeom>
          <a:noFill/>
          <a:ln w="9525">
            <a:noFill/>
            <a:round/>
            <a:headEnd/>
            <a:tailEnd/>
          </a:ln>
          <a:effectLst/>
        </p:spPr>
      </p:pic>
      <p:sp>
        <p:nvSpPr>
          <p:cNvPr id="29699" name="Text Box 3"/>
          <p:cNvSpPr txBox="1">
            <a:spLocks noChangeArrowheads="1"/>
          </p:cNvSpPr>
          <p:nvPr/>
        </p:nvSpPr>
        <p:spPr bwMode="auto">
          <a:xfrm>
            <a:off x="66240" y="647924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iam029.inf.unideb.hu gépen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3"/>
          <p:cNvSpPr txBox="1">
            <a:spLocks/>
          </p:cNvSpPr>
          <p:nvPr/>
        </p:nvSpPr>
        <p:spPr bwMode="auto">
          <a:xfrm>
            <a:off x="0" y="44450"/>
            <a:ext cx="9251950" cy="1296988"/>
          </a:xfrm>
          <a:prstGeom prst="rect">
            <a:avLst/>
          </a:prstGeom>
          <a:noFill/>
          <a:ln w="9525">
            <a:noFill/>
            <a:miter lim="800000"/>
            <a:headEnd/>
            <a:tailEnd/>
          </a:ln>
        </p:spPr>
        <p:txBody>
          <a:bodyPr anchor="ctr"/>
          <a:lstStyle/>
          <a:p>
            <a:pPr marL="457200" indent="-457200" algn="ctr"/>
            <a:r>
              <a:rPr lang="hu-HU" sz="4400" b="1" dirty="0" err="1">
                <a:latin typeface="+mn-lt"/>
              </a:rPr>
              <a:t>Kapcsoldó</a:t>
            </a:r>
            <a:r>
              <a:rPr lang="hu-HU" sz="4400" b="1" dirty="0">
                <a:latin typeface="+mn-lt"/>
              </a:rPr>
              <a:t> videók, </a:t>
            </a:r>
            <a:r>
              <a:rPr lang="hu-HU" sz="4400" b="1" dirty="0" err="1">
                <a:latin typeface="+mn-lt"/>
              </a:rPr>
              <a:t>videómagyarázatok</a:t>
            </a:r>
            <a:r>
              <a:rPr lang="hu-HU" sz="4400" b="1" dirty="0">
                <a:latin typeface="+mn-lt"/>
              </a:rPr>
              <a:t> és </a:t>
            </a:r>
            <a:r>
              <a:rPr lang="hu-HU" sz="4400" b="1" dirty="0" err="1">
                <a:latin typeface="+mn-lt"/>
              </a:rPr>
              <a:t>blogok</a:t>
            </a:r>
            <a:endParaRPr lang="hu-HU" sz="4400" b="1" dirty="0">
              <a:latin typeface="+mn-lt"/>
            </a:endParaRPr>
          </a:p>
        </p:txBody>
      </p:sp>
      <p:sp>
        <p:nvSpPr>
          <p:cNvPr id="90115" name="Téglalap 2"/>
          <p:cNvSpPr>
            <a:spLocks noChangeArrowheads="1"/>
          </p:cNvSpPr>
          <p:nvPr/>
        </p:nvSpPr>
        <p:spPr bwMode="auto">
          <a:xfrm>
            <a:off x="250825" y="1628775"/>
            <a:ext cx="7849567" cy="3416320"/>
          </a:xfrm>
          <a:prstGeom prst="rect">
            <a:avLst/>
          </a:prstGeom>
          <a:noFill/>
          <a:ln w="9525">
            <a:noFill/>
            <a:miter lim="800000"/>
            <a:headEnd/>
            <a:tailEnd/>
          </a:ln>
        </p:spPr>
        <p:txBody>
          <a:bodyPr wrap="square">
            <a:spAutoFit/>
          </a:bodyPr>
          <a:lstStyle/>
          <a:p>
            <a:pPr marL="342900" indent="-342900">
              <a:buFont typeface="+mj-lt"/>
              <a:buAutoNum type="arabicParenR"/>
              <a:defRPr/>
            </a:pPr>
            <a:r>
              <a:rPr lang="hu-HU" dirty="0" err="1" smtClean="0">
                <a:latin typeface="+mn-lt"/>
              </a:rPr>
              <a:t>Drupalosok</a:t>
            </a:r>
            <a:r>
              <a:rPr lang="hu-HU" dirty="0" smtClean="0">
                <a:latin typeface="+mn-lt"/>
              </a:rPr>
              <a:t>, </a:t>
            </a:r>
            <a:r>
              <a:rPr lang="hu-HU" dirty="0" err="1" smtClean="0">
                <a:latin typeface="+mn-lt"/>
              </a:rPr>
              <a:t>joomlasok</a:t>
            </a:r>
            <a:r>
              <a:rPr lang="hu-HU" dirty="0" smtClean="0">
                <a:latin typeface="+mn-lt"/>
              </a:rPr>
              <a:t> erre csorogatják a nyálukat:</a:t>
            </a:r>
            <a:r>
              <a:rPr lang="hu-HU" dirty="0">
                <a:latin typeface="+mn-lt"/>
              </a:rPr>
              <a:t/>
            </a:r>
            <a:br>
              <a:rPr lang="hu-HU" dirty="0">
                <a:latin typeface="+mn-lt"/>
              </a:rPr>
            </a:br>
            <a:r>
              <a:rPr lang="hu-HU" dirty="0" smtClean="0">
                <a:latin typeface="+mn-lt"/>
                <a:hlinkClick r:id="rId2"/>
              </a:rPr>
              <a:t>http://progpater.blog.hu/2011/04/29/drupalosoknak_joomlasoknak_erre_csorogatjak_a_nyalukat</a:t>
            </a:r>
            <a:r>
              <a:rPr lang="hu-HU" dirty="0" smtClean="0">
                <a:latin typeface="+mn-lt"/>
              </a:rPr>
              <a:t> </a:t>
            </a:r>
          </a:p>
          <a:p>
            <a:pPr marL="342900" indent="-342900">
              <a:buFont typeface="+mj-lt"/>
              <a:buAutoNum type="arabicParenR"/>
              <a:defRPr/>
            </a:pPr>
            <a:r>
              <a:rPr lang="hu-HU" dirty="0" smtClean="0">
                <a:latin typeface="+mn-lt"/>
              </a:rPr>
              <a:t> </a:t>
            </a:r>
            <a:r>
              <a:rPr lang="en-US" dirty="0" smtClean="0">
                <a:latin typeface="+mn-lt"/>
              </a:rPr>
              <a:t>left over from the era of closed standards and unilateral corporate control of web technology</a:t>
            </a:r>
            <a:r>
              <a:rPr lang="hu-HU" dirty="0" smtClean="0">
                <a:latin typeface="+mn-lt"/>
              </a:rPr>
              <a:t>*:</a:t>
            </a:r>
            <a:br>
              <a:rPr lang="hu-HU" dirty="0" smtClean="0">
                <a:latin typeface="+mn-lt"/>
              </a:rPr>
            </a:br>
            <a:r>
              <a:rPr lang="hu-HU" dirty="0" smtClean="0">
                <a:latin typeface="+mn-lt"/>
                <a:hlinkClick r:id="rId3"/>
              </a:rPr>
              <a:t>http://progpater.blog.hu/2011/11/19/left_over_from_the_era_of_closed_standards_and_unilateral_corporate_control_of_web_technology</a:t>
            </a:r>
            <a:r>
              <a:rPr lang="hu-HU" dirty="0" smtClean="0">
                <a:latin typeface="+mn-lt"/>
              </a:rPr>
              <a:t> </a:t>
            </a:r>
            <a:endParaRPr lang="hu-HU" dirty="0" smtClean="0">
              <a:latin typeface="+mn-lt"/>
            </a:endParaRPr>
          </a:p>
          <a:p>
            <a:pPr marL="342900" indent="-342900">
              <a:buFont typeface="+mj-lt"/>
              <a:buAutoNum type="arabicParenR"/>
              <a:defRPr/>
            </a:pPr>
            <a:r>
              <a:rPr lang="hu-HU" dirty="0" smtClean="0">
                <a:latin typeface="+mn-lt"/>
              </a:rPr>
              <a:t>Ó, mondd, te kit választanál?* </a:t>
            </a:r>
            <a:r>
              <a:rPr lang="hu-HU" dirty="0" err="1" smtClean="0">
                <a:latin typeface="+mn-lt"/>
              </a:rPr>
              <a:t>GlassFish</a:t>
            </a:r>
            <a:r>
              <a:rPr lang="hu-HU" dirty="0" smtClean="0">
                <a:latin typeface="+mn-lt"/>
              </a:rPr>
              <a:t> fürt, </a:t>
            </a:r>
            <a:r>
              <a:rPr lang="hu-HU" dirty="0" err="1" smtClean="0">
                <a:latin typeface="+mn-lt"/>
              </a:rPr>
              <a:t>JBoss</a:t>
            </a:r>
            <a:r>
              <a:rPr lang="hu-HU" dirty="0" smtClean="0">
                <a:latin typeface="+mn-lt"/>
              </a:rPr>
              <a:t>, </a:t>
            </a:r>
            <a:r>
              <a:rPr lang="hu-HU" dirty="0" err="1" smtClean="0">
                <a:latin typeface="+mn-lt"/>
              </a:rPr>
              <a:t>Geronimo</a:t>
            </a:r>
            <a:r>
              <a:rPr lang="hu-HU" dirty="0" smtClean="0">
                <a:latin typeface="+mn-lt"/>
              </a:rPr>
              <a:t>, </a:t>
            </a:r>
            <a:r>
              <a:rPr lang="hu-HU" dirty="0" err="1" smtClean="0">
                <a:latin typeface="+mn-lt"/>
              </a:rPr>
              <a:t>Tomcat</a:t>
            </a:r>
            <a:r>
              <a:rPr lang="hu-HU" dirty="0" smtClean="0">
                <a:latin typeface="+mn-lt"/>
              </a:rPr>
              <a:t>...:</a:t>
            </a:r>
            <a:br>
              <a:rPr lang="hu-HU" dirty="0" smtClean="0">
                <a:latin typeface="+mn-lt"/>
              </a:rPr>
            </a:br>
            <a:r>
              <a:rPr lang="hu-HU" dirty="0" smtClean="0">
                <a:latin typeface="+mn-lt"/>
                <a:hlinkClick r:id="rId4"/>
              </a:rPr>
              <a:t>http://</a:t>
            </a:r>
            <a:r>
              <a:rPr lang="hu-HU" dirty="0" smtClean="0">
                <a:latin typeface="+mn-lt"/>
                <a:hlinkClick r:id="rId4"/>
              </a:rPr>
              <a:t>progpater.blog.hu/2011/11/28/o_mondd_te_kit_valasztanal_2013</a:t>
            </a:r>
            <a:r>
              <a:rPr lang="hu-HU" dirty="0" smtClean="0">
                <a:latin typeface="+mn-lt"/>
              </a:rPr>
              <a:t> </a:t>
            </a:r>
            <a:endParaRPr lang="hu-HU" dirty="0">
              <a:latin typeface="+mn-lt"/>
            </a:endParaRPr>
          </a:p>
          <a:p>
            <a:pPr marL="342900" indent="-342900">
              <a:buFont typeface="+mj-lt"/>
              <a:buAutoNum type="arabicParenR"/>
              <a:defRPr/>
            </a:pPr>
            <a:endParaRPr lang="hu-HU" dirty="0">
              <a:latin typeface="+mn-lt"/>
            </a:endParaRPr>
          </a:p>
          <a:p>
            <a:pPr marL="342900" indent="-342900">
              <a:buFont typeface="+mj-lt"/>
              <a:buAutoNum type="arabicParenR"/>
              <a:defRPr/>
            </a:pPr>
            <a:endParaRPr lang="hu-HU" dirty="0">
              <a:latin typeface="+mn-lt"/>
            </a:endParaRPr>
          </a:p>
          <a:p>
            <a:pPr>
              <a:defRPr/>
            </a:pPr>
            <a:endParaRPr lang="hu-HU" dirty="0">
              <a:latin typeface="+mn-lt"/>
            </a:endParaRPr>
          </a:p>
        </p:txBody>
      </p:sp>
      <p:sp>
        <p:nvSpPr>
          <p:cNvPr id="4" name="Ellipszis feliratnak 3"/>
          <p:cNvSpPr/>
          <p:nvPr/>
        </p:nvSpPr>
        <p:spPr>
          <a:xfrm>
            <a:off x="6263680" y="1628800"/>
            <a:ext cx="2880320" cy="792088"/>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t>Az előadás és a labor posztja ez(</a:t>
            </a:r>
            <a:r>
              <a:rPr lang="hu-HU" dirty="0" err="1" smtClean="0"/>
              <a:t>ek</a:t>
            </a:r>
            <a:r>
              <a:rPr lang="hu-HU" dirty="0" smtClean="0"/>
              <a:t>)</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185760" y="0"/>
            <a:ext cx="8794080" cy="6858000"/>
          </a:xfrm>
          <a:prstGeom prst="rect">
            <a:avLst/>
          </a:prstGeom>
          <a:noFill/>
          <a:ln w="9525">
            <a:noFill/>
            <a:round/>
            <a:headEnd/>
            <a:tailEnd/>
          </a:ln>
          <a:effectLst/>
        </p:spPr>
      </p:pic>
      <p:sp>
        <p:nvSpPr>
          <p:cNvPr id="30722" name="Text Box 2"/>
          <p:cNvSpPr txBox="1">
            <a:spLocks noChangeArrowheads="1"/>
          </p:cNvSpPr>
          <p:nvPr/>
        </p:nvSpPr>
        <p:spPr bwMode="auto">
          <a:xfrm>
            <a:off x="1275841" y="3591737"/>
            <a:ext cx="77976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hu-HU" sz="2900" dirty="0">
                <a:solidFill>
                  <a:srgbClr val="000000"/>
                </a:solidFill>
              </a:rPr>
              <a:t>Két gépes fürt – http://matyi.inf.unideb.hu:4848</a:t>
            </a:r>
          </a:p>
        </p:txBody>
      </p:sp>
      <p:sp>
        <p:nvSpPr>
          <p:cNvPr id="30723" name="Freeform 3"/>
          <p:cNvSpPr>
            <a:spLocks noChangeArrowheads="1"/>
          </p:cNvSpPr>
          <p:nvPr/>
        </p:nvSpPr>
        <p:spPr bwMode="auto">
          <a:xfrm>
            <a:off x="1368000" y="843929"/>
            <a:ext cx="1396800" cy="573180"/>
          </a:xfrm>
          <a:custGeom>
            <a:avLst/>
            <a:gdLst/>
            <a:ahLst/>
            <a:cxnLst>
              <a:cxn ang="0">
                <a:pos x="806" y="1321"/>
              </a:cxn>
              <a:cxn ang="0">
                <a:pos x="12" y="825"/>
              </a:cxn>
              <a:cxn ang="0">
                <a:pos x="674" y="163"/>
              </a:cxn>
              <a:cxn ang="0">
                <a:pos x="1798" y="130"/>
              </a:cxn>
              <a:cxn ang="0">
                <a:pos x="2857" y="130"/>
              </a:cxn>
              <a:cxn ang="0">
                <a:pos x="3948" y="262"/>
              </a:cxn>
              <a:cxn ang="0">
                <a:pos x="4080" y="1288"/>
              </a:cxn>
              <a:cxn ang="0">
                <a:pos x="2989" y="1585"/>
              </a:cxn>
              <a:cxn ang="0">
                <a:pos x="1897" y="1585"/>
              </a:cxn>
              <a:cxn ang="0">
                <a:pos x="839" y="1453"/>
              </a:cxn>
              <a:cxn ang="0">
                <a:pos x="508" y="1387"/>
              </a:cxn>
              <a:cxn ang="0">
                <a:pos x="310" y="1288"/>
              </a:cxn>
            </a:cxnLst>
            <a:rect l="0" t="0" r="r" b="b"/>
            <a:pathLst>
              <a:path w="4277" h="1757">
                <a:moveTo>
                  <a:pt x="806" y="1321"/>
                </a:moveTo>
                <a:cubicBezTo>
                  <a:pt x="495" y="1325"/>
                  <a:pt x="28" y="1398"/>
                  <a:pt x="12" y="825"/>
                </a:cubicBezTo>
                <a:cubicBezTo>
                  <a:pt x="0" y="394"/>
                  <a:pt x="312" y="154"/>
                  <a:pt x="674" y="163"/>
                </a:cubicBezTo>
                <a:cubicBezTo>
                  <a:pt x="1050" y="172"/>
                  <a:pt x="1423" y="134"/>
                  <a:pt x="1798" y="130"/>
                </a:cubicBezTo>
                <a:cubicBezTo>
                  <a:pt x="2150" y="126"/>
                  <a:pt x="2504" y="105"/>
                  <a:pt x="2857" y="130"/>
                </a:cubicBezTo>
                <a:cubicBezTo>
                  <a:pt x="3221" y="155"/>
                  <a:pt x="3633" y="0"/>
                  <a:pt x="3948" y="262"/>
                </a:cubicBezTo>
                <a:cubicBezTo>
                  <a:pt x="4235" y="500"/>
                  <a:pt x="4276" y="949"/>
                  <a:pt x="4080" y="1288"/>
                </a:cubicBezTo>
                <a:cubicBezTo>
                  <a:pt x="3809" y="1756"/>
                  <a:pt x="3368" y="1551"/>
                  <a:pt x="2989" y="1585"/>
                </a:cubicBezTo>
                <a:cubicBezTo>
                  <a:pt x="2627" y="1617"/>
                  <a:pt x="2259" y="1604"/>
                  <a:pt x="1897" y="1585"/>
                </a:cubicBezTo>
                <a:cubicBezTo>
                  <a:pt x="1542" y="1566"/>
                  <a:pt x="1185" y="1539"/>
                  <a:pt x="839" y="1453"/>
                </a:cubicBezTo>
                <a:lnTo>
                  <a:pt x="508" y="1387"/>
                </a:lnTo>
                <a:lnTo>
                  <a:pt x="310" y="1288"/>
                </a:lnTo>
              </a:path>
            </a:pathLst>
          </a:custGeom>
          <a:noFill/>
          <a:ln w="36000">
            <a:solidFill>
              <a:srgbClr val="FF0000"/>
            </a:solidFill>
            <a:round/>
            <a:headEnd/>
            <a:tailEnd/>
          </a:ln>
          <a:effectLst/>
        </p:spPr>
        <p:txBody>
          <a:bodyPr lIns="82945" tIns="41473" rIns="82945" bIns="41473"/>
          <a:lstStyle/>
          <a:p>
            <a:endParaRPr lang="hu-HU"/>
          </a:p>
        </p:txBody>
      </p:sp>
      <p:sp>
        <p:nvSpPr>
          <p:cNvPr id="30724" name="Freeform 4"/>
          <p:cNvSpPr>
            <a:spLocks noChangeArrowheads="1"/>
          </p:cNvSpPr>
          <p:nvPr/>
        </p:nvSpPr>
        <p:spPr bwMode="auto">
          <a:xfrm>
            <a:off x="-23040" y="4300292"/>
            <a:ext cx="1221120" cy="832407"/>
          </a:xfrm>
          <a:custGeom>
            <a:avLst/>
            <a:gdLst/>
            <a:ahLst/>
            <a:cxnLst>
              <a:cxn ang="0">
                <a:pos x="2352" y="2443"/>
              </a:cxn>
              <a:cxn ang="0">
                <a:pos x="1261" y="2277"/>
              </a:cxn>
              <a:cxn ang="0">
                <a:pos x="335" y="1351"/>
              </a:cxn>
              <a:cxn ang="0">
                <a:pos x="765" y="425"/>
              </a:cxn>
              <a:cxn ang="0">
                <a:pos x="1823" y="94"/>
              </a:cxn>
              <a:cxn ang="0">
                <a:pos x="3047" y="524"/>
              </a:cxn>
              <a:cxn ang="0">
                <a:pos x="3642" y="1483"/>
              </a:cxn>
              <a:cxn ang="0">
                <a:pos x="2947" y="2409"/>
              </a:cxn>
              <a:cxn ang="0">
                <a:pos x="1889" y="2476"/>
              </a:cxn>
              <a:cxn ang="0">
                <a:pos x="1624" y="2443"/>
              </a:cxn>
            </a:cxnLst>
            <a:rect l="0" t="0" r="r" b="b"/>
            <a:pathLst>
              <a:path w="3739" h="2550">
                <a:moveTo>
                  <a:pt x="2352" y="2443"/>
                </a:moveTo>
                <a:cubicBezTo>
                  <a:pt x="1988" y="2388"/>
                  <a:pt x="1600" y="2540"/>
                  <a:pt x="1261" y="2277"/>
                </a:cubicBezTo>
                <a:cubicBezTo>
                  <a:pt x="914" y="2008"/>
                  <a:pt x="613" y="1694"/>
                  <a:pt x="335" y="1351"/>
                </a:cubicBezTo>
                <a:cubicBezTo>
                  <a:pt x="0" y="937"/>
                  <a:pt x="462" y="540"/>
                  <a:pt x="765" y="425"/>
                </a:cubicBezTo>
                <a:cubicBezTo>
                  <a:pt x="1111" y="294"/>
                  <a:pt x="1446" y="165"/>
                  <a:pt x="1823" y="94"/>
                </a:cubicBezTo>
                <a:cubicBezTo>
                  <a:pt x="2324" y="0"/>
                  <a:pt x="2632" y="391"/>
                  <a:pt x="3047" y="524"/>
                </a:cubicBezTo>
                <a:cubicBezTo>
                  <a:pt x="3419" y="643"/>
                  <a:pt x="3738" y="1051"/>
                  <a:pt x="3642" y="1483"/>
                </a:cubicBezTo>
                <a:cubicBezTo>
                  <a:pt x="3554" y="1876"/>
                  <a:pt x="3315" y="2256"/>
                  <a:pt x="2947" y="2409"/>
                </a:cubicBezTo>
                <a:cubicBezTo>
                  <a:pt x="2611" y="2549"/>
                  <a:pt x="2241" y="2454"/>
                  <a:pt x="1889" y="2476"/>
                </a:cubicBezTo>
                <a:lnTo>
                  <a:pt x="1624" y="2443"/>
                </a:lnTo>
              </a:path>
            </a:pathLst>
          </a:custGeom>
          <a:noFill/>
          <a:ln w="36000">
            <a:solidFill>
              <a:srgbClr val="FF0000"/>
            </a:solidFill>
            <a:round/>
            <a:headEnd/>
            <a:tailEnd/>
          </a:ln>
          <a:effectLst/>
        </p:spPr>
        <p:txBody>
          <a:bodyPr lIns="82945" tIns="41473" rIns="82945" bIns="41473"/>
          <a:lstStyle/>
          <a:p>
            <a:endParaRPr lang="hu-HU"/>
          </a:p>
        </p:txBody>
      </p:sp>
      <p:sp>
        <p:nvSpPr>
          <p:cNvPr id="30725" name="Text Box 5"/>
          <p:cNvSpPr txBox="1">
            <a:spLocks noChangeArrowheads="1"/>
          </p:cNvSpPr>
          <p:nvPr/>
        </p:nvSpPr>
        <p:spPr bwMode="auto">
          <a:xfrm>
            <a:off x="197281" y="6283381"/>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iam029.inf.unideb.hu gépen</a:t>
            </a:r>
          </a:p>
        </p:txBody>
      </p:sp>
      <p:sp>
        <p:nvSpPr>
          <p:cNvPr id="30726" name="Freeform 6"/>
          <p:cNvSpPr>
            <a:spLocks noChangeArrowheads="1"/>
          </p:cNvSpPr>
          <p:nvPr/>
        </p:nvSpPr>
        <p:spPr bwMode="auto">
          <a:xfrm>
            <a:off x="2177280" y="2010452"/>
            <a:ext cx="3659040" cy="1576966"/>
          </a:xfrm>
          <a:custGeom>
            <a:avLst/>
            <a:gdLst/>
            <a:ahLst/>
            <a:cxnLst>
              <a:cxn ang="0">
                <a:pos x="4083" y="4394"/>
              </a:cxn>
              <a:cxn ang="0">
                <a:pos x="2958" y="4394"/>
              </a:cxn>
              <a:cxn ang="0">
                <a:pos x="1668" y="4097"/>
              </a:cxn>
              <a:cxn ang="0">
                <a:pos x="577" y="3601"/>
              </a:cxn>
              <a:cxn ang="0">
                <a:pos x="48" y="2509"/>
              </a:cxn>
              <a:cxn ang="0">
                <a:pos x="445" y="1385"/>
              </a:cxn>
              <a:cxn ang="0">
                <a:pos x="1371" y="393"/>
              </a:cxn>
              <a:cxn ang="0">
                <a:pos x="2528" y="29"/>
              </a:cxn>
              <a:cxn ang="0">
                <a:pos x="3785" y="128"/>
              </a:cxn>
              <a:cxn ang="0">
                <a:pos x="5009" y="260"/>
              </a:cxn>
              <a:cxn ang="0">
                <a:pos x="6266" y="426"/>
              </a:cxn>
              <a:cxn ang="0">
                <a:pos x="7357" y="492"/>
              </a:cxn>
              <a:cxn ang="0">
                <a:pos x="8548" y="690"/>
              </a:cxn>
              <a:cxn ang="0">
                <a:pos x="9738" y="1054"/>
              </a:cxn>
              <a:cxn ang="0">
                <a:pos x="10664" y="2079"/>
              </a:cxn>
              <a:cxn ang="0">
                <a:pos x="10929" y="3171"/>
              </a:cxn>
              <a:cxn ang="0">
                <a:pos x="9837" y="4031"/>
              </a:cxn>
              <a:cxn ang="0">
                <a:pos x="8647" y="4461"/>
              </a:cxn>
              <a:cxn ang="0">
                <a:pos x="7456" y="4659"/>
              </a:cxn>
              <a:cxn ang="0">
                <a:pos x="6166" y="4758"/>
              </a:cxn>
              <a:cxn ang="0">
                <a:pos x="5042" y="4791"/>
              </a:cxn>
              <a:cxn ang="0">
                <a:pos x="3983" y="4560"/>
              </a:cxn>
              <a:cxn ang="0">
                <a:pos x="3851" y="4560"/>
              </a:cxn>
            </a:cxnLst>
            <a:rect l="0" t="0" r="r" b="b"/>
            <a:pathLst>
              <a:path w="11203" h="4827">
                <a:moveTo>
                  <a:pt x="4083" y="4394"/>
                </a:moveTo>
                <a:cubicBezTo>
                  <a:pt x="3708" y="4393"/>
                  <a:pt x="3331" y="4413"/>
                  <a:pt x="2958" y="4394"/>
                </a:cubicBezTo>
                <a:cubicBezTo>
                  <a:pt x="2517" y="4371"/>
                  <a:pt x="2094" y="4267"/>
                  <a:pt x="1668" y="4097"/>
                </a:cubicBezTo>
                <a:cubicBezTo>
                  <a:pt x="1292" y="3947"/>
                  <a:pt x="902" y="3833"/>
                  <a:pt x="577" y="3601"/>
                </a:cubicBezTo>
                <a:cubicBezTo>
                  <a:pt x="235" y="3357"/>
                  <a:pt x="0" y="2944"/>
                  <a:pt x="48" y="2509"/>
                </a:cubicBezTo>
                <a:cubicBezTo>
                  <a:pt x="92" y="2107"/>
                  <a:pt x="237" y="1725"/>
                  <a:pt x="445" y="1385"/>
                </a:cubicBezTo>
                <a:cubicBezTo>
                  <a:pt x="681" y="998"/>
                  <a:pt x="970" y="625"/>
                  <a:pt x="1371" y="393"/>
                </a:cubicBezTo>
                <a:cubicBezTo>
                  <a:pt x="1726" y="187"/>
                  <a:pt x="2123" y="47"/>
                  <a:pt x="2528" y="29"/>
                </a:cubicBezTo>
                <a:cubicBezTo>
                  <a:pt x="2947" y="10"/>
                  <a:pt x="3366" y="0"/>
                  <a:pt x="3785" y="128"/>
                </a:cubicBezTo>
                <a:cubicBezTo>
                  <a:pt x="4178" y="248"/>
                  <a:pt x="4599" y="245"/>
                  <a:pt x="5009" y="260"/>
                </a:cubicBezTo>
                <a:cubicBezTo>
                  <a:pt x="5437" y="275"/>
                  <a:pt x="5833" y="430"/>
                  <a:pt x="6266" y="426"/>
                </a:cubicBezTo>
                <a:cubicBezTo>
                  <a:pt x="6629" y="422"/>
                  <a:pt x="7001" y="373"/>
                  <a:pt x="7357" y="492"/>
                </a:cubicBezTo>
                <a:cubicBezTo>
                  <a:pt x="7743" y="621"/>
                  <a:pt x="8141" y="606"/>
                  <a:pt x="8548" y="690"/>
                </a:cubicBezTo>
                <a:cubicBezTo>
                  <a:pt x="8966" y="776"/>
                  <a:pt x="9361" y="884"/>
                  <a:pt x="9738" y="1054"/>
                </a:cubicBezTo>
                <a:cubicBezTo>
                  <a:pt x="10163" y="1245"/>
                  <a:pt x="10535" y="1621"/>
                  <a:pt x="10664" y="2079"/>
                </a:cubicBezTo>
                <a:cubicBezTo>
                  <a:pt x="10764" y="2435"/>
                  <a:pt x="11202" y="2826"/>
                  <a:pt x="10929" y="3171"/>
                </a:cubicBezTo>
                <a:cubicBezTo>
                  <a:pt x="10641" y="3534"/>
                  <a:pt x="10276" y="3838"/>
                  <a:pt x="9837" y="4031"/>
                </a:cubicBezTo>
                <a:cubicBezTo>
                  <a:pt x="9450" y="4201"/>
                  <a:pt x="9052" y="4345"/>
                  <a:pt x="8647" y="4461"/>
                </a:cubicBezTo>
                <a:cubicBezTo>
                  <a:pt x="8258" y="4572"/>
                  <a:pt x="7857" y="4659"/>
                  <a:pt x="7456" y="4659"/>
                </a:cubicBezTo>
                <a:cubicBezTo>
                  <a:pt x="7020" y="4659"/>
                  <a:pt x="6595" y="4718"/>
                  <a:pt x="6166" y="4758"/>
                </a:cubicBezTo>
                <a:cubicBezTo>
                  <a:pt x="5791" y="4793"/>
                  <a:pt x="5414" y="4826"/>
                  <a:pt x="5042" y="4791"/>
                </a:cubicBezTo>
                <a:cubicBezTo>
                  <a:pt x="4682" y="4757"/>
                  <a:pt x="4322" y="4695"/>
                  <a:pt x="3983" y="4560"/>
                </a:cubicBezTo>
                <a:lnTo>
                  <a:pt x="3851" y="456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srcRect/>
          <a:stretch>
            <a:fillRect/>
          </a:stretch>
        </p:blipFill>
        <p:spPr bwMode="auto">
          <a:xfrm>
            <a:off x="198720" y="-5760"/>
            <a:ext cx="8830080" cy="6858000"/>
          </a:xfrm>
          <a:prstGeom prst="rect">
            <a:avLst/>
          </a:prstGeom>
          <a:noFill/>
          <a:ln w="9525">
            <a:noFill/>
            <a:round/>
            <a:headEnd/>
            <a:tailEnd/>
          </a:ln>
          <a:effectLst/>
        </p:spPr>
      </p:pic>
      <p:sp>
        <p:nvSpPr>
          <p:cNvPr id="31746" name="Text Box 2"/>
          <p:cNvSpPr txBox="1">
            <a:spLocks noChangeArrowheads="1"/>
          </p:cNvSpPr>
          <p:nvPr/>
        </p:nvSpPr>
        <p:spPr bwMode="auto">
          <a:xfrm>
            <a:off x="2119681" y="3912891"/>
            <a:ext cx="620784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rPr>
              <a:t>Két gépes fürt – vissza az első gépre</a:t>
            </a:r>
          </a:p>
        </p:txBody>
      </p:sp>
      <p:sp>
        <p:nvSpPr>
          <p:cNvPr id="31747" name="Text Box 3"/>
          <p:cNvSpPr txBox="1">
            <a:spLocks noChangeArrowheads="1"/>
          </p:cNvSpPr>
          <p:nvPr/>
        </p:nvSpPr>
        <p:spPr bwMode="auto">
          <a:xfrm>
            <a:off x="197281" y="6316504"/>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
        <p:nvSpPr>
          <p:cNvPr id="31748" name="Freeform 4"/>
          <p:cNvSpPr>
            <a:spLocks noChangeArrowheads="1"/>
          </p:cNvSpPr>
          <p:nvPr/>
        </p:nvSpPr>
        <p:spPr bwMode="auto">
          <a:xfrm>
            <a:off x="2034721" y="2050776"/>
            <a:ext cx="3434400" cy="1759865"/>
          </a:xfrm>
          <a:custGeom>
            <a:avLst/>
            <a:gdLst/>
            <a:ahLst/>
            <a:cxnLst>
              <a:cxn ang="0">
                <a:pos x="3061" y="4699"/>
              </a:cxn>
              <a:cxn ang="0">
                <a:pos x="1904" y="4732"/>
              </a:cxn>
              <a:cxn ang="0">
                <a:pos x="846" y="3972"/>
              </a:cxn>
              <a:cxn ang="0">
                <a:pos x="118" y="2847"/>
              </a:cxn>
              <a:cxn ang="0">
                <a:pos x="350" y="1657"/>
              </a:cxn>
              <a:cxn ang="0">
                <a:pos x="1573" y="664"/>
              </a:cxn>
              <a:cxn ang="0">
                <a:pos x="2665" y="201"/>
              </a:cxn>
              <a:cxn ang="0">
                <a:pos x="3822" y="69"/>
              </a:cxn>
              <a:cxn ang="0">
                <a:pos x="4980" y="3"/>
              </a:cxn>
              <a:cxn ang="0">
                <a:pos x="6104" y="168"/>
              </a:cxn>
              <a:cxn ang="0">
                <a:pos x="7295" y="499"/>
              </a:cxn>
              <a:cxn ang="0">
                <a:pos x="8485" y="1094"/>
              </a:cxn>
              <a:cxn ang="0">
                <a:pos x="9676" y="1524"/>
              </a:cxn>
              <a:cxn ang="0">
                <a:pos x="10437" y="2517"/>
              </a:cxn>
              <a:cxn ang="0">
                <a:pos x="10238" y="3575"/>
              </a:cxn>
              <a:cxn ang="0">
                <a:pos x="9279" y="4666"/>
              </a:cxn>
              <a:cxn ang="0">
                <a:pos x="8122" y="5195"/>
              </a:cxn>
              <a:cxn ang="0">
                <a:pos x="6832" y="5361"/>
              </a:cxn>
              <a:cxn ang="0">
                <a:pos x="5740" y="5295"/>
              </a:cxn>
              <a:cxn ang="0">
                <a:pos x="4451" y="5096"/>
              </a:cxn>
              <a:cxn ang="0">
                <a:pos x="3359" y="4997"/>
              </a:cxn>
              <a:cxn ang="0">
                <a:pos x="2301" y="4865"/>
              </a:cxn>
              <a:cxn ang="0">
                <a:pos x="2301" y="4865"/>
              </a:cxn>
            </a:cxnLst>
            <a:rect l="0" t="0" r="r" b="b"/>
            <a:pathLst>
              <a:path w="10516" h="5388">
                <a:moveTo>
                  <a:pt x="3061" y="4699"/>
                </a:moveTo>
                <a:cubicBezTo>
                  <a:pt x="2693" y="4851"/>
                  <a:pt x="2268" y="4865"/>
                  <a:pt x="1904" y="4732"/>
                </a:cubicBezTo>
                <a:cubicBezTo>
                  <a:pt x="1495" y="4582"/>
                  <a:pt x="1152" y="4297"/>
                  <a:pt x="846" y="3972"/>
                </a:cubicBezTo>
                <a:cubicBezTo>
                  <a:pt x="528" y="3634"/>
                  <a:pt x="249" y="3273"/>
                  <a:pt x="118" y="2847"/>
                </a:cubicBezTo>
                <a:cubicBezTo>
                  <a:pt x="0" y="2462"/>
                  <a:pt x="29" y="1991"/>
                  <a:pt x="350" y="1657"/>
                </a:cubicBezTo>
                <a:cubicBezTo>
                  <a:pt x="720" y="1272"/>
                  <a:pt x="1127" y="943"/>
                  <a:pt x="1573" y="664"/>
                </a:cubicBezTo>
                <a:cubicBezTo>
                  <a:pt x="1909" y="454"/>
                  <a:pt x="2266" y="261"/>
                  <a:pt x="2665" y="201"/>
                </a:cubicBezTo>
                <a:cubicBezTo>
                  <a:pt x="3047" y="144"/>
                  <a:pt x="3426" y="100"/>
                  <a:pt x="3822" y="69"/>
                </a:cubicBezTo>
                <a:cubicBezTo>
                  <a:pt x="4218" y="38"/>
                  <a:pt x="4593" y="0"/>
                  <a:pt x="4980" y="3"/>
                </a:cubicBezTo>
                <a:cubicBezTo>
                  <a:pt x="5358" y="6"/>
                  <a:pt x="5729" y="110"/>
                  <a:pt x="6104" y="168"/>
                </a:cubicBezTo>
                <a:cubicBezTo>
                  <a:pt x="6514" y="231"/>
                  <a:pt x="6931" y="308"/>
                  <a:pt x="7295" y="499"/>
                </a:cubicBezTo>
                <a:cubicBezTo>
                  <a:pt x="7693" y="708"/>
                  <a:pt x="8084" y="899"/>
                  <a:pt x="8485" y="1094"/>
                </a:cubicBezTo>
                <a:cubicBezTo>
                  <a:pt x="8863" y="1278"/>
                  <a:pt x="9285" y="1365"/>
                  <a:pt x="9676" y="1524"/>
                </a:cubicBezTo>
                <a:cubicBezTo>
                  <a:pt x="10084" y="1690"/>
                  <a:pt x="10347" y="2107"/>
                  <a:pt x="10437" y="2517"/>
                </a:cubicBezTo>
                <a:cubicBezTo>
                  <a:pt x="10515" y="2872"/>
                  <a:pt x="10413" y="3256"/>
                  <a:pt x="10238" y="3575"/>
                </a:cubicBezTo>
                <a:cubicBezTo>
                  <a:pt x="10005" y="4000"/>
                  <a:pt x="9694" y="4404"/>
                  <a:pt x="9279" y="4666"/>
                </a:cubicBezTo>
                <a:cubicBezTo>
                  <a:pt x="8920" y="4893"/>
                  <a:pt x="8525" y="5065"/>
                  <a:pt x="8122" y="5195"/>
                </a:cubicBezTo>
                <a:cubicBezTo>
                  <a:pt x="7709" y="5328"/>
                  <a:pt x="7268" y="5387"/>
                  <a:pt x="6832" y="5361"/>
                </a:cubicBezTo>
                <a:cubicBezTo>
                  <a:pt x="6468" y="5339"/>
                  <a:pt x="6103" y="5378"/>
                  <a:pt x="5740" y="5295"/>
                </a:cubicBezTo>
                <a:cubicBezTo>
                  <a:pt x="5316" y="5198"/>
                  <a:pt x="4885" y="5099"/>
                  <a:pt x="4451" y="5096"/>
                </a:cubicBezTo>
                <a:cubicBezTo>
                  <a:pt x="4069" y="5093"/>
                  <a:pt x="3733" y="5003"/>
                  <a:pt x="3359" y="4997"/>
                </a:cubicBezTo>
                <a:cubicBezTo>
                  <a:pt x="3003" y="4991"/>
                  <a:pt x="2647" y="4956"/>
                  <a:pt x="2301" y="4865"/>
                </a:cubicBezTo>
                <a:lnTo>
                  <a:pt x="2301" y="4865"/>
                </a:lnTo>
              </a:path>
            </a:pathLst>
          </a:custGeom>
          <a:noFill/>
          <a:ln w="36000">
            <a:solidFill>
              <a:srgbClr val="FF0000"/>
            </a:solidFill>
            <a:round/>
            <a:headEnd/>
            <a:tailEnd/>
          </a:ln>
          <a:effectLst/>
        </p:spPr>
        <p:txBody>
          <a:bodyPr lIns="82945" tIns="41473" rIns="82945" bIns="41473"/>
          <a:lstStyle/>
          <a:p>
            <a:endParaRPr lang="hu-HU"/>
          </a:p>
        </p:txBody>
      </p:sp>
      <p:sp>
        <p:nvSpPr>
          <p:cNvPr id="31749" name="Freeform 5"/>
          <p:cNvSpPr>
            <a:spLocks noChangeArrowheads="1"/>
          </p:cNvSpPr>
          <p:nvPr/>
        </p:nvSpPr>
        <p:spPr bwMode="auto">
          <a:xfrm>
            <a:off x="1661761" y="1046991"/>
            <a:ext cx="1041120" cy="433485"/>
          </a:xfrm>
          <a:custGeom>
            <a:avLst/>
            <a:gdLst/>
            <a:ahLst/>
            <a:cxnLst>
              <a:cxn ang="0">
                <a:pos x="2022" y="1260"/>
              </a:cxn>
              <a:cxn ang="0">
                <a:pos x="930" y="1260"/>
              </a:cxn>
              <a:cxn ang="0">
                <a:pos x="103" y="499"/>
              </a:cxn>
              <a:cxn ang="0">
                <a:pos x="1195" y="169"/>
              </a:cxn>
              <a:cxn ang="0">
                <a:pos x="2319" y="169"/>
              </a:cxn>
              <a:cxn ang="0">
                <a:pos x="3179" y="599"/>
              </a:cxn>
              <a:cxn ang="0">
                <a:pos x="2352" y="1293"/>
              </a:cxn>
              <a:cxn ang="0">
                <a:pos x="1989" y="1326"/>
              </a:cxn>
              <a:cxn ang="0">
                <a:pos x="1658" y="1326"/>
              </a:cxn>
              <a:cxn ang="0">
                <a:pos x="1393" y="1326"/>
              </a:cxn>
            </a:cxnLst>
            <a:rect l="0" t="0" r="r" b="b"/>
            <a:pathLst>
              <a:path w="3190" h="1327">
                <a:moveTo>
                  <a:pt x="2022" y="1260"/>
                </a:moveTo>
                <a:cubicBezTo>
                  <a:pt x="1658" y="1260"/>
                  <a:pt x="1292" y="1252"/>
                  <a:pt x="930" y="1260"/>
                </a:cubicBezTo>
                <a:cubicBezTo>
                  <a:pt x="509" y="1270"/>
                  <a:pt x="0" y="898"/>
                  <a:pt x="103" y="499"/>
                </a:cubicBezTo>
                <a:cubicBezTo>
                  <a:pt x="224" y="30"/>
                  <a:pt x="815" y="178"/>
                  <a:pt x="1195" y="169"/>
                </a:cubicBezTo>
                <a:cubicBezTo>
                  <a:pt x="1568" y="160"/>
                  <a:pt x="1945" y="145"/>
                  <a:pt x="2319" y="169"/>
                </a:cubicBezTo>
                <a:cubicBezTo>
                  <a:pt x="2639" y="190"/>
                  <a:pt x="3167" y="0"/>
                  <a:pt x="3179" y="599"/>
                </a:cubicBezTo>
                <a:cubicBezTo>
                  <a:pt x="3189" y="1067"/>
                  <a:pt x="2708" y="1253"/>
                  <a:pt x="2352" y="1293"/>
                </a:cubicBezTo>
                <a:lnTo>
                  <a:pt x="1989" y="1326"/>
                </a:lnTo>
                <a:lnTo>
                  <a:pt x="1658" y="1326"/>
                </a:lnTo>
                <a:lnTo>
                  <a:pt x="1393" y="1326"/>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198720" y="-5760"/>
            <a:ext cx="8830080" cy="6858000"/>
          </a:xfrm>
          <a:prstGeom prst="rect">
            <a:avLst/>
          </a:prstGeom>
          <a:noFill/>
          <a:ln w="9525">
            <a:noFill/>
            <a:round/>
            <a:headEnd/>
            <a:tailEnd/>
          </a:ln>
          <a:effectLst/>
        </p:spPr>
      </p:pic>
      <p:sp>
        <p:nvSpPr>
          <p:cNvPr id="32770" name="Text Box 2"/>
          <p:cNvSpPr txBox="1">
            <a:spLocks noChangeArrowheads="1"/>
          </p:cNvSpPr>
          <p:nvPr/>
        </p:nvSpPr>
        <p:spPr bwMode="auto">
          <a:xfrm>
            <a:off x="3084480" y="5224869"/>
            <a:ext cx="5405760" cy="908736"/>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Két gépes fürt – </a:t>
            </a:r>
            <a:r>
              <a:rPr lang="hu-HU" sz="2900" dirty="0" err="1">
                <a:solidFill>
                  <a:srgbClr val="000000"/>
                </a:solidFill>
              </a:rPr>
              <a:t>fürt</a:t>
            </a:r>
            <a:r>
              <a:rPr lang="hu-HU" sz="2900" dirty="0">
                <a:solidFill>
                  <a:srgbClr val="000000"/>
                </a:solidFill>
              </a:rPr>
              <a:t> létrehozása</a:t>
            </a:r>
          </a:p>
          <a:p>
            <a:pPr>
              <a:tabLst>
                <a:tab pos="656650" algn="l"/>
                <a:tab pos="1313299" algn="l"/>
                <a:tab pos="1969949" algn="l"/>
                <a:tab pos="2626599" algn="l"/>
                <a:tab pos="3283248" algn="l"/>
                <a:tab pos="3939898" algn="l"/>
                <a:tab pos="4596548" algn="l"/>
                <a:tab pos="5253198" algn="l"/>
              </a:tabLst>
            </a:pPr>
            <a:r>
              <a:rPr lang="hu-HU" sz="2900" dirty="0" err="1">
                <a:solidFill>
                  <a:srgbClr val="000000"/>
                </a:solidFill>
              </a:rPr>
              <a:t>ElsoKetGepesFurtom</a:t>
            </a:r>
            <a:r>
              <a:rPr lang="hu-HU" sz="2900" dirty="0">
                <a:solidFill>
                  <a:srgbClr val="000000"/>
                </a:solidFill>
              </a:rPr>
              <a:t> néven</a:t>
            </a:r>
          </a:p>
        </p:txBody>
      </p:sp>
      <p:sp>
        <p:nvSpPr>
          <p:cNvPr id="32771" name="Text Box 3"/>
          <p:cNvSpPr txBox="1">
            <a:spLocks noChangeArrowheads="1"/>
          </p:cNvSpPr>
          <p:nvPr/>
        </p:nvSpPr>
        <p:spPr bwMode="auto">
          <a:xfrm>
            <a:off x="197281" y="6316504"/>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
        <p:nvSpPr>
          <p:cNvPr id="32772" name="Freeform 4"/>
          <p:cNvSpPr>
            <a:spLocks noChangeArrowheads="1"/>
          </p:cNvSpPr>
          <p:nvPr/>
        </p:nvSpPr>
        <p:spPr bwMode="auto">
          <a:xfrm>
            <a:off x="3175201" y="2285521"/>
            <a:ext cx="1085760" cy="596223"/>
          </a:xfrm>
          <a:custGeom>
            <a:avLst/>
            <a:gdLst/>
            <a:ahLst/>
            <a:cxnLst>
              <a:cxn ang="0">
                <a:pos x="1356" y="1634"/>
              </a:cxn>
              <a:cxn ang="0">
                <a:pos x="298" y="1237"/>
              </a:cxn>
              <a:cxn ang="0">
                <a:pos x="530" y="245"/>
              </a:cxn>
              <a:cxn ang="0">
                <a:pos x="1786" y="113"/>
              </a:cxn>
              <a:cxn ang="0">
                <a:pos x="2845" y="47"/>
              </a:cxn>
              <a:cxn ang="0">
                <a:pos x="3308" y="1039"/>
              </a:cxn>
              <a:cxn ang="0">
                <a:pos x="2448" y="1700"/>
              </a:cxn>
              <a:cxn ang="0">
                <a:pos x="1356" y="1568"/>
              </a:cxn>
              <a:cxn ang="0">
                <a:pos x="993" y="1502"/>
              </a:cxn>
              <a:cxn ang="0">
                <a:pos x="860" y="1469"/>
              </a:cxn>
            </a:cxnLst>
            <a:rect l="0" t="0" r="r" b="b"/>
            <a:pathLst>
              <a:path w="3325" h="1825">
                <a:moveTo>
                  <a:pt x="1356" y="1634"/>
                </a:moveTo>
                <a:cubicBezTo>
                  <a:pt x="996" y="1566"/>
                  <a:pt x="417" y="1824"/>
                  <a:pt x="298" y="1237"/>
                </a:cubicBezTo>
                <a:cubicBezTo>
                  <a:pt x="231" y="911"/>
                  <a:pt x="0" y="379"/>
                  <a:pt x="530" y="245"/>
                </a:cubicBezTo>
                <a:cubicBezTo>
                  <a:pt x="941" y="141"/>
                  <a:pt x="1369" y="173"/>
                  <a:pt x="1786" y="113"/>
                </a:cubicBezTo>
                <a:cubicBezTo>
                  <a:pt x="2145" y="61"/>
                  <a:pt x="2495" y="0"/>
                  <a:pt x="2845" y="47"/>
                </a:cubicBezTo>
                <a:cubicBezTo>
                  <a:pt x="3299" y="108"/>
                  <a:pt x="3324" y="665"/>
                  <a:pt x="3308" y="1039"/>
                </a:cubicBezTo>
                <a:cubicBezTo>
                  <a:pt x="3288" y="1490"/>
                  <a:pt x="2818" y="1668"/>
                  <a:pt x="2448" y="1700"/>
                </a:cubicBezTo>
                <a:cubicBezTo>
                  <a:pt x="2073" y="1732"/>
                  <a:pt x="1717" y="1626"/>
                  <a:pt x="1356" y="1568"/>
                </a:cubicBezTo>
                <a:lnTo>
                  <a:pt x="993" y="1502"/>
                </a:lnTo>
                <a:lnTo>
                  <a:pt x="860" y="146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a:stretch>
            <a:fillRect/>
          </a:stretch>
        </p:blipFill>
        <p:spPr bwMode="auto">
          <a:xfrm>
            <a:off x="198720" y="27364"/>
            <a:ext cx="8830080" cy="6858000"/>
          </a:xfrm>
          <a:prstGeom prst="rect">
            <a:avLst/>
          </a:prstGeom>
          <a:noFill/>
          <a:ln w="9525">
            <a:noFill/>
            <a:round/>
            <a:headEnd/>
            <a:tailEnd/>
          </a:ln>
          <a:effectLst/>
        </p:spPr>
      </p:pic>
      <p:sp>
        <p:nvSpPr>
          <p:cNvPr id="33794" name="Text Box 2"/>
          <p:cNvSpPr txBox="1">
            <a:spLocks noChangeArrowheads="1"/>
          </p:cNvSpPr>
          <p:nvPr/>
        </p:nvSpPr>
        <p:spPr bwMode="auto">
          <a:xfrm>
            <a:off x="2612160" y="3912892"/>
            <a:ext cx="6366240" cy="1322059"/>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rPr>
              <a:t>Két gépes fürt – miután bekattintottuk </a:t>
            </a:r>
          </a:p>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rPr>
              <a:t>a példányokat (</a:t>
            </a:r>
            <a:r>
              <a:rPr lang="hu-HU" sz="2900" dirty="0" err="1">
                <a:solidFill>
                  <a:srgbClr val="000000"/>
                </a:solidFill>
              </a:rPr>
              <a:t>instances</a:t>
            </a:r>
            <a:r>
              <a:rPr lang="hu-HU" sz="2900" dirty="0">
                <a:solidFill>
                  <a:srgbClr val="000000"/>
                </a:solidFill>
              </a:rPr>
              <a:t>), s majd </a:t>
            </a:r>
          </a:p>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rPr>
              <a:t>elindítottuk őket</a:t>
            </a:r>
          </a:p>
        </p:txBody>
      </p:sp>
      <p:sp>
        <p:nvSpPr>
          <p:cNvPr id="33795" name="Text Box 3"/>
          <p:cNvSpPr txBox="1">
            <a:spLocks noChangeArrowheads="1"/>
          </p:cNvSpPr>
          <p:nvPr/>
        </p:nvSpPr>
        <p:spPr bwMode="auto">
          <a:xfrm>
            <a:off x="197281" y="6316504"/>
            <a:ext cx="3013920" cy="313953"/>
          </a:xfrm>
          <a:prstGeom prst="rect">
            <a:avLst/>
          </a:prstGeom>
          <a:noFill/>
          <a:ln w="9525">
            <a:noFill/>
            <a:round/>
            <a:headEnd/>
            <a:tailEnd/>
          </a:ln>
          <a:effectLst/>
        </p:spPr>
        <p:txBody>
          <a:bodyPr wrap="none" lIns="81639" tIns="55221" rIns="81639" bIns="40820"/>
          <a:lstStyle/>
          <a:p>
            <a:pPr>
              <a:tabLst>
                <a:tab pos="656650" algn="l"/>
                <a:tab pos="1313299" algn="l"/>
                <a:tab pos="1969949" algn="l"/>
                <a:tab pos="2626599" algn="l"/>
              </a:tabLst>
            </a:pPr>
            <a:r>
              <a:rPr lang="hu-HU" dirty="0">
                <a:solidFill>
                  <a:srgbClr val="000000"/>
                </a:solidFill>
              </a:rPr>
              <a:t>Az iam043.inf.unideb.hu gépen</a:t>
            </a:r>
          </a:p>
        </p:txBody>
      </p:sp>
      <p:sp>
        <p:nvSpPr>
          <p:cNvPr id="33796" name="Freeform 4"/>
          <p:cNvSpPr>
            <a:spLocks noChangeArrowheads="1"/>
          </p:cNvSpPr>
          <p:nvPr/>
        </p:nvSpPr>
        <p:spPr bwMode="auto">
          <a:xfrm>
            <a:off x="2154241" y="2419454"/>
            <a:ext cx="6818400" cy="1417109"/>
          </a:xfrm>
          <a:custGeom>
            <a:avLst/>
            <a:gdLst/>
            <a:ahLst/>
            <a:cxnLst>
              <a:cxn ang="0">
                <a:pos x="2926" y="3835"/>
              </a:cxn>
              <a:cxn ang="0">
                <a:pos x="1768" y="3835"/>
              </a:cxn>
              <a:cxn ang="0">
                <a:pos x="677" y="3471"/>
              </a:cxn>
              <a:cxn ang="0">
                <a:pos x="82" y="2446"/>
              </a:cxn>
              <a:cxn ang="0">
                <a:pos x="479" y="1421"/>
              </a:cxn>
              <a:cxn ang="0">
                <a:pos x="1471" y="594"/>
              </a:cxn>
              <a:cxn ang="0">
                <a:pos x="2562" y="263"/>
              </a:cxn>
              <a:cxn ang="0">
                <a:pos x="3621" y="98"/>
              </a:cxn>
              <a:cxn ang="0">
                <a:pos x="4679" y="32"/>
              </a:cxn>
              <a:cxn ang="0">
                <a:pos x="5903" y="32"/>
              </a:cxn>
              <a:cxn ang="0">
                <a:pos x="7192" y="32"/>
              </a:cxn>
              <a:cxn ang="0">
                <a:pos x="8251" y="98"/>
              </a:cxn>
              <a:cxn ang="0">
                <a:pos x="9408" y="164"/>
              </a:cxn>
              <a:cxn ang="0">
                <a:pos x="10566" y="197"/>
              </a:cxn>
              <a:cxn ang="0">
                <a:pos x="11922" y="296"/>
              </a:cxn>
              <a:cxn ang="0">
                <a:pos x="13179" y="296"/>
              </a:cxn>
              <a:cxn ang="0">
                <a:pos x="14303" y="362"/>
              </a:cxn>
              <a:cxn ang="0">
                <a:pos x="15428" y="561"/>
              </a:cxn>
              <a:cxn ang="0">
                <a:pos x="16552" y="660"/>
              </a:cxn>
              <a:cxn ang="0">
                <a:pos x="17743" y="759"/>
              </a:cxn>
              <a:cxn ang="0">
                <a:pos x="18867" y="792"/>
              </a:cxn>
              <a:cxn ang="0">
                <a:pos x="19959" y="925"/>
              </a:cxn>
              <a:cxn ang="0">
                <a:pos x="20686" y="2016"/>
              </a:cxn>
              <a:cxn ang="0">
                <a:pos x="20653" y="3107"/>
              </a:cxn>
              <a:cxn ang="0">
                <a:pos x="19661" y="3769"/>
              </a:cxn>
              <a:cxn ang="0">
                <a:pos x="18536" y="3967"/>
              </a:cxn>
              <a:cxn ang="0">
                <a:pos x="17180" y="4066"/>
              </a:cxn>
              <a:cxn ang="0">
                <a:pos x="15394" y="4133"/>
              </a:cxn>
              <a:cxn ang="0">
                <a:pos x="13939" y="4066"/>
              </a:cxn>
              <a:cxn ang="0">
                <a:pos x="12484" y="4000"/>
              </a:cxn>
              <a:cxn ang="0">
                <a:pos x="11029" y="4033"/>
              </a:cxn>
              <a:cxn ang="0">
                <a:pos x="9607" y="4133"/>
              </a:cxn>
              <a:cxn ang="0">
                <a:pos x="8416" y="4199"/>
              </a:cxn>
              <a:cxn ang="0">
                <a:pos x="7225" y="4265"/>
              </a:cxn>
              <a:cxn ang="0">
                <a:pos x="5969" y="4265"/>
              </a:cxn>
              <a:cxn ang="0">
                <a:pos x="4844" y="4298"/>
              </a:cxn>
              <a:cxn ang="0">
                <a:pos x="3687" y="4199"/>
              </a:cxn>
              <a:cxn ang="0">
                <a:pos x="2661" y="4066"/>
              </a:cxn>
              <a:cxn ang="0">
                <a:pos x="2463" y="3934"/>
              </a:cxn>
            </a:cxnLst>
            <a:rect l="0" t="0" r="r" b="b"/>
            <a:pathLst>
              <a:path w="20880" h="4337">
                <a:moveTo>
                  <a:pt x="2926" y="3835"/>
                </a:moveTo>
                <a:cubicBezTo>
                  <a:pt x="2540" y="3835"/>
                  <a:pt x="2153" y="3822"/>
                  <a:pt x="1768" y="3835"/>
                </a:cubicBezTo>
                <a:cubicBezTo>
                  <a:pt x="1370" y="3848"/>
                  <a:pt x="986" y="3695"/>
                  <a:pt x="677" y="3471"/>
                </a:cubicBezTo>
                <a:cubicBezTo>
                  <a:pt x="351" y="3234"/>
                  <a:pt x="164" y="2838"/>
                  <a:pt x="82" y="2446"/>
                </a:cubicBezTo>
                <a:cubicBezTo>
                  <a:pt x="0" y="2054"/>
                  <a:pt x="265" y="1714"/>
                  <a:pt x="479" y="1421"/>
                </a:cubicBezTo>
                <a:cubicBezTo>
                  <a:pt x="738" y="1067"/>
                  <a:pt x="1091" y="806"/>
                  <a:pt x="1471" y="594"/>
                </a:cubicBezTo>
                <a:cubicBezTo>
                  <a:pt x="1813" y="403"/>
                  <a:pt x="2193" y="349"/>
                  <a:pt x="2562" y="263"/>
                </a:cubicBezTo>
                <a:cubicBezTo>
                  <a:pt x="2912" y="181"/>
                  <a:pt x="3261" y="112"/>
                  <a:pt x="3621" y="98"/>
                </a:cubicBezTo>
                <a:cubicBezTo>
                  <a:pt x="3989" y="84"/>
                  <a:pt x="4313" y="0"/>
                  <a:pt x="4679" y="32"/>
                </a:cubicBezTo>
                <a:cubicBezTo>
                  <a:pt x="5084" y="67"/>
                  <a:pt x="5496" y="32"/>
                  <a:pt x="5903" y="32"/>
                </a:cubicBezTo>
                <a:cubicBezTo>
                  <a:pt x="6332" y="32"/>
                  <a:pt x="6763" y="49"/>
                  <a:pt x="7192" y="32"/>
                </a:cubicBezTo>
                <a:cubicBezTo>
                  <a:pt x="7548" y="18"/>
                  <a:pt x="7897" y="82"/>
                  <a:pt x="8251" y="98"/>
                </a:cubicBezTo>
                <a:cubicBezTo>
                  <a:pt x="8636" y="115"/>
                  <a:pt x="9021" y="209"/>
                  <a:pt x="9408" y="164"/>
                </a:cubicBezTo>
                <a:cubicBezTo>
                  <a:pt x="9795" y="119"/>
                  <a:pt x="10178" y="242"/>
                  <a:pt x="10566" y="197"/>
                </a:cubicBezTo>
                <a:cubicBezTo>
                  <a:pt x="11024" y="144"/>
                  <a:pt x="11464" y="305"/>
                  <a:pt x="11922" y="296"/>
                </a:cubicBezTo>
                <a:cubicBezTo>
                  <a:pt x="12339" y="288"/>
                  <a:pt x="12761" y="311"/>
                  <a:pt x="13179" y="296"/>
                </a:cubicBezTo>
                <a:cubicBezTo>
                  <a:pt x="13555" y="282"/>
                  <a:pt x="13928" y="331"/>
                  <a:pt x="14303" y="362"/>
                </a:cubicBezTo>
                <a:cubicBezTo>
                  <a:pt x="14678" y="393"/>
                  <a:pt x="15053" y="494"/>
                  <a:pt x="15428" y="561"/>
                </a:cubicBezTo>
                <a:cubicBezTo>
                  <a:pt x="15803" y="628"/>
                  <a:pt x="16177" y="627"/>
                  <a:pt x="16552" y="660"/>
                </a:cubicBezTo>
                <a:cubicBezTo>
                  <a:pt x="16948" y="695"/>
                  <a:pt x="17344" y="736"/>
                  <a:pt x="17743" y="759"/>
                </a:cubicBezTo>
                <a:cubicBezTo>
                  <a:pt x="18119" y="781"/>
                  <a:pt x="18493" y="773"/>
                  <a:pt x="18867" y="792"/>
                </a:cubicBezTo>
                <a:cubicBezTo>
                  <a:pt x="19233" y="811"/>
                  <a:pt x="19628" y="699"/>
                  <a:pt x="19959" y="925"/>
                </a:cubicBezTo>
                <a:cubicBezTo>
                  <a:pt x="20339" y="1184"/>
                  <a:pt x="20467" y="1638"/>
                  <a:pt x="20686" y="2016"/>
                </a:cubicBezTo>
                <a:cubicBezTo>
                  <a:pt x="20879" y="2349"/>
                  <a:pt x="20867" y="2778"/>
                  <a:pt x="20653" y="3107"/>
                </a:cubicBezTo>
                <a:cubicBezTo>
                  <a:pt x="20420" y="3466"/>
                  <a:pt x="20029" y="3621"/>
                  <a:pt x="19661" y="3769"/>
                </a:cubicBezTo>
                <a:cubicBezTo>
                  <a:pt x="19298" y="3915"/>
                  <a:pt x="18915" y="3896"/>
                  <a:pt x="18536" y="3967"/>
                </a:cubicBezTo>
                <a:cubicBezTo>
                  <a:pt x="18091" y="4050"/>
                  <a:pt x="17632" y="4047"/>
                  <a:pt x="17180" y="4066"/>
                </a:cubicBezTo>
                <a:cubicBezTo>
                  <a:pt x="16585" y="4091"/>
                  <a:pt x="15989" y="4104"/>
                  <a:pt x="15394" y="4133"/>
                </a:cubicBezTo>
                <a:cubicBezTo>
                  <a:pt x="14897" y="4157"/>
                  <a:pt x="14427" y="4101"/>
                  <a:pt x="13939" y="4066"/>
                </a:cubicBezTo>
                <a:cubicBezTo>
                  <a:pt x="13451" y="4031"/>
                  <a:pt x="12969" y="3981"/>
                  <a:pt x="12484" y="4000"/>
                </a:cubicBezTo>
                <a:cubicBezTo>
                  <a:pt x="11999" y="4019"/>
                  <a:pt x="11513" y="4011"/>
                  <a:pt x="11029" y="4033"/>
                </a:cubicBezTo>
                <a:cubicBezTo>
                  <a:pt x="10555" y="4054"/>
                  <a:pt x="10080" y="4103"/>
                  <a:pt x="9607" y="4133"/>
                </a:cubicBezTo>
                <a:cubicBezTo>
                  <a:pt x="9210" y="4158"/>
                  <a:pt x="8815" y="4199"/>
                  <a:pt x="8416" y="4199"/>
                </a:cubicBezTo>
                <a:cubicBezTo>
                  <a:pt x="8017" y="4199"/>
                  <a:pt x="7623" y="4273"/>
                  <a:pt x="7225" y="4265"/>
                </a:cubicBezTo>
                <a:cubicBezTo>
                  <a:pt x="6807" y="4257"/>
                  <a:pt x="6386" y="4261"/>
                  <a:pt x="5969" y="4265"/>
                </a:cubicBezTo>
                <a:cubicBezTo>
                  <a:pt x="5593" y="4269"/>
                  <a:pt x="5219" y="4261"/>
                  <a:pt x="4844" y="4298"/>
                </a:cubicBezTo>
                <a:cubicBezTo>
                  <a:pt x="4458" y="4336"/>
                  <a:pt x="4068" y="4267"/>
                  <a:pt x="3687" y="4199"/>
                </a:cubicBezTo>
                <a:cubicBezTo>
                  <a:pt x="3347" y="4138"/>
                  <a:pt x="2995" y="4161"/>
                  <a:pt x="2661" y="4066"/>
                </a:cubicBezTo>
                <a:lnTo>
                  <a:pt x="2463" y="3934"/>
                </a:lnTo>
              </a:path>
            </a:pathLst>
          </a:custGeom>
          <a:noFill/>
          <a:ln w="36000">
            <a:solidFill>
              <a:srgbClr val="FF0000"/>
            </a:solidFill>
            <a:round/>
            <a:headEnd/>
            <a:tailEnd/>
          </a:ln>
          <a:effectLst/>
        </p:spPr>
        <p:txBody>
          <a:bodyPr lIns="82945" tIns="41473" rIns="82945" bIns="41473"/>
          <a:lstStyle/>
          <a:p>
            <a:endParaRPr lang="hu-HU"/>
          </a:p>
        </p:txBody>
      </p:sp>
      <p:sp>
        <p:nvSpPr>
          <p:cNvPr id="33797" name="Text Box 5"/>
          <p:cNvSpPr txBox="1">
            <a:spLocks noChangeArrowheads="1"/>
          </p:cNvSpPr>
          <p:nvPr/>
        </p:nvSpPr>
        <p:spPr bwMode="auto">
          <a:xfrm>
            <a:off x="3428640" y="5727482"/>
            <a:ext cx="5459040" cy="547257"/>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Lst>
            </a:pPr>
            <a:r>
              <a:rPr lang="hu-HU" dirty="0">
                <a:solidFill>
                  <a:srgbClr val="000000"/>
                </a:solidFill>
              </a:rPr>
              <a:t>További infók:</a:t>
            </a:r>
          </a:p>
          <a:p>
            <a:pPr>
              <a:tabLst>
                <a:tab pos="656650" algn="l"/>
                <a:tab pos="1313299" algn="l"/>
                <a:tab pos="1969949" algn="l"/>
                <a:tab pos="2626599" algn="l"/>
                <a:tab pos="3283248" algn="l"/>
                <a:tab pos="3939898" algn="l"/>
                <a:tab pos="4596548" algn="l"/>
                <a:tab pos="5253198" algn="l"/>
              </a:tabLst>
            </a:pPr>
            <a:r>
              <a:rPr lang="hu-HU" dirty="0">
                <a:solidFill>
                  <a:srgbClr val="000000"/>
                </a:solidFill>
                <a:hlinkClick r:id="rId4"/>
              </a:rPr>
              <a:t>http://docs.sun.com/app/docs/doc/819-3193/gatqf?a=view</a:t>
            </a:r>
            <a:r>
              <a:rPr lang="hu-HU"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368001" y="321154"/>
            <a:ext cx="67953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sz="2900" b="1" dirty="0">
                <a:solidFill>
                  <a:srgbClr val="000000"/>
                </a:solidFill>
                <a:latin typeface="+mn-lt"/>
              </a:rPr>
              <a:t>Két gépes fürt – másnap újra elindítom...</a:t>
            </a:r>
          </a:p>
        </p:txBody>
      </p:sp>
      <p:sp>
        <p:nvSpPr>
          <p:cNvPr id="34818" name="Text Box 2"/>
          <p:cNvSpPr txBox="1">
            <a:spLocks noChangeArrowheads="1"/>
          </p:cNvSpPr>
          <p:nvPr/>
        </p:nvSpPr>
        <p:spPr bwMode="auto">
          <a:xfrm>
            <a:off x="2190240" y="1960046"/>
            <a:ext cx="6054168" cy="3397316"/>
          </a:xfrm>
          <a:prstGeom prst="rect">
            <a:avLst/>
          </a:prstGeom>
          <a:noFill/>
          <a:ln w="9525">
            <a:noFill/>
            <a:round/>
            <a:headEnd/>
            <a:tailEnd/>
          </a:ln>
          <a:effectLst/>
        </p:spPr>
        <p:txBody>
          <a:bodyPr lIns="81639" tIns="60021" rIns="81639" bIns="40820"/>
          <a:lstStyle/>
          <a:p>
            <a:pPr>
              <a:tabLst>
                <a:tab pos="656650" algn="l"/>
                <a:tab pos="1313299" algn="l"/>
                <a:tab pos="1969949" algn="l"/>
                <a:tab pos="2626599" algn="l"/>
                <a:tab pos="3283248" algn="l"/>
                <a:tab pos="3939898" algn="l"/>
              </a:tabLst>
            </a:pPr>
            <a:r>
              <a:rPr lang="hu-HU" sz="2200" dirty="0">
                <a:solidFill>
                  <a:srgbClr val="000000"/>
                </a:solidFill>
                <a:latin typeface="+mn-lt"/>
              </a:rPr>
              <a:t>Az egyik gépen:</a:t>
            </a:r>
          </a:p>
          <a:p>
            <a:pPr>
              <a:tabLst>
                <a:tab pos="656650" algn="l"/>
                <a:tab pos="1313299" algn="l"/>
                <a:tab pos="1969949" algn="l"/>
                <a:tab pos="2626599" algn="l"/>
                <a:tab pos="3283248" algn="l"/>
                <a:tab pos="3939898"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Lst>
            </a:pPr>
            <a:r>
              <a:rPr lang="hu-HU" sz="2200" dirty="0" err="1">
                <a:solidFill>
                  <a:srgbClr val="000000"/>
                </a:solidFill>
                <a:latin typeface="+mn-lt"/>
              </a:rPr>
              <a:t>asadmin</a:t>
            </a:r>
            <a:r>
              <a:rPr lang="hu-HU" sz="2200" dirty="0">
                <a:solidFill>
                  <a:srgbClr val="000000"/>
                </a:solidFill>
                <a:latin typeface="+mn-lt"/>
              </a:rPr>
              <a:t> </a:t>
            </a:r>
            <a:r>
              <a:rPr lang="hu-HU" sz="2200" dirty="0" err="1">
                <a:solidFill>
                  <a:srgbClr val="000000"/>
                </a:solidFill>
                <a:latin typeface="+mn-lt"/>
              </a:rPr>
              <a:t>start-domain</a:t>
            </a:r>
            <a:r>
              <a:rPr lang="hu-HU" sz="2200" dirty="0">
                <a:solidFill>
                  <a:srgbClr val="000000"/>
                </a:solidFill>
                <a:latin typeface="+mn-lt"/>
              </a:rPr>
              <a:t> domain1</a:t>
            </a:r>
          </a:p>
          <a:p>
            <a:pPr>
              <a:tabLst>
                <a:tab pos="656650" algn="l"/>
                <a:tab pos="1313299" algn="l"/>
                <a:tab pos="1969949" algn="l"/>
                <a:tab pos="2626599" algn="l"/>
                <a:tab pos="3283248" algn="l"/>
                <a:tab pos="3939898" algn="l"/>
              </a:tabLst>
            </a:pPr>
            <a:r>
              <a:rPr lang="hu-HU" sz="2200" dirty="0" err="1">
                <a:solidFill>
                  <a:srgbClr val="000000"/>
                </a:solidFill>
                <a:latin typeface="+mn-lt"/>
              </a:rPr>
              <a:t>asadmin</a:t>
            </a:r>
            <a:r>
              <a:rPr lang="hu-HU" sz="2200" dirty="0">
                <a:solidFill>
                  <a:srgbClr val="000000"/>
                </a:solidFill>
                <a:latin typeface="+mn-lt"/>
              </a:rPr>
              <a:t> </a:t>
            </a:r>
            <a:r>
              <a:rPr lang="hu-HU" sz="2200" dirty="0" err="1">
                <a:solidFill>
                  <a:srgbClr val="000000"/>
                </a:solidFill>
                <a:latin typeface="+mn-lt"/>
              </a:rPr>
              <a:t>start-node-agent</a:t>
            </a:r>
            <a:r>
              <a:rPr lang="hu-HU" sz="2200" dirty="0">
                <a:solidFill>
                  <a:srgbClr val="000000"/>
                </a:solidFill>
                <a:latin typeface="+mn-lt"/>
              </a:rPr>
              <a:t> iam043</a:t>
            </a:r>
          </a:p>
          <a:p>
            <a:pPr>
              <a:tabLst>
                <a:tab pos="656650" algn="l"/>
                <a:tab pos="1313299" algn="l"/>
                <a:tab pos="1969949" algn="l"/>
                <a:tab pos="2626599" algn="l"/>
                <a:tab pos="3283248" algn="l"/>
                <a:tab pos="3939898"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Lst>
            </a:pPr>
            <a:r>
              <a:rPr lang="hu-HU" sz="2200" dirty="0">
                <a:solidFill>
                  <a:srgbClr val="000000"/>
                </a:solidFill>
                <a:latin typeface="+mn-lt"/>
              </a:rPr>
              <a:t>illetve a másikon:</a:t>
            </a:r>
          </a:p>
          <a:p>
            <a:pPr>
              <a:tabLst>
                <a:tab pos="656650" algn="l"/>
                <a:tab pos="1313299" algn="l"/>
                <a:tab pos="1969949" algn="l"/>
                <a:tab pos="2626599" algn="l"/>
                <a:tab pos="3283248" algn="l"/>
                <a:tab pos="3939898"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Lst>
            </a:pPr>
            <a:r>
              <a:rPr lang="hu-HU" sz="2200" dirty="0" err="1">
                <a:solidFill>
                  <a:srgbClr val="000000"/>
                </a:solidFill>
                <a:latin typeface="+mn-lt"/>
              </a:rPr>
              <a:t>asadmin</a:t>
            </a:r>
            <a:r>
              <a:rPr lang="hu-HU" sz="2200" dirty="0">
                <a:solidFill>
                  <a:srgbClr val="000000"/>
                </a:solidFill>
                <a:latin typeface="+mn-lt"/>
              </a:rPr>
              <a:t> </a:t>
            </a:r>
            <a:r>
              <a:rPr lang="hu-HU" sz="2200" dirty="0" err="1">
                <a:solidFill>
                  <a:srgbClr val="000000"/>
                </a:solidFill>
                <a:latin typeface="+mn-lt"/>
              </a:rPr>
              <a:t>start-node-agent</a:t>
            </a:r>
            <a:r>
              <a:rPr lang="hu-HU" sz="2200" dirty="0">
                <a:solidFill>
                  <a:srgbClr val="000000"/>
                </a:solidFill>
                <a:latin typeface="+mn-lt"/>
              </a:rPr>
              <a:t> iam029</a:t>
            </a:r>
          </a:p>
          <a:p>
            <a:pPr>
              <a:tabLst>
                <a:tab pos="656650" algn="l"/>
                <a:tab pos="1313299" algn="l"/>
                <a:tab pos="1969949" algn="l"/>
                <a:tab pos="2626599" algn="l"/>
                <a:tab pos="3283248" algn="l"/>
                <a:tab pos="3939898"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Lst>
            </a:pPr>
            <a:endParaRPr lang="hu-HU" dirty="0">
              <a:solidFill>
                <a:srgbClr val="000000"/>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198720" y="-5760"/>
            <a:ext cx="8830080" cy="6858000"/>
          </a:xfrm>
          <a:prstGeom prst="rect">
            <a:avLst/>
          </a:prstGeom>
          <a:noFill/>
          <a:ln w="9525">
            <a:noFill/>
            <a:round/>
            <a:headEnd/>
            <a:tailEnd/>
          </a:ln>
          <a:effectLst/>
        </p:spPr>
      </p:pic>
      <p:sp>
        <p:nvSpPr>
          <p:cNvPr id="35842" name="Text Box 2"/>
          <p:cNvSpPr txBox="1">
            <a:spLocks noChangeArrowheads="1"/>
          </p:cNvSpPr>
          <p:nvPr/>
        </p:nvSpPr>
        <p:spPr bwMode="auto">
          <a:xfrm>
            <a:off x="1859040" y="4735217"/>
            <a:ext cx="67953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sz="2900" dirty="0">
                <a:solidFill>
                  <a:srgbClr val="000000"/>
                </a:solidFill>
              </a:rPr>
              <a:t>Két gépes fürt – másnap újra elindítom...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j-lt"/>
              </a:rPr>
              <a:t>Az első EJB alkalmazás</a:t>
            </a:r>
          </a:p>
        </p:txBody>
      </p:sp>
      <p:pic>
        <p:nvPicPr>
          <p:cNvPr id="36866" name="Picture 2"/>
          <p:cNvPicPr>
            <a:picLocks noChangeAspect="1" noChangeArrowheads="1"/>
          </p:cNvPicPr>
          <p:nvPr/>
        </p:nvPicPr>
        <p:blipFill>
          <a:blip r:embed="rId3" cstate="print"/>
          <a:srcRect/>
          <a:stretch>
            <a:fillRect/>
          </a:stretch>
        </p:blipFill>
        <p:spPr bwMode="auto">
          <a:xfrm>
            <a:off x="416160" y="885693"/>
            <a:ext cx="8396640" cy="579372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37890" name="Picture 2"/>
          <p:cNvPicPr>
            <a:picLocks noChangeAspect="1" noChangeArrowheads="1"/>
          </p:cNvPicPr>
          <p:nvPr/>
        </p:nvPicPr>
        <p:blipFill>
          <a:blip r:embed="rId3" cstate="print"/>
          <a:srcRect/>
          <a:stretch>
            <a:fillRect/>
          </a:stretch>
        </p:blipFill>
        <p:spPr bwMode="auto">
          <a:xfrm>
            <a:off x="416160" y="711435"/>
            <a:ext cx="8396640" cy="5793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38914" name="Picture 2"/>
          <p:cNvPicPr>
            <a:picLocks noChangeAspect="1" noChangeArrowheads="1"/>
          </p:cNvPicPr>
          <p:nvPr/>
        </p:nvPicPr>
        <p:blipFill>
          <a:blip r:embed="rId3" cstate="print"/>
          <a:srcRect/>
          <a:stretch>
            <a:fillRect/>
          </a:stretch>
        </p:blipFill>
        <p:spPr bwMode="auto">
          <a:xfrm>
            <a:off x="416160" y="711435"/>
            <a:ext cx="8396640" cy="5793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2432160" y="158417"/>
            <a:ext cx="4099680" cy="908736"/>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a:p>
            <a:pPr>
              <a:tabLst>
                <a:tab pos="656650" algn="l"/>
                <a:tab pos="1313299" algn="l"/>
                <a:tab pos="1969949" algn="l"/>
                <a:tab pos="2626599" algn="l"/>
                <a:tab pos="3283248" algn="l"/>
                <a:tab pos="3939898" algn="l"/>
              </a:tabLst>
            </a:pPr>
            <a:r>
              <a:rPr lang="hu-HU" sz="2900" b="1" dirty="0" err="1">
                <a:solidFill>
                  <a:srgbClr val="000000"/>
                </a:solidFill>
                <a:latin typeface="+mn-lt"/>
              </a:rPr>
              <a:t>stateless</a:t>
            </a:r>
            <a:r>
              <a:rPr lang="hu-HU" sz="2900" b="1" dirty="0">
                <a:solidFill>
                  <a:srgbClr val="000000"/>
                </a:solidFill>
                <a:latin typeface="+mn-lt"/>
              </a:rPr>
              <a:t> session </a:t>
            </a:r>
            <a:r>
              <a:rPr lang="hu-HU" sz="2900" b="1" dirty="0" err="1">
                <a:solidFill>
                  <a:srgbClr val="000000"/>
                </a:solidFill>
                <a:latin typeface="+mn-lt"/>
              </a:rPr>
              <a:t>bean</a:t>
            </a:r>
            <a:endParaRPr lang="hu-HU" sz="2900" b="1" dirty="0">
              <a:solidFill>
                <a:srgbClr val="000000"/>
              </a:solidFill>
              <a:latin typeface="+mn-lt"/>
            </a:endParaRPr>
          </a:p>
        </p:txBody>
      </p:sp>
      <p:pic>
        <p:nvPicPr>
          <p:cNvPr id="39938" name="Picture 2"/>
          <p:cNvPicPr>
            <a:picLocks noChangeAspect="1" noChangeArrowheads="1"/>
          </p:cNvPicPr>
          <p:nvPr/>
        </p:nvPicPr>
        <p:blipFill>
          <a:blip r:embed="rId3" cstate="print"/>
          <a:srcRect/>
          <a:stretch>
            <a:fillRect/>
          </a:stretch>
        </p:blipFill>
        <p:spPr bwMode="auto">
          <a:xfrm>
            <a:off x="1677600" y="1558244"/>
            <a:ext cx="5873760" cy="4100111"/>
          </a:xfrm>
          <a:prstGeom prst="rect">
            <a:avLst/>
          </a:prstGeom>
          <a:noFill/>
          <a:ln w="14400">
            <a:solidFill>
              <a:srgbClr val="000000"/>
            </a:solidFill>
            <a:round/>
            <a:headEnd/>
            <a:tailEnd/>
          </a:ln>
          <a:effectLst/>
        </p:spPr>
      </p:pic>
      <p:sp>
        <p:nvSpPr>
          <p:cNvPr id="39939" name="Freeform 3"/>
          <p:cNvSpPr>
            <a:spLocks noChangeArrowheads="1"/>
          </p:cNvSpPr>
          <p:nvPr/>
        </p:nvSpPr>
        <p:spPr bwMode="auto">
          <a:xfrm>
            <a:off x="5068801" y="4491832"/>
            <a:ext cx="1467360" cy="625026"/>
          </a:xfrm>
          <a:custGeom>
            <a:avLst/>
            <a:gdLst/>
            <a:ahLst/>
            <a:cxnLst>
              <a:cxn ang="0">
                <a:pos x="1865" y="1899"/>
              </a:cxn>
              <a:cxn ang="0">
                <a:pos x="847" y="1870"/>
              </a:cxn>
              <a:cxn ang="0">
                <a:pos x="91" y="1376"/>
              </a:cxn>
              <a:cxn ang="0">
                <a:pos x="702" y="475"/>
              </a:cxn>
              <a:cxn ang="0">
                <a:pos x="1632" y="97"/>
              </a:cxn>
              <a:cxn ang="0">
                <a:pos x="2534" y="97"/>
              </a:cxn>
              <a:cxn ang="0">
                <a:pos x="3493" y="97"/>
              </a:cxn>
              <a:cxn ang="0">
                <a:pos x="4075" y="504"/>
              </a:cxn>
              <a:cxn ang="0">
                <a:pos x="4336" y="1434"/>
              </a:cxn>
              <a:cxn ang="0">
                <a:pos x="3406" y="1870"/>
              </a:cxn>
              <a:cxn ang="0">
                <a:pos x="2505" y="1870"/>
              </a:cxn>
              <a:cxn ang="0">
                <a:pos x="2185" y="1870"/>
              </a:cxn>
              <a:cxn ang="0">
                <a:pos x="1894" y="1870"/>
              </a:cxn>
              <a:cxn ang="0">
                <a:pos x="1778" y="1870"/>
              </a:cxn>
              <a:cxn ang="0">
                <a:pos x="1865" y="1899"/>
              </a:cxn>
            </a:cxnLst>
            <a:rect l="0" t="0" r="r" b="b"/>
            <a:pathLst>
              <a:path w="4494" h="1915">
                <a:moveTo>
                  <a:pt x="1865" y="1899"/>
                </a:moveTo>
                <a:cubicBezTo>
                  <a:pt x="1525" y="1891"/>
                  <a:pt x="1184" y="1914"/>
                  <a:pt x="847" y="1870"/>
                </a:cubicBezTo>
                <a:cubicBezTo>
                  <a:pt x="552" y="1831"/>
                  <a:pt x="170" y="1751"/>
                  <a:pt x="91" y="1376"/>
                </a:cubicBezTo>
                <a:cubicBezTo>
                  <a:pt x="0" y="943"/>
                  <a:pt x="423" y="665"/>
                  <a:pt x="702" y="475"/>
                </a:cubicBezTo>
                <a:cubicBezTo>
                  <a:pt x="981" y="285"/>
                  <a:pt x="1297" y="133"/>
                  <a:pt x="1632" y="97"/>
                </a:cubicBezTo>
                <a:cubicBezTo>
                  <a:pt x="1930" y="65"/>
                  <a:pt x="2233" y="97"/>
                  <a:pt x="2534" y="97"/>
                </a:cubicBezTo>
                <a:cubicBezTo>
                  <a:pt x="2852" y="97"/>
                  <a:pt x="3175" y="64"/>
                  <a:pt x="3493" y="97"/>
                </a:cubicBezTo>
                <a:cubicBezTo>
                  <a:pt x="3694" y="118"/>
                  <a:pt x="4278" y="0"/>
                  <a:pt x="4075" y="504"/>
                </a:cubicBezTo>
                <a:cubicBezTo>
                  <a:pt x="3941" y="837"/>
                  <a:pt x="4493" y="1086"/>
                  <a:pt x="4336" y="1434"/>
                </a:cubicBezTo>
                <a:cubicBezTo>
                  <a:pt x="4184" y="1771"/>
                  <a:pt x="3756" y="1871"/>
                  <a:pt x="3406" y="1870"/>
                </a:cubicBezTo>
                <a:cubicBezTo>
                  <a:pt x="3105" y="1870"/>
                  <a:pt x="2805" y="1870"/>
                  <a:pt x="2505" y="1870"/>
                </a:cubicBezTo>
                <a:lnTo>
                  <a:pt x="2185" y="1870"/>
                </a:lnTo>
                <a:lnTo>
                  <a:pt x="1894" y="1870"/>
                </a:lnTo>
                <a:lnTo>
                  <a:pt x="1778" y="1870"/>
                </a:lnTo>
                <a:lnTo>
                  <a:pt x="1865" y="1899"/>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39940" name="Freeform 4"/>
          <p:cNvSpPr>
            <a:spLocks noChangeArrowheads="1"/>
          </p:cNvSpPr>
          <p:nvPr/>
        </p:nvSpPr>
        <p:spPr bwMode="auto">
          <a:xfrm>
            <a:off x="1643040" y="3754475"/>
            <a:ext cx="1357920" cy="74888"/>
          </a:xfrm>
          <a:custGeom>
            <a:avLst/>
            <a:gdLst/>
            <a:ahLst/>
            <a:cxnLst>
              <a:cxn ang="0">
                <a:pos x="0" y="193"/>
              </a:cxn>
              <a:cxn ang="0">
                <a:pos x="960" y="193"/>
              </a:cxn>
              <a:cxn ang="0">
                <a:pos x="1861" y="193"/>
              </a:cxn>
              <a:cxn ang="0">
                <a:pos x="2849" y="106"/>
              </a:cxn>
              <a:cxn ang="0">
                <a:pos x="3751" y="18"/>
              </a:cxn>
              <a:cxn ang="0">
                <a:pos x="4100" y="48"/>
              </a:cxn>
              <a:cxn ang="0">
                <a:pos x="4158" y="48"/>
              </a:cxn>
            </a:cxnLst>
            <a:rect l="0" t="0" r="r" b="b"/>
            <a:pathLst>
              <a:path w="4159" h="229">
                <a:moveTo>
                  <a:pt x="0" y="193"/>
                </a:moveTo>
                <a:cubicBezTo>
                  <a:pt x="319" y="192"/>
                  <a:pt x="639" y="193"/>
                  <a:pt x="960" y="193"/>
                </a:cubicBezTo>
                <a:cubicBezTo>
                  <a:pt x="1260" y="193"/>
                  <a:pt x="1561" y="204"/>
                  <a:pt x="1861" y="193"/>
                </a:cubicBezTo>
                <a:cubicBezTo>
                  <a:pt x="2190" y="181"/>
                  <a:pt x="2522" y="228"/>
                  <a:pt x="2849" y="106"/>
                </a:cubicBezTo>
                <a:cubicBezTo>
                  <a:pt x="3132" y="0"/>
                  <a:pt x="3448" y="4"/>
                  <a:pt x="3751" y="18"/>
                </a:cubicBezTo>
                <a:lnTo>
                  <a:pt x="4100" y="48"/>
                </a:lnTo>
                <a:lnTo>
                  <a:pt x="4158" y="48"/>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1872208" y="-171400"/>
            <a:ext cx="5220072" cy="1008112"/>
          </a:xfrm>
          <a:prstGeom prst="rect">
            <a:avLst/>
          </a:prstGeom>
          <a:noFill/>
          <a:ln w="9525">
            <a:noFill/>
            <a:miter lim="800000"/>
            <a:headEnd/>
            <a:tailEnd/>
          </a:ln>
        </p:spPr>
        <p:txBody>
          <a:bodyPr anchor="ctr"/>
          <a:lstStyle/>
          <a:p>
            <a:pPr algn="ctr" fontAlgn="auto">
              <a:spcAft>
                <a:spcPts val="0"/>
              </a:spcAft>
              <a:defRPr/>
            </a:pPr>
            <a:r>
              <a:rPr lang="hu-HU" sz="4400" b="1" dirty="0">
                <a:latin typeface="+mj-lt"/>
                <a:ea typeface="+mj-ea"/>
                <a:cs typeface="+mj-cs"/>
              </a:rPr>
              <a:t>Célok és tartalom</a:t>
            </a:r>
            <a:endParaRPr lang="hu-HU" sz="1200" b="1" dirty="0">
              <a:latin typeface="+mj-lt"/>
              <a:ea typeface="+mj-ea"/>
              <a:cs typeface="+mj-cs"/>
            </a:endParaRPr>
          </a:p>
        </p:txBody>
      </p:sp>
      <p:sp>
        <p:nvSpPr>
          <p:cNvPr id="5" name="Téglalap 4"/>
          <p:cNvSpPr/>
          <p:nvPr/>
        </p:nvSpPr>
        <p:spPr>
          <a:xfrm>
            <a:off x="323155" y="836712"/>
            <a:ext cx="8569325" cy="3170099"/>
          </a:xfrm>
          <a:prstGeom prst="rect">
            <a:avLst/>
          </a:prstGeom>
        </p:spPr>
        <p:txBody>
          <a:bodyPr>
            <a:spAutoFit/>
          </a:bodyPr>
          <a:lstStyle/>
          <a:p>
            <a:pPr>
              <a:defRPr/>
            </a:pPr>
            <a:r>
              <a:rPr lang="hu-HU" sz="2000" b="1" dirty="0" smtClean="0">
                <a:latin typeface="+mn-lt"/>
              </a:rPr>
              <a:t>Előadás</a:t>
            </a:r>
            <a:endParaRPr lang="hu-HU" sz="2000" b="1" dirty="0">
              <a:latin typeface="+mn-lt"/>
            </a:endParaRPr>
          </a:p>
          <a:p>
            <a:pPr marL="342900" indent="-342900">
              <a:buFont typeface="+mj-lt"/>
              <a:buAutoNum type="alphaLcParenR"/>
              <a:defRPr/>
            </a:pPr>
            <a:r>
              <a:rPr lang="hu-HU" sz="2000" dirty="0" smtClean="0">
                <a:latin typeface="+mn-lt"/>
              </a:rPr>
              <a:t>Java EE 6, EJB 3.1</a:t>
            </a:r>
          </a:p>
          <a:p>
            <a:pPr marL="342900" indent="-342900">
              <a:buFont typeface="+mj-lt"/>
              <a:buAutoNum type="alphaLcParenR"/>
              <a:defRPr/>
            </a:pPr>
            <a:r>
              <a:rPr lang="hu-HU" sz="2000" dirty="0" smtClean="0">
                <a:latin typeface="+mn-lt"/>
              </a:rPr>
              <a:t>Java EE alkalmazásszerver-fürtök</a:t>
            </a:r>
          </a:p>
          <a:p>
            <a:pPr>
              <a:defRPr/>
            </a:pPr>
            <a:r>
              <a:rPr lang="hu-HU" sz="2000" b="1" dirty="0" smtClean="0">
                <a:latin typeface="+mn-lt"/>
              </a:rPr>
              <a:t>Labor</a:t>
            </a:r>
            <a:endParaRPr lang="hu-HU" sz="2000" dirty="0" smtClean="0">
              <a:latin typeface="+mn-lt"/>
            </a:endParaRPr>
          </a:p>
          <a:p>
            <a:pPr marL="342900" indent="-342900">
              <a:buFont typeface="+mj-lt"/>
              <a:buAutoNum type="alphaLcParenR"/>
              <a:defRPr/>
            </a:pPr>
            <a:r>
              <a:rPr lang="hu-HU" sz="2000" dirty="0" err="1" smtClean="0">
                <a:latin typeface="+mn-lt"/>
              </a:rPr>
              <a:t>GlassFish</a:t>
            </a:r>
            <a:r>
              <a:rPr lang="hu-HU" sz="2000" dirty="0" smtClean="0">
                <a:latin typeface="+mn-lt"/>
              </a:rPr>
              <a:t>, </a:t>
            </a:r>
            <a:r>
              <a:rPr lang="hu-HU" sz="2000" dirty="0" err="1" smtClean="0">
                <a:latin typeface="+mn-lt"/>
              </a:rPr>
              <a:t>JBoss</a:t>
            </a:r>
            <a:r>
              <a:rPr lang="hu-HU" sz="2000" dirty="0" smtClean="0">
                <a:latin typeface="+mn-lt"/>
              </a:rPr>
              <a:t>, </a:t>
            </a:r>
            <a:r>
              <a:rPr lang="hu-HU" sz="2000" dirty="0" err="1" smtClean="0">
                <a:latin typeface="+mn-lt"/>
              </a:rPr>
              <a:t>Apache</a:t>
            </a:r>
            <a:r>
              <a:rPr lang="hu-HU" sz="2000" dirty="0" smtClean="0">
                <a:latin typeface="+mn-lt"/>
              </a:rPr>
              <a:t> </a:t>
            </a:r>
            <a:r>
              <a:rPr lang="hu-HU" sz="2000" dirty="0" err="1" smtClean="0">
                <a:latin typeface="+mn-lt"/>
              </a:rPr>
              <a:t>Geronimo</a:t>
            </a:r>
            <a:endParaRPr lang="hu-HU" sz="2000" dirty="0" smtClean="0">
              <a:latin typeface="+mn-lt"/>
            </a:endParaRPr>
          </a:p>
          <a:p>
            <a:pPr marL="342900" indent="-342900">
              <a:buFont typeface="+mj-lt"/>
              <a:buAutoNum type="alphaLcParenR"/>
              <a:defRPr/>
            </a:pPr>
            <a:r>
              <a:rPr lang="hu-HU" sz="2000" dirty="0" err="1" smtClean="0">
                <a:latin typeface="+mn-lt"/>
              </a:rPr>
              <a:t>Apache</a:t>
            </a:r>
            <a:r>
              <a:rPr lang="hu-HU" sz="2000" dirty="0" smtClean="0">
                <a:latin typeface="+mn-lt"/>
              </a:rPr>
              <a:t> és </a:t>
            </a:r>
            <a:r>
              <a:rPr lang="hu-HU" sz="2000" dirty="0" err="1" smtClean="0">
                <a:latin typeface="+mn-lt"/>
              </a:rPr>
              <a:t>GlassFish</a:t>
            </a:r>
            <a:r>
              <a:rPr lang="hu-HU" sz="2000" dirty="0" smtClean="0">
                <a:latin typeface="+mn-lt"/>
              </a:rPr>
              <a:t>, terhelés elosztás</a:t>
            </a:r>
            <a:endParaRPr lang="hu-HU" sz="2000" dirty="0">
              <a:latin typeface="+mn-lt"/>
            </a:endParaRPr>
          </a:p>
          <a:p>
            <a:pPr>
              <a:defRPr/>
            </a:pPr>
            <a:r>
              <a:rPr lang="hu-HU" sz="2000" b="1" dirty="0">
                <a:latin typeface="+mn-lt"/>
              </a:rPr>
              <a:t>Laborkártyák</a:t>
            </a:r>
          </a:p>
          <a:p>
            <a:pPr marL="457200" indent="-457200">
              <a:buFont typeface="+mj-lt"/>
              <a:buAutoNum type="alphaLcParenR"/>
              <a:defRPr/>
            </a:pPr>
            <a:r>
              <a:rPr lang="hu-HU" sz="2000" dirty="0" smtClean="0">
                <a:latin typeface="+mn-lt"/>
              </a:rPr>
              <a:t>EE kártyák</a:t>
            </a:r>
            <a:endParaRPr lang="hu-HU" sz="2000" dirty="0">
              <a:latin typeface="+mn-lt"/>
            </a:endParaRPr>
          </a:p>
          <a:p>
            <a:pPr marL="457200" indent="-457200">
              <a:defRPr/>
            </a:pPr>
            <a:r>
              <a:rPr lang="hu-HU" sz="2000" b="1" dirty="0">
                <a:latin typeface="+mn-lt"/>
              </a:rPr>
              <a:t>Otthoni opcionális feladat</a:t>
            </a:r>
          </a:p>
          <a:p>
            <a:pPr marL="342900" indent="-342900">
              <a:buFont typeface="+mj-lt"/>
              <a:buAutoNum type="alphaLcParenR"/>
              <a:defRPr/>
            </a:pPr>
            <a:r>
              <a:rPr lang="hu-HU" sz="2000" dirty="0" smtClean="0">
                <a:latin typeface="+mn-lt"/>
              </a:rPr>
              <a:t>Saját </a:t>
            </a:r>
            <a:r>
              <a:rPr lang="hu-HU" sz="2000" dirty="0" err="1" smtClean="0">
                <a:latin typeface="+mn-lt"/>
              </a:rPr>
              <a:t>Atan</a:t>
            </a:r>
            <a:r>
              <a:rPr lang="hu-HU" sz="2000" dirty="0" smtClean="0">
                <a:latin typeface="+mn-lt"/>
              </a:rPr>
              <a:t> alapú RCSS csapat fejlesztése, </a:t>
            </a:r>
            <a:r>
              <a:rPr lang="hu-HU" sz="2000" dirty="0" err="1" smtClean="0">
                <a:latin typeface="+mn-lt"/>
              </a:rPr>
              <a:t>Junit</a:t>
            </a:r>
            <a:r>
              <a:rPr lang="hu-HU" sz="2000" dirty="0" smtClean="0">
                <a:latin typeface="+mn-lt"/>
              </a:rPr>
              <a:t> tesztek</a:t>
            </a:r>
            <a:endParaRPr lang="hu-HU" sz="20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40962" name="Picture 2"/>
          <p:cNvPicPr>
            <a:picLocks noChangeAspect="1" noChangeArrowheads="1"/>
          </p:cNvPicPr>
          <p:nvPr/>
        </p:nvPicPr>
        <p:blipFill>
          <a:blip r:embed="rId3" cstate="print"/>
          <a:srcRect/>
          <a:stretch>
            <a:fillRect/>
          </a:stretch>
        </p:blipFill>
        <p:spPr bwMode="auto">
          <a:xfrm>
            <a:off x="416160" y="711435"/>
            <a:ext cx="8396640" cy="5793729"/>
          </a:xfrm>
          <a:prstGeom prst="rect">
            <a:avLst/>
          </a:prstGeom>
          <a:noFill/>
          <a:ln w="9525">
            <a:noFill/>
            <a:round/>
            <a:headEnd/>
            <a:tailEnd/>
          </a:ln>
          <a:effectLst/>
        </p:spPr>
      </p:pic>
      <p:sp>
        <p:nvSpPr>
          <p:cNvPr id="40963" name="Freeform 3"/>
          <p:cNvSpPr>
            <a:spLocks noChangeArrowheads="1"/>
          </p:cNvSpPr>
          <p:nvPr/>
        </p:nvSpPr>
        <p:spPr bwMode="auto">
          <a:xfrm>
            <a:off x="3021121" y="3208657"/>
            <a:ext cx="292320" cy="286591"/>
          </a:xfrm>
          <a:custGeom>
            <a:avLst/>
            <a:gdLst/>
            <a:ahLst/>
            <a:cxnLst>
              <a:cxn ang="0">
                <a:pos x="807" y="814"/>
              </a:cxn>
              <a:cxn ang="0">
                <a:pos x="51" y="465"/>
              </a:cxn>
              <a:cxn ang="0">
                <a:pos x="749" y="0"/>
              </a:cxn>
              <a:cxn ang="0">
                <a:pos x="894" y="291"/>
              </a:cxn>
              <a:cxn ang="0">
                <a:pos x="865" y="582"/>
              </a:cxn>
              <a:cxn ang="0">
                <a:pos x="865" y="582"/>
              </a:cxn>
            </a:cxnLst>
            <a:rect l="0" t="0" r="r" b="b"/>
            <a:pathLst>
              <a:path w="895" h="876">
                <a:moveTo>
                  <a:pt x="807" y="814"/>
                </a:moveTo>
                <a:cubicBezTo>
                  <a:pt x="532" y="875"/>
                  <a:pt x="97" y="871"/>
                  <a:pt x="51" y="465"/>
                </a:cubicBezTo>
                <a:cubicBezTo>
                  <a:pt x="0" y="10"/>
                  <a:pt x="477" y="28"/>
                  <a:pt x="749" y="0"/>
                </a:cubicBezTo>
                <a:lnTo>
                  <a:pt x="894" y="291"/>
                </a:lnTo>
                <a:lnTo>
                  <a:pt x="865" y="582"/>
                </a:lnTo>
                <a:lnTo>
                  <a:pt x="865" y="582"/>
                </a:lnTo>
              </a:path>
            </a:pathLst>
          </a:custGeom>
          <a:noFill/>
          <a:ln w="36000">
            <a:solidFill>
              <a:srgbClr val="FF0000"/>
            </a:solidFill>
            <a:round/>
            <a:headEnd/>
            <a:tailEnd/>
          </a:ln>
          <a:effectLst/>
        </p:spPr>
        <p:txBody>
          <a:bodyPr lIns="82945" tIns="41473" rIns="82945" bIns="41473"/>
          <a:lstStyle/>
          <a:p>
            <a:endParaRPr lang="hu-HU"/>
          </a:p>
        </p:txBody>
      </p:sp>
      <p:sp>
        <p:nvSpPr>
          <p:cNvPr id="40964" name="Freeform 4"/>
          <p:cNvSpPr>
            <a:spLocks noChangeArrowheads="1"/>
          </p:cNvSpPr>
          <p:nvPr/>
        </p:nvSpPr>
        <p:spPr bwMode="auto">
          <a:xfrm>
            <a:off x="3000961" y="4039625"/>
            <a:ext cx="275040" cy="404682"/>
          </a:xfrm>
          <a:custGeom>
            <a:avLst/>
            <a:gdLst/>
            <a:ahLst/>
            <a:cxnLst>
              <a:cxn ang="0">
                <a:pos x="841" y="946"/>
              </a:cxn>
              <a:cxn ang="0">
                <a:pos x="56" y="684"/>
              </a:cxn>
              <a:cxn ang="0">
                <a:pos x="667" y="74"/>
              </a:cxn>
              <a:cxn ang="0">
                <a:pos x="754" y="365"/>
              </a:cxn>
              <a:cxn ang="0">
                <a:pos x="754" y="394"/>
              </a:cxn>
            </a:cxnLst>
            <a:rect l="0" t="0" r="r" b="b"/>
            <a:pathLst>
              <a:path w="842" h="1240">
                <a:moveTo>
                  <a:pt x="841" y="946"/>
                </a:moveTo>
                <a:cubicBezTo>
                  <a:pt x="560" y="897"/>
                  <a:pt x="140" y="1239"/>
                  <a:pt x="56" y="684"/>
                </a:cubicBezTo>
                <a:cubicBezTo>
                  <a:pt x="0" y="317"/>
                  <a:pt x="334" y="0"/>
                  <a:pt x="667" y="74"/>
                </a:cubicBezTo>
                <a:lnTo>
                  <a:pt x="754" y="365"/>
                </a:lnTo>
                <a:lnTo>
                  <a:pt x="754" y="394"/>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41986" name="Picture 2"/>
          <p:cNvPicPr>
            <a:picLocks noChangeAspect="1" noChangeArrowheads="1"/>
          </p:cNvPicPr>
          <p:nvPr/>
        </p:nvPicPr>
        <p:blipFill>
          <a:blip r:embed="rId3" cstate="print"/>
          <a:srcRect/>
          <a:stretch>
            <a:fillRect/>
          </a:stretch>
        </p:blipFill>
        <p:spPr bwMode="auto">
          <a:xfrm>
            <a:off x="2512800" y="2347447"/>
            <a:ext cx="4203360" cy="2521705"/>
          </a:xfrm>
          <a:prstGeom prst="rect">
            <a:avLst/>
          </a:prstGeom>
          <a:noFill/>
          <a:ln w="14400">
            <a:solidFill>
              <a:srgbClr val="000000"/>
            </a:solidFill>
            <a:round/>
            <a:headEnd/>
            <a:tailEnd/>
          </a:ln>
          <a:effectLst/>
        </p:spPr>
      </p:pic>
      <p:sp>
        <p:nvSpPr>
          <p:cNvPr id="41987" name="Freeform 3"/>
          <p:cNvSpPr>
            <a:spLocks noChangeArrowheads="1"/>
          </p:cNvSpPr>
          <p:nvPr/>
        </p:nvSpPr>
        <p:spPr bwMode="auto">
          <a:xfrm>
            <a:off x="2639520" y="3767436"/>
            <a:ext cx="921600" cy="40324"/>
          </a:xfrm>
          <a:custGeom>
            <a:avLst/>
            <a:gdLst/>
            <a:ahLst/>
            <a:cxnLst>
              <a:cxn ang="0">
                <a:pos x="0" y="67"/>
              </a:cxn>
              <a:cxn ang="0">
                <a:pos x="959" y="67"/>
              </a:cxn>
              <a:cxn ang="0">
                <a:pos x="1832" y="9"/>
              </a:cxn>
              <a:cxn ang="0">
                <a:pos x="2733" y="9"/>
              </a:cxn>
              <a:cxn ang="0">
                <a:pos x="2820" y="9"/>
              </a:cxn>
            </a:cxnLst>
            <a:rect l="0" t="0" r="r" b="b"/>
            <a:pathLst>
              <a:path w="2821" h="123">
                <a:moveTo>
                  <a:pt x="0" y="67"/>
                </a:moveTo>
                <a:cubicBezTo>
                  <a:pt x="319" y="66"/>
                  <a:pt x="644" y="122"/>
                  <a:pt x="959" y="67"/>
                </a:cubicBezTo>
                <a:cubicBezTo>
                  <a:pt x="1255" y="15"/>
                  <a:pt x="1540" y="17"/>
                  <a:pt x="1832" y="9"/>
                </a:cubicBezTo>
                <a:cubicBezTo>
                  <a:pt x="2131" y="0"/>
                  <a:pt x="2432" y="8"/>
                  <a:pt x="2733" y="9"/>
                </a:cubicBezTo>
                <a:lnTo>
                  <a:pt x="2820" y="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43010" name="Picture 2"/>
          <p:cNvPicPr>
            <a:picLocks noChangeAspect="1" noChangeArrowheads="1"/>
          </p:cNvPicPr>
          <p:nvPr/>
        </p:nvPicPr>
        <p:blipFill>
          <a:blip r:embed="rId3" cstate="print"/>
          <a:srcRect/>
          <a:stretch>
            <a:fillRect/>
          </a:stretch>
        </p:blipFill>
        <p:spPr bwMode="auto">
          <a:xfrm>
            <a:off x="1306080" y="1932683"/>
            <a:ext cx="6553440" cy="3454923"/>
          </a:xfrm>
          <a:prstGeom prst="rect">
            <a:avLst/>
          </a:prstGeom>
          <a:noFill/>
          <a:ln w="14400">
            <a:solidFill>
              <a:srgbClr val="000000"/>
            </a:solidFill>
            <a:round/>
            <a:headEnd/>
            <a:tailEnd/>
          </a:ln>
          <a:effectLst/>
        </p:spPr>
      </p:pic>
      <p:sp>
        <p:nvSpPr>
          <p:cNvPr id="43011" name="Freeform 3"/>
          <p:cNvSpPr>
            <a:spLocks noChangeArrowheads="1"/>
          </p:cNvSpPr>
          <p:nvPr/>
        </p:nvSpPr>
        <p:spPr bwMode="auto">
          <a:xfrm>
            <a:off x="1329121" y="3323869"/>
            <a:ext cx="1424160" cy="30244"/>
          </a:xfrm>
          <a:custGeom>
            <a:avLst/>
            <a:gdLst/>
            <a:ahLst/>
            <a:cxnLst>
              <a:cxn ang="0">
                <a:pos x="4361" y="26"/>
              </a:cxn>
              <a:cxn ang="0">
                <a:pos x="3460" y="84"/>
              </a:cxn>
              <a:cxn ang="0">
                <a:pos x="2558" y="84"/>
              </a:cxn>
              <a:cxn ang="0">
                <a:pos x="1657" y="84"/>
              </a:cxn>
              <a:cxn ang="0">
                <a:pos x="726" y="84"/>
              </a:cxn>
              <a:cxn ang="0">
                <a:pos x="378" y="84"/>
              </a:cxn>
              <a:cxn ang="0">
                <a:pos x="87" y="84"/>
              </a:cxn>
              <a:cxn ang="0">
                <a:pos x="0" y="84"/>
              </a:cxn>
            </a:cxnLst>
            <a:rect l="0" t="0" r="r" b="b"/>
            <a:pathLst>
              <a:path w="4362" h="91">
                <a:moveTo>
                  <a:pt x="4361" y="26"/>
                </a:moveTo>
                <a:cubicBezTo>
                  <a:pt x="4058" y="0"/>
                  <a:pt x="3760" y="78"/>
                  <a:pt x="3460" y="84"/>
                </a:cubicBezTo>
                <a:cubicBezTo>
                  <a:pt x="3160" y="90"/>
                  <a:pt x="2857" y="84"/>
                  <a:pt x="2558" y="84"/>
                </a:cubicBezTo>
                <a:cubicBezTo>
                  <a:pt x="2259" y="84"/>
                  <a:pt x="1956" y="84"/>
                  <a:pt x="1657" y="84"/>
                </a:cubicBezTo>
                <a:cubicBezTo>
                  <a:pt x="1346" y="84"/>
                  <a:pt x="1036" y="84"/>
                  <a:pt x="726" y="84"/>
                </a:cubicBezTo>
                <a:lnTo>
                  <a:pt x="378" y="84"/>
                </a:lnTo>
                <a:lnTo>
                  <a:pt x="87" y="84"/>
                </a:lnTo>
                <a:lnTo>
                  <a:pt x="0" y="84"/>
                </a:lnTo>
              </a:path>
            </a:pathLst>
          </a:custGeom>
          <a:noFill/>
          <a:ln w="36000">
            <a:solidFill>
              <a:srgbClr val="FF0000"/>
            </a:solidFill>
            <a:round/>
            <a:headEnd/>
            <a:tailEnd/>
          </a:ln>
          <a:effectLst/>
        </p:spPr>
        <p:txBody>
          <a:bodyPr lIns="82945" tIns="41473" rIns="82945" bIns="41473"/>
          <a:lstStyle/>
          <a:p>
            <a:endParaRPr lang="hu-HU"/>
          </a:p>
        </p:txBody>
      </p:sp>
      <p:sp>
        <p:nvSpPr>
          <p:cNvPr id="43012" name="Freeform 4"/>
          <p:cNvSpPr>
            <a:spLocks noChangeArrowheads="1"/>
          </p:cNvSpPr>
          <p:nvPr/>
        </p:nvSpPr>
        <p:spPr bwMode="auto">
          <a:xfrm>
            <a:off x="4443840" y="3660865"/>
            <a:ext cx="2962080" cy="18722"/>
          </a:xfrm>
          <a:custGeom>
            <a:avLst/>
            <a:gdLst/>
            <a:ahLst/>
            <a:cxnLst>
              <a:cxn ang="0">
                <a:pos x="0" y="14"/>
              </a:cxn>
              <a:cxn ang="0">
                <a:pos x="931" y="14"/>
              </a:cxn>
              <a:cxn ang="0">
                <a:pos x="2152" y="14"/>
              </a:cxn>
              <a:cxn ang="0">
                <a:pos x="3228" y="14"/>
              </a:cxn>
              <a:cxn ang="0">
                <a:pos x="4216" y="43"/>
              </a:cxn>
              <a:cxn ang="0">
                <a:pos x="5350" y="43"/>
              </a:cxn>
              <a:cxn ang="0">
                <a:pos x="6280" y="43"/>
              </a:cxn>
              <a:cxn ang="0">
                <a:pos x="7327" y="43"/>
              </a:cxn>
              <a:cxn ang="0">
                <a:pos x="8287" y="43"/>
              </a:cxn>
              <a:cxn ang="0">
                <a:pos x="8606" y="43"/>
              </a:cxn>
              <a:cxn ang="0">
                <a:pos x="8897" y="43"/>
              </a:cxn>
              <a:cxn ang="0">
                <a:pos x="9072" y="43"/>
              </a:cxn>
            </a:cxnLst>
            <a:rect l="0" t="0" r="r" b="b"/>
            <a:pathLst>
              <a:path w="9073" h="58">
                <a:moveTo>
                  <a:pt x="0" y="14"/>
                </a:moveTo>
                <a:cubicBezTo>
                  <a:pt x="310" y="13"/>
                  <a:pt x="620" y="14"/>
                  <a:pt x="931" y="14"/>
                </a:cubicBezTo>
                <a:cubicBezTo>
                  <a:pt x="1338" y="14"/>
                  <a:pt x="1744" y="14"/>
                  <a:pt x="2152" y="14"/>
                </a:cubicBezTo>
                <a:cubicBezTo>
                  <a:pt x="2509" y="14"/>
                  <a:pt x="2870" y="29"/>
                  <a:pt x="3228" y="14"/>
                </a:cubicBezTo>
                <a:cubicBezTo>
                  <a:pt x="3560" y="0"/>
                  <a:pt x="3883" y="57"/>
                  <a:pt x="4216" y="43"/>
                </a:cubicBezTo>
                <a:cubicBezTo>
                  <a:pt x="4592" y="27"/>
                  <a:pt x="4971" y="43"/>
                  <a:pt x="5350" y="43"/>
                </a:cubicBezTo>
                <a:cubicBezTo>
                  <a:pt x="5659" y="43"/>
                  <a:pt x="5971" y="43"/>
                  <a:pt x="6280" y="43"/>
                </a:cubicBezTo>
                <a:cubicBezTo>
                  <a:pt x="6628" y="43"/>
                  <a:pt x="6979" y="43"/>
                  <a:pt x="7327" y="43"/>
                </a:cubicBezTo>
                <a:cubicBezTo>
                  <a:pt x="7647" y="43"/>
                  <a:pt x="7967" y="43"/>
                  <a:pt x="8287" y="43"/>
                </a:cubicBezTo>
                <a:lnTo>
                  <a:pt x="8606" y="43"/>
                </a:lnTo>
                <a:lnTo>
                  <a:pt x="8897" y="43"/>
                </a:lnTo>
                <a:lnTo>
                  <a:pt x="9072" y="43"/>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432160" y="158417"/>
            <a:ext cx="4099680" cy="908736"/>
          </a:xfrm>
          <a:prstGeom prst="rect">
            <a:avLst/>
          </a:prstGeom>
          <a:noFill/>
          <a:ln w="9525">
            <a:noFill/>
            <a:round/>
            <a:headEnd/>
            <a:tailEnd/>
          </a:ln>
          <a:effectLst/>
        </p:spPr>
        <p:txBody>
          <a:bodyPr wrap="none" lIns="81639" tIns="66421" rIns="81639" bIns="40820"/>
          <a:lstStyle/>
          <a:p>
            <a:pPr algn="ct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a:p>
            <a:pPr algn="ctr">
              <a:tabLst>
                <a:tab pos="656650" algn="l"/>
                <a:tab pos="1313299" algn="l"/>
                <a:tab pos="1969949" algn="l"/>
                <a:tab pos="2626599" algn="l"/>
                <a:tab pos="3283248" algn="l"/>
                <a:tab pos="3939898" algn="l"/>
              </a:tabLst>
            </a:pPr>
            <a:r>
              <a:rPr lang="hu-HU" sz="2900" b="1" dirty="0">
                <a:solidFill>
                  <a:srgbClr val="000000"/>
                </a:solidFill>
                <a:latin typeface="+mn-lt"/>
              </a:rPr>
              <a:t>a webes réteg</a:t>
            </a:r>
          </a:p>
        </p:txBody>
      </p:sp>
      <p:pic>
        <p:nvPicPr>
          <p:cNvPr id="44034" name="Picture 2"/>
          <p:cNvPicPr>
            <a:picLocks noChangeAspect="1" noChangeArrowheads="1"/>
          </p:cNvPicPr>
          <p:nvPr/>
        </p:nvPicPr>
        <p:blipFill>
          <a:blip r:embed="rId3" cstate="print"/>
          <a:srcRect/>
          <a:stretch>
            <a:fillRect/>
          </a:stretch>
        </p:blipFill>
        <p:spPr bwMode="auto">
          <a:xfrm>
            <a:off x="1285920" y="1155002"/>
            <a:ext cx="6657120" cy="4906596"/>
          </a:xfrm>
          <a:prstGeom prst="rect">
            <a:avLst/>
          </a:prstGeom>
          <a:noFill/>
          <a:ln w="14400">
            <a:solidFill>
              <a:srgbClr val="000000"/>
            </a:solidFill>
            <a:round/>
            <a:headEnd/>
            <a:tailEnd/>
          </a:ln>
          <a:effectLst/>
        </p:spPr>
      </p:pic>
      <p:sp>
        <p:nvSpPr>
          <p:cNvPr id="44035" name="Freeform 3"/>
          <p:cNvSpPr>
            <a:spLocks noChangeArrowheads="1"/>
          </p:cNvSpPr>
          <p:nvPr/>
        </p:nvSpPr>
        <p:spPr bwMode="auto">
          <a:xfrm>
            <a:off x="4605121" y="5063572"/>
            <a:ext cx="1346400" cy="627906"/>
          </a:xfrm>
          <a:custGeom>
            <a:avLst/>
            <a:gdLst/>
            <a:ahLst/>
            <a:cxnLst>
              <a:cxn ang="0">
                <a:pos x="3574" y="1503"/>
              </a:cxn>
              <a:cxn ang="0">
                <a:pos x="2672" y="1881"/>
              </a:cxn>
              <a:cxn ang="0">
                <a:pos x="1655" y="1910"/>
              </a:cxn>
              <a:cxn ang="0">
                <a:pos x="637" y="1823"/>
              </a:cxn>
              <a:cxn ang="0">
                <a:pos x="56" y="1067"/>
              </a:cxn>
              <a:cxn ang="0">
                <a:pos x="812" y="311"/>
              </a:cxn>
              <a:cxn ang="0">
                <a:pos x="1946" y="49"/>
              </a:cxn>
              <a:cxn ang="0">
                <a:pos x="2963" y="194"/>
              </a:cxn>
              <a:cxn ang="0">
                <a:pos x="3835" y="805"/>
              </a:cxn>
              <a:cxn ang="0">
                <a:pos x="3341" y="1415"/>
              </a:cxn>
              <a:cxn ang="0">
                <a:pos x="3312" y="1415"/>
              </a:cxn>
            </a:cxnLst>
            <a:rect l="0" t="0" r="r" b="b"/>
            <a:pathLst>
              <a:path w="4122" h="1922">
                <a:moveTo>
                  <a:pt x="3574" y="1503"/>
                </a:moveTo>
                <a:cubicBezTo>
                  <a:pt x="3308" y="1685"/>
                  <a:pt x="3028" y="1881"/>
                  <a:pt x="2672" y="1881"/>
                </a:cubicBezTo>
                <a:cubicBezTo>
                  <a:pt x="2331" y="1881"/>
                  <a:pt x="1992" y="1899"/>
                  <a:pt x="1655" y="1910"/>
                </a:cubicBezTo>
                <a:cubicBezTo>
                  <a:pt x="1318" y="1921"/>
                  <a:pt x="978" y="1823"/>
                  <a:pt x="637" y="1823"/>
                </a:cubicBezTo>
                <a:cubicBezTo>
                  <a:pt x="227" y="1823"/>
                  <a:pt x="0" y="1434"/>
                  <a:pt x="56" y="1067"/>
                </a:cubicBezTo>
                <a:cubicBezTo>
                  <a:pt x="119" y="649"/>
                  <a:pt x="510" y="476"/>
                  <a:pt x="812" y="311"/>
                </a:cubicBezTo>
                <a:cubicBezTo>
                  <a:pt x="1153" y="124"/>
                  <a:pt x="1548" y="19"/>
                  <a:pt x="1946" y="49"/>
                </a:cubicBezTo>
                <a:cubicBezTo>
                  <a:pt x="2285" y="75"/>
                  <a:pt x="2661" y="0"/>
                  <a:pt x="2963" y="194"/>
                </a:cubicBezTo>
                <a:cubicBezTo>
                  <a:pt x="3265" y="388"/>
                  <a:pt x="3588" y="453"/>
                  <a:pt x="3835" y="805"/>
                </a:cubicBezTo>
                <a:cubicBezTo>
                  <a:pt x="4121" y="1213"/>
                  <a:pt x="3640" y="1492"/>
                  <a:pt x="3341" y="1415"/>
                </a:cubicBezTo>
                <a:lnTo>
                  <a:pt x="3312" y="1415"/>
                </a:lnTo>
              </a:path>
            </a:pathLst>
          </a:custGeom>
          <a:noFill/>
          <a:ln w="36000">
            <a:solidFill>
              <a:srgbClr val="FF0000"/>
            </a:solidFill>
            <a:round/>
            <a:headEnd/>
            <a:tailEnd/>
          </a:ln>
          <a:effectLst/>
        </p:spPr>
        <p:txBody>
          <a:bodyPr lIns="82945" tIns="41473" rIns="82945" bIns="41473"/>
          <a:lstStyle/>
          <a:p>
            <a:endParaRPr lang="hu-HU"/>
          </a:p>
        </p:txBody>
      </p:sp>
      <p:sp>
        <p:nvSpPr>
          <p:cNvPr id="44036" name="Freeform 4"/>
          <p:cNvSpPr>
            <a:spLocks noChangeArrowheads="1"/>
          </p:cNvSpPr>
          <p:nvPr/>
        </p:nvSpPr>
        <p:spPr bwMode="auto">
          <a:xfrm>
            <a:off x="1072800" y="4418384"/>
            <a:ext cx="1566720" cy="77768"/>
          </a:xfrm>
          <a:custGeom>
            <a:avLst/>
            <a:gdLst/>
            <a:ahLst/>
            <a:cxnLst>
              <a:cxn ang="0">
                <a:pos x="0" y="195"/>
              </a:cxn>
              <a:cxn ang="0">
                <a:pos x="988" y="195"/>
              </a:cxn>
              <a:cxn ang="0">
                <a:pos x="1889" y="79"/>
              </a:cxn>
              <a:cxn ang="0">
                <a:pos x="2762" y="79"/>
              </a:cxn>
              <a:cxn ang="0">
                <a:pos x="3750" y="137"/>
              </a:cxn>
              <a:cxn ang="0">
                <a:pos x="4652" y="137"/>
              </a:cxn>
              <a:cxn ang="0">
                <a:pos x="4797" y="137"/>
              </a:cxn>
            </a:cxnLst>
            <a:rect l="0" t="0" r="r" b="b"/>
            <a:pathLst>
              <a:path w="4798" h="237">
                <a:moveTo>
                  <a:pt x="0" y="195"/>
                </a:moveTo>
                <a:cubicBezTo>
                  <a:pt x="329" y="194"/>
                  <a:pt x="661" y="236"/>
                  <a:pt x="988" y="195"/>
                </a:cubicBezTo>
                <a:cubicBezTo>
                  <a:pt x="1294" y="157"/>
                  <a:pt x="1575" y="168"/>
                  <a:pt x="1889" y="79"/>
                </a:cubicBezTo>
                <a:cubicBezTo>
                  <a:pt x="2167" y="0"/>
                  <a:pt x="2472" y="49"/>
                  <a:pt x="2762" y="79"/>
                </a:cubicBezTo>
                <a:cubicBezTo>
                  <a:pt x="3093" y="113"/>
                  <a:pt x="3418" y="103"/>
                  <a:pt x="3750" y="137"/>
                </a:cubicBezTo>
                <a:cubicBezTo>
                  <a:pt x="4048" y="167"/>
                  <a:pt x="4351" y="136"/>
                  <a:pt x="4652" y="137"/>
                </a:cubicBezTo>
                <a:lnTo>
                  <a:pt x="4797" y="137"/>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45058" name="Picture 2"/>
          <p:cNvPicPr>
            <a:picLocks noChangeAspect="1" noChangeArrowheads="1"/>
          </p:cNvPicPr>
          <p:nvPr/>
        </p:nvPicPr>
        <p:blipFill>
          <a:blip r:embed="rId3" cstate="print"/>
          <a:srcRect/>
          <a:stretch>
            <a:fillRect/>
          </a:stretch>
        </p:blipFill>
        <p:spPr bwMode="auto">
          <a:xfrm>
            <a:off x="416160" y="711435"/>
            <a:ext cx="8396640" cy="5793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b="1" dirty="0">
                <a:solidFill>
                  <a:srgbClr val="000000"/>
                </a:solidFill>
                <a:latin typeface="+mn-lt"/>
              </a:rPr>
              <a:t>Az első EJB alkalmazás</a:t>
            </a:r>
          </a:p>
        </p:txBody>
      </p:sp>
      <p:pic>
        <p:nvPicPr>
          <p:cNvPr id="46082" name="Picture 2"/>
          <p:cNvPicPr>
            <a:picLocks noChangeAspect="1" noChangeArrowheads="1"/>
          </p:cNvPicPr>
          <p:nvPr/>
        </p:nvPicPr>
        <p:blipFill>
          <a:blip r:embed="rId3" cstate="print"/>
          <a:srcRect/>
          <a:stretch>
            <a:fillRect/>
          </a:stretch>
        </p:blipFill>
        <p:spPr bwMode="auto">
          <a:xfrm>
            <a:off x="416160" y="711435"/>
            <a:ext cx="8396640" cy="5793729"/>
          </a:xfrm>
          <a:prstGeom prst="rect">
            <a:avLst/>
          </a:prstGeom>
          <a:noFill/>
          <a:ln w="9525">
            <a:noFill/>
            <a:round/>
            <a:headEnd/>
            <a:tailEnd/>
          </a:ln>
          <a:effectLst/>
        </p:spPr>
      </p:pic>
      <p:sp>
        <p:nvSpPr>
          <p:cNvPr id="46083" name="Freeform 3"/>
          <p:cNvSpPr>
            <a:spLocks noChangeArrowheads="1"/>
          </p:cNvSpPr>
          <p:nvPr/>
        </p:nvSpPr>
        <p:spPr bwMode="auto">
          <a:xfrm>
            <a:off x="3994560" y="3038720"/>
            <a:ext cx="630720" cy="429165"/>
          </a:xfrm>
          <a:custGeom>
            <a:avLst/>
            <a:gdLst/>
            <a:ahLst/>
            <a:cxnLst>
              <a:cxn ang="0">
                <a:pos x="1374" y="1280"/>
              </a:cxn>
              <a:cxn ang="0">
                <a:pos x="386" y="989"/>
              </a:cxn>
              <a:cxn ang="0">
                <a:pos x="735" y="175"/>
              </a:cxn>
              <a:cxn ang="0">
                <a:pos x="1636" y="292"/>
              </a:cxn>
              <a:cxn ang="0">
                <a:pos x="1490" y="1164"/>
              </a:cxn>
              <a:cxn ang="0">
                <a:pos x="1316" y="1222"/>
              </a:cxn>
              <a:cxn ang="0">
                <a:pos x="1374" y="1280"/>
              </a:cxn>
            </a:cxnLst>
            <a:rect l="0" t="0" r="r" b="b"/>
            <a:pathLst>
              <a:path w="1933" h="1314">
                <a:moveTo>
                  <a:pt x="1374" y="1280"/>
                </a:moveTo>
                <a:cubicBezTo>
                  <a:pt x="1033" y="1251"/>
                  <a:pt x="695" y="1313"/>
                  <a:pt x="386" y="989"/>
                </a:cubicBezTo>
                <a:cubicBezTo>
                  <a:pt x="0" y="585"/>
                  <a:pt x="465" y="256"/>
                  <a:pt x="735" y="175"/>
                </a:cubicBezTo>
                <a:cubicBezTo>
                  <a:pt x="1019" y="89"/>
                  <a:pt x="1409" y="0"/>
                  <a:pt x="1636" y="292"/>
                </a:cubicBezTo>
                <a:cubicBezTo>
                  <a:pt x="1826" y="538"/>
                  <a:pt x="1932" y="1054"/>
                  <a:pt x="1490" y="1164"/>
                </a:cubicBezTo>
                <a:lnTo>
                  <a:pt x="1316" y="1222"/>
                </a:lnTo>
                <a:lnTo>
                  <a:pt x="1374" y="1280"/>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432160" y="158417"/>
            <a:ext cx="40996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Lst>
            </a:pPr>
            <a:r>
              <a:rPr lang="hu-HU" sz="2900" dirty="0">
                <a:solidFill>
                  <a:srgbClr val="000000"/>
                </a:solidFill>
              </a:rPr>
              <a:t>Az első EJB alkalmazás</a:t>
            </a:r>
          </a:p>
        </p:txBody>
      </p:sp>
      <p:pic>
        <p:nvPicPr>
          <p:cNvPr id="47106" name="Picture 2"/>
          <p:cNvPicPr>
            <a:picLocks noChangeAspect="1" noChangeArrowheads="1"/>
          </p:cNvPicPr>
          <p:nvPr/>
        </p:nvPicPr>
        <p:blipFill>
          <a:blip r:embed="rId3" cstate="print"/>
          <a:srcRect/>
          <a:stretch>
            <a:fillRect/>
          </a:stretch>
        </p:blipFill>
        <p:spPr bwMode="auto">
          <a:xfrm>
            <a:off x="467544" y="44624"/>
            <a:ext cx="8306369" cy="6730024"/>
          </a:xfrm>
          <a:prstGeom prst="rect">
            <a:avLst/>
          </a:prstGeom>
          <a:noFill/>
          <a:ln w="9525">
            <a:solidFill>
              <a:schemeClr val="accent1"/>
            </a:solidFill>
            <a:round/>
            <a:headEnd/>
            <a:tailEnd/>
          </a:ln>
          <a:effectLst/>
        </p:spPr>
      </p:pic>
      <p:sp>
        <p:nvSpPr>
          <p:cNvPr id="47107" name="Freeform 3"/>
          <p:cNvSpPr>
            <a:spLocks noChangeArrowheads="1"/>
          </p:cNvSpPr>
          <p:nvPr/>
        </p:nvSpPr>
        <p:spPr bwMode="auto">
          <a:xfrm>
            <a:off x="2746104" y="6235871"/>
            <a:ext cx="2041920" cy="1441"/>
          </a:xfrm>
          <a:custGeom>
            <a:avLst/>
            <a:gdLst/>
            <a:ahLst/>
            <a:cxnLst>
              <a:cxn ang="0">
                <a:pos x="0" y="0"/>
              </a:cxn>
              <a:cxn ang="0">
                <a:pos x="960" y="0"/>
              </a:cxn>
              <a:cxn ang="0">
                <a:pos x="1977" y="0"/>
              </a:cxn>
              <a:cxn ang="0">
                <a:pos x="2879" y="0"/>
              </a:cxn>
              <a:cxn ang="0">
                <a:pos x="3809" y="0"/>
              </a:cxn>
              <a:cxn ang="0">
                <a:pos x="4739" y="0"/>
              </a:cxn>
              <a:cxn ang="0">
                <a:pos x="5699" y="0"/>
              </a:cxn>
              <a:cxn ang="0">
                <a:pos x="6019" y="0"/>
              </a:cxn>
              <a:cxn ang="0">
                <a:pos x="6251" y="0"/>
              </a:cxn>
            </a:cxnLst>
            <a:rect l="0" t="0" r="r" b="b"/>
            <a:pathLst>
              <a:path w="6252" h="1">
                <a:moveTo>
                  <a:pt x="0" y="0"/>
                </a:moveTo>
                <a:cubicBezTo>
                  <a:pt x="320" y="0"/>
                  <a:pt x="641" y="0"/>
                  <a:pt x="960" y="0"/>
                </a:cubicBezTo>
                <a:cubicBezTo>
                  <a:pt x="1298" y="0"/>
                  <a:pt x="1639" y="0"/>
                  <a:pt x="1977" y="0"/>
                </a:cubicBezTo>
                <a:cubicBezTo>
                  <a:pt x="2277" y="0"/>
                  <a:pt x="2579" y="0"/>
                  <a:pt x="2879" y="0"/>
                </a:cubicBezTo>
                <a:cubicBezTo>
                  <a:pt x="3188" y="0"/>
                  <a:pt x="3499" y="0"/>
                  <a:pt x="3809" y="0"/>
                </a:cubicBezTo>
                <a:cubicBezTo>
                  <a:pt x="4119" y="0"/>
                  <a:pt x="4429" y="0"/>
                  <a:pt x="4739" y="0"/>
                </a:cubicBezTo>
                <a:cubicBezTo>
                  <a:pt x="5058" y="0"/>
                  <a:pt x="5379" y="0"/>
                  <a:pt x="5699" y="0"/>
                </a:cubicBezTo>
                <a:lnTo>
                  <a:pt x="6019" y="0"/>
                </a:lnTo>
                <a:lnTo>
                  <a:pt x="6251" y="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cstate="print"/>
          <a:srcRect/>
          <a:stretch>
            <a:fillRect/>
          </a:stretch>
        </p:blipFill>
        <p:spPr bwMode="auto">
          <a:xfrm>
            <a:off x="198720" y="27364"/>
            <a:ext cx="8830080" cy="6858000"/>
          </a:xfrm>
          <a:prstGeom prst="rect">
            <a:avLst/>
          </a:prstGeom>
          <a:noFill/>
          <a:ln w="9525">
            <a:noFill/>
            <a:round/>
            <a:headEnd/>
            <a:tailEnd/>
          </a:ln>
          <a:effectLst/>
        </p:spPr>
      </p:pic>
      <p:sp>
        <p:nvSpPr>
          <p:cNvPr id="48130" name="Text Box 2"/>
          <p:cNvSpPr txBox="1">
            <a:spLocks noChangeArrowheads="1"/>
          </p:cNvSpPr>
          <p:nvPr/>
        </p:nvSpPr>
        <p:spPr bwMode="auto">
          <a:xfrm>
            <a:off x="4155840" y="4153396"/>
            <a:ext cx="4694400" cy="908736"/>
          </a:xfrm>
          <a:prstGeom prst="rect">
            <a:avLst/>
          </a:prstGeom>
          <a:noFill/>
          <a:ln w="9525">
            <a:noFill/>
            <a:round/>
            <a:headEnd/>
            <a:tailEnd/>
          </a:ln>
          <a:effectLst/>
        </p:spPr>
        <p:txBody>
          <a:bodyPr wrap="none" lIns="81639" tIns="66421" rIns="81639" bIns="40820"/>
          <a:lstStyle/>
          <a:p>
            <a:pPr algn="ctr">
              <a:tabLst>
                <a:tab pos="656650" algn="l"/>
                <a:tab pos="1313299" algn="l"/>
                <a:tab pos="1969949" algn="l"/>
                <a:tab pos="2626599" algn="l"/>
                <a:tab pos="3283248" algn="l"/>
                <a:tab pos="3939898" algn="l"/>
                <a:tab pos="4596548" algn="l"/>
              </a:tabLst>
            </a:pPr>
            <a:r>
              <a:rPr lang="hu-HU" sz="2900" dirty="0">
                <a:solidFill>
                  <a:srgbClr val="000000"/>
                </a:solidFill>
              </a:rPr>
              <a:t>Az első EJB alkalmazásunk</a:t>
            </a:r>
          </a:p>
          <a:p>
            <a:pPr algn="ctr">
              <a:tabLst>
                <a:tab pos="656650" algn="l"/>
                <a:tab pos="1313299" algn="l"/>
                <a:tab pos="1969949" algn="l"/>
                <a:tab pos="2626599" algn="l"/>
                <a:tab pos="3283248" algn="l"/>
                <a:tab pos="3939898" algn="l"/>
                <a:tab pos="4596548" algn="l"/>
              </a:tabLst>
            </a:pPr>
            <a:r>
              <a:rPr lang="hu-HU" sz="2900" dirty="0" err="1" smtClean="0">
                <a:solidFill>
                  <a:srgbClr val="000000"/>
                </a:solidFill>
              </a:rPr>
              <a:t>deployolása</a:t>
            </a:r>
            <a:endParaRPr lang="hu-HU" sz="2900" dirty="0">
              <a:solidFill>
                <a:srgbClr val="000000"/>
              </a:solidFill>
            </a:endParaRPr>
          </a:p>
        </p:txBody>
      </p:sp>
      <p:sp>
        <p:nvSpPr>
          <p:cNvPr id="48131" name="Text Box 3"/>
          <p:cNvSpPr txBox="1">
            <a:spLocks noChangeArrowheads="1"/>
          </p:cNvSpPr>
          <p:nvPr/>
        </p:nvSpPr>
        <p:spPr bwMode="auto">
          <a:xfrm>
            <a:off x="1331640" y="2815496"/>
            <a:ext cx="6831721" cy="757520"/>
          </a:xfrm>
          <a:prstGeom prst="rect">
            <a:avLst/>
          </a:prstGeom>
          <a:solidFill>
            <a:srgbClr val="FFFFFF"/>
          </a:solidFill>
          <a:ln w="14400">
            <a:solidFill>
              <a:srgbClr val="000000"/>
            </a:solidFill>
            <a:round/>
            <a:headEnd/>
            <a:tailEnd/>
          </a:ln>
          <a:effectLst/>
        </p:spPr>
        <p:txBody>
          <a:bodyPr lIns="88170" tIns="61752" rIns="88170" bIns="47351"/>
          <a:lstStyle/>
          <a:p>
            <a:pPr>
              <a:tabLst>
                <a:tab pos="656650" algn="l"/>
                <a:tab pos="1313299" algn="l"/>
                <a:tab pos="1969949" algn="l"/>
                <a:tab pos="2626599" algn="l"/>
                <a:tab pos="3283248" algn="l"/>
                <a:tab pos="3939898" algn="l"/>
                <a:tab pos="4596548" algn="l"/>
                <a:tab pos="5253198" algn="l"/>
              </a:tabLst>
            </a:pPr>
            <a:r>
              <a:rPr lang="hu-HU" dirty="0">
                <a:solidFill>
                  <a:srgbClr val="000000"/>
                </a:solidFill>
              </a:rPr>
              <a:t>c:\Documents and </a:t>
            </a:r>
            <a:r>
              <a:rPr lang="hu-HU" dirty="0" err="1">
                <a:solidFill>
                  <a:srgbClr val="000000"/>
                </a:solidFill>
              </a:rPr>
              <a:t>Settings</a:t>
            </a:r>
            <a:r>
              <a:rPr lang="hu-HU" dirty="0">
                <a:solidFill>
                  <a:srgbClr val="000000"/>
                </a:solidFill>
              </a:rPr>
              <a:t>\Bátfai Norbert\</a:t>
            </a:r>
          </a:p>
          <a:p>
            <a:pPr>
              <a:tabLst>
                <a:tab pos="656650" algn="l"/>
                <a:tab pos="1313299" algn="l"/>
                <a:tab pos="1969949" algn="l"/>
                <a:tab pos="2626599" algn="l"/>
                <a:tab pos="3283248" algn="l"/>
                <a:tab pos="3939898" algn="l"/>
                <a:tab pos="4596548" algn="l"/>
                <a:tab pos="5253198" algn="l"/>
              </a:tabLst>
            </a:pPr>
            <a:r>
              <a:rPr lang="hu-HU" dirty="0" err="1">
                <a:solidFill>
                  <a:srgbClr val="000000"/>
                </a:solidFill>
              </a:rPr>
              <a:t>Dkumentumok</a:t>
            </a:r>
            <a:r>
              <a:rPr lang="hu-HU" dirty="0">
                <a:solidFill>
                  <a:srgbClr val="000000"/>
                </a:solidFill>
              </a:rPr>
              <a:t>\</a:t>
            </a:r>
            <a:r>
              <a:rPr lang="hu-HU" dirty="0" err="1">
                <a:solidFill>
                  <a:srgbClr val="000000"/>
                </a:solidFill>
              </a:rPr>
              <a:t>NetBeansProjects</a:t>
            </a:r>
            <a:r>
              <a:rPr lang="hu-HU" dirty="0">
                <a:solidFill>
                  <a:srgbClr val="000000"/>
                </a:solidFill>
              </a:rPr>
              <a:t>\</a:t>
            </a:r>
            <a:r>
              <a:rPr lang="hu-HU" dirty="0" err="1">
                <a:solidFill>
                  <a:srgbClr val="000000"/>
                </a:solidFill>
              </a:rPr>
              <a:t>EJBHello</a:t>
            </a:r>
            <a:r>
              <a:rPr lang="hu-HU" dirty="0">
                <a:solidFill>
                  <a:srgbClr val="000000"/>
                </a:solidFill>
              </a:rPr>
              <a:t>\</a:t>
            </a:r>
            <a:r>
              <a:rPr lang="hu-HU" dirty="0" err="1">
                <a:solidFill>
                  <a:srgbClr val="000000"/>
                </a:solidFill>
              </a:rPr>
              <a:t>dist</a:t>
            </a:r>
            <a:r>
              <a:rPr lang="hu-HU" dirty="0">
                <a:solidFill>
                  <a:srgbClr val="000000"/>
                </a:solidFill>
              </a:rPr>
              <a:t>\</a:t>
            </a:r>
            <a:r>
              <a:rPr lang="hu-HU" dirty="0" err="1">
                <a:solidFill>
                  <a:srgbClr val="000000"/>
                </a:solidFill>
              </a:rPr>
              <a:t>EJBHello.ear</a:t>
            </a:r>
            <a:endParaRPr lang="hu-HU"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198720" y="178579"/>
            <a:ext cx="8830080" cy="6858000"/>
          </a:xfrm>
          <a:prstGeom prst="rect">
            <a:avLst/>
          </a:prstGeom>
          <a:noFill/>
          <a:ln w="9525">
            <a:noFill/>
            <a:round/>
            <a:headEnd/>
            <a:tailEnd/>
          </a:ln>
          <a:effectLst/>
        </p:spPr>
      </p:pic>
      <p:sp>
        <p:nvSpPr>
          <p:cNvPr id="49154" name="Text Box 2"/>
          <p:cNvSpPr txBox="1">
            <a:spLocks noChangeArrowheads="1"/>
          </p:cNvSpPr>
          <p:nvPr/>
        </p:nvSpPr>
        <p:spPr bwMode="auto">
          <a:xfrm>
            <a:off x="3918241" y="3918652"/>
            <a:ext cx="46108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Lst>
            </a:pPr>
            <a:r>
              <a:rPr lang="hu-HU" sz="2900" dirty="0">
                <a:solidFill>
                  <a:srgbClr val="000000"/>
                </a:solidFill>
              </a:rPr>
              <a:t>Az első EJB alkalmazás fut</a:t>
            </a:r>
          </a:p>
        </p:txBody>
      </p:sp>
      <p:sp>
        <p:nvSpPr>
          <p:cNvPr id="49155" name="Freeform 3"/>
          <p:cNvSpPr>
            <a:spLocks noChangeArrowheads="1"/>
          </p:cNvSpPr>
          <p:nvPr/>
        </p:nvSpPr>
        <p:spPr bwMode="auto">
          <a:xfrm>
            <a:off x="2414881" y="2685883"/>
            <a:ext cx="838080" cy="571740"/>
          </a:xfrm>
          <a:custGeom>
            <a:avLst/>
            <a:gdLst/>
            <a:ahLst/>
            <a:cxnLst>
              <a:cxn ang="0">
                <a:pos x="864" y="1574"/>
              </a:cxn>
              <a:cxn ang="0">
                <a:pos x="108" y="1138"/>
              </a:cxn>
              <a:cxn ang="0">
                <a:pos x="515" y="266"/>
              </a:cxn>
              <a:cxn ang="0">
                <a:pos x="1475" y="91"/>
              </a:cxn>
              <a:cxn ang="0">
                <a:pos x="2347" y="411"/>
              </a:cxn>
              <a:cxn ang="0">
                <a:pos x="2260" y="1312"/>
              </a:cxn>
              <a:cxn ang="0">
                <a:pos x="1330" y="1749"/>
              </a:cxn>
              <a:cxn ang="0">
                <a:pos x="1039" y="1749"/>
              </a:cxn>
              <a:cxn ang="0">
                <a:pos x="1039" y="1749"/>
              </a:cxn>
            </a:cxnLst>
            <a:rect l="0" t="0" r="r" b="b"/>
            <a:pathLst>
              <a:path w="2567" h="1750">
                <a:moveTo>
                  <a:pt x="864" y="1574"/>
                </a:moveTo>
                <a:cubicBezTo>
                  <a:pt x="559" y="1645"/>
                  <a:pt x="114" y="1500"/>
                  <a:pt x="108" y="1138"/>
                </a:cubicBezTo>
                <a:cubicBezTo>
                  <a:pt x="102" y="811"/>
                  <a:pt x="0" y="361"/>
                  <a:pt x="515" y="266"/>
                </a:cubicBezTo>
                <a:cubicBezTo>
                  <a:pt x="833" y="208"/>
                  <a:pt x="1139" y="44"/>
                  <a:pt x="1475" y="91"/>
                </a:cubicBezTo>
                <a:cubicBezTo>
                  <a:pt x="1777" y="134"/>
                  <a:pt x="2145" y="0"/>
                  <a:pt x="2347" y="411"/>
                </a:cubicBezTo>
                <a:cubicBezTo>
                  <a:pt x="2494" y="712"/>
                  <a:pt x="2566" y="1090"/>
                  <a:pt x="2260" y="1312"/>
                </a:cubicBezTo>
                <a:cubicBezTo>
                  <a:pt x="1972" y="1521"/>
                  <a:pt x="1623" y="1563"/>
                  <a:pt x="1330" y="1749"/>
                </a:cubicBezTo>
                <a:lnTo>
                  <a:pt x="1039" y="1749"/>
                </a:lnTo>
                <a:lnTo>
                  <a:pt x="1039" y="174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549440" y="158417"/>
            <a:ext cx="60033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Lst>
            </a:pPr>
            <a:r>
              <a:rPr lang="hu-HU" sz="2900" dirty="0">
                <a:solidFill>
                  <a:srgbClr val="000000"/>
                </a:solidFill>
              </a:rPr>
              <a:t>Az első EJB alkalmazás valóban fut</a:t>
            </a:r>
          </a:p>
        </p:txBody>
      </p:sp>
      <p:pic>
        <p:nvPicPr>
          <p:cNvPr id="50178" name="Picture 2"/>
          <p:cNvPicPr>
            <a:picLocks noChangeAspect="1" noChangeArrowheads="1"/>
          </p:cNvPicPr>
          <p:nvPr/>
        </p:nvPicPr>
        <p:blipFill>
          <a:blip r:embed="rId3" cstate="print"/>
          <a:srcRect/>
          <a:stretch>
            <a:fillRect/>
          </a:stretch>
        </p:blipFill>
        <p:spPr bwMode="auto">
          <a:xfrm>
            <a:off x="43200" y="702794"/>
            <a:ext cx="9142560" cy="5811011"/>
          </a:xfrm>
          <a:prstGeom prst="rect">
            <a:avLst/>
          </a:prstGeom>
          <a:noFill/>
          <a:ln w="9525">
            <a:noFill/>
            <a:round/>
            <a:headEnd/>
            <a:tailEnd/>
          </a:ln>
          <a:effectLst/>
        </p:spPr>
      </p:pic>
      <p:sp>
        <p:nvSpPr>
          <p:cNvPr id="50179" name="Text Box 3"/>
          <p:cNvSpPr txBox="1">
            <a:spLocks noChangeArrowheads="1"/>
          </p:cNvSpPr>
          <p:nvPr/>
        </p:nvSpPr>
        <p:spPr bwMode="auto">
          <a:xfrm>
            <a:off x="2236320" y="3434762"/>
            <a:ext cx="6296120" cy="347076"/>
          </a:xfrm>
          <a:prstGeom prst="rect">
            <a:avLst/>
          </a:prstGeom>
          <a:noFill/>
          <a:ln w="36000">
            <a:noFill/>
            <a:round/>
            <a:headEnd/>
            <a:tailEnd/>
          </a:ln>
          <a:effectLst/>
        </p:spPr>
        <p:txBody>
          <a:bodyPr lIns="97967" tIns="71548" rIns="97967" bIns="57147"/>
          <a:lstStyle/>
          <a:p>
            <a:pPr>
              <a:tabLst>
                <a:tab pos="656650" algn="l"/>
                <a:tab pos="1313299" algn="l"/>
                <a:tab pos="1969949" algn="l"/>
                <a:tab pos="2626599" algn="l"/>
                <a:tab pos="3283248" algn="l"/>
                <a:tab pos="3939898" algn="l"/>
                <a:tab pos="4596548" algn="l"/>
              </a:tabLst>
            </a:pPr>
            <a:r>
              <a:rPr lang="hu-HU" dirty="0">
                <a:solidFill>
                  <a:srgbClr val="000000"/>
                </a:solidFill>
                <a:hlinkClick r:id="rId4"/>
              </a:rPr>
              <a:t>http://matyi.inf.unideb.hu:8080/EJBHello-war/EHS</a:t>
            </a:r>
            <a:r>
              <a:rPr lang="hu-HU"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250825" y="-242888"/>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a:latin typeface="+mj-lt"/>
                <a:ea typeface="+mj-ea"/>
                <a:cs typeface="+mj-cs"/>
              </a:rPr>
              <a:t>Minimális gyakorlati cél</a:t>
            </a:r>
            <a:endParaRPr lang="hu-HU" sz="1200" b="1" dirty="0">
              <a:latin typeface="+mj-lt"/>
              <a:ea typeface="+mj-ea"/>
              <a:cs typeface="+mj-cs"/>
            </a:endParaRPr>
          </a:p>
        </p:txBody>
      </p:sp>
      <p:sp>
        <p:nvSpPr>
          <p:cNvPr id="7171" name="Téglalap 4"/>
          <p:cNvSpPr>
            <a:spLocks noChangeArrowheads="1"/>
          </p:cNvSpPr>
          <p:nvPr/>
        </p:nvSpPr>
        <p:spPr bwMode="auto">
          <a:xfrm>
            <a:off x="323528" y="908720"/>
            <a:ext cx="7704855" cy="1323439"/>
          </a:xfrm>
          <a:prstGeom prst="rect">
            <a:avLst/>
          </a:prstGeom>
          <a:noFill/>
          <a:ln w="9525">
            <a:noFill/>
            <a:miter lim="800000"/>
            <a:headEnd/>
            <a:tailEnd/>
          </a:ln>
        </p:spPr>
        <p:txBody>
          <a:bodyPr wrap="square">
            <a:spAutoFit/>
          </a:bodyPr>
          <a:lstStyle/>
          <a:p>
            <a:pPr marL="457200" indent="-457200">
              <a:buFont typeface="+mj-lt"/>
              <a:buAutoNum type="alphaLcParenR"/>
            </a:pPr>
            <a:r>
              <a:rPr lang="hu-HU" sz="2000" dirty="0">
                <a:latin typeface="+mn-lt"/>
              </a:rPr>
              <a:t>A </a:t>
            </a:r>
            <a:r>
              <a:rPr lang="hu-HU" sz="2000" dirty="0" smtClean="0">
                <a:latin typeface="+mn-lt"/>
              </a:rPr>
              <a:t>hallgató tudjon </a:t>
            </a:r>
            <a:r>
              <a:rPr lang="hu-HU" sz="2000" dirty="0" err="1" smtClean="0">
                <a:latin typeface="+mn-lt"/>
              </a:rPr>
              <a:t>delpoyolni</a:t>
            </a:r>
            <a:r>
              <a:rPr lang="hu-HU" sz="2000" dirty="0" smtClean="0">
                <a:latin typeface="+mn-lt"/>
              </a:rPr>
              <a:t> egy vállalati alkalmazást.</a:t>
            </a:r>
          </a:p>
          <a:p>
            <a:pPr marL="457200" indent="-457200">
              <a:buFont typeface="+mj-lt"/>
              <a:buAutoNum type="alphaLcParenR"/>
            </a:pPr>
            <a:endParaRPr lang="hu-HU" sz="2000" dirty="0" smtClean="0">
              <a:latin typeface="+mn-lt"/>
            </a:endParaRPr>
          </a:p>
          <a:p>
            <a:pPr marL="457200" indent="-457200">
              <a:buFont typeface="+mj-lt"/>
              <a:buAutoNum type="alphaLcParenR"/>
            </a:pPr>
            <a:r>
              <a:rPr lang="hu-HU" sz="2000" dirty="0" smtClean="0">
                <a:latin typeface="+mn-lt"/>
              </a:rPr>
              <a:t>A hallgató tudjon </a:t>
            </a:r>
            <a:r>
              <a:rPr lang="hu-HU" sz="2000" dirty="0" err="1" smtClean="0">
                <a:latin typeface="+mn-lt"/>
              </a:rPr>
              <a:t>Junit</a:t>
            </a:r>
            <a:r>
              <a:rPr lang="hu-HU" sz="2000" dirty="0" smtClean="0">
                <a:latin typeface="+mn-lt"/>
              </a:rPr>
              <a:t> teszteket írni saját projektjéhez.</a:t>
            </a:r>
            <a:br>
              <a:rPr lang="hu-HU" sz="2000" dirty="0" smtClean="0">
                <a:latin typeface="+mn-lt"/>
              </a:rPr>
            </a:br>
            <a:endParaRPr lang="hu-HU" sz="2000" dirty="0" smtClean="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650880" y="27364"/>
            <a:ext cx="7927200" cy="6858000"/>
          </a:xfrm>
          <a:prstGeom prst="rect">
            <a:avLst/>
          </a:prstGeom>
          <a:noFill/>
          <a:ln w="9525">
            <a:noFill/>
            <a:round/>
            <a:headEnd/>
            <a:tailEnd/>
          </a:ln>
          <a:effectLst/>
        </p:spPr>
      </p:pic>
      <p:sp>
        <p:nvSpPr>
          <p:cNvPr id="51202" name="Text Box 2"/>
          <p:cNvSpPr txBox="1">
            <a:spLocks noChangeArrowheads="1"/>
          </p:cNvSpPr>
          <p:nvPr/>
        </p:nvSpPr>
        <p:spPr bwMode="auto">
          <a:xfrm>
            <a:off x="5028480" y="5492737"/>
            <a:ext cx="3358080" cy="908736"/>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Lst>
            </a:pPr>
            <a:r>
              <a:rPr lang="hu-HU" sz="2900" dirty="0">
                <a:solidFill>
                  <a:srgbClr val="000000"/>
                </a:solidFill>
              </a:rPr>
              <a:t>Az első EJB </a:t>
            </a:r>
          </a:p>
          <a:p>
            <a:pPr>
              <a:tabLst>
                <a:tab pos="656650" algn="l"/>
                <a:tab pos="1313299" algn="l"/>
                <a:tab pos="1969949" algn="l"/>
                <a:tab pos="2626599" algn="l"/>
                <a:tab pos="3283248" algn="l"/>
              </a:tabLst>
            </a:pPr>
            <a:r>
              <a:rPr lang="hu-HU" sz="2900" dirty="0">
                <a:solidFill>
                  <a:srgbClr val="000000"/>
                </a:solidFill>
              </a:rPr>
              <a:t>alkalmazás a fürtön</a:t>
            </a:r>
          </a:p>
        </p:txBody>
      </p:sp>
      <p:sp>
        <p:nvSpPr>
          <p:cNvPr id="51203" name="Freeform 3"/>
          <p:cNvSpPr>
            <a:spLocks noChangeArrowheads="1"/>
          </p:cNvSpPr>
          <p:nvPr/>
        </p:nvSpPr>
        <p:spPr bwMode="auto">
          <a:xfrm>
            <a:off x="3816000" y="6137925"/>
            <a:ext cx="1209600" cy="371559"/>
          </a:xfrm>
          <a:custGeom>
            <a:avLst/>
            <a:gdLst/>
            <a:ahLst/>
            <a:cxnLst>
              <a:cxn ang="0">
                <a:pos x="1490" y="1065"/>
              </a:cxn>
              <a:cxn ang="0">
                <a:pos x="472" y="1065"/>
              </a:cxn>
              <a:cxn ang="0">
                <a:pos x="560" y="135"/>
              </a:cxn>
              <a:cxn ang="0">
                <a:pos x="1781" y="48"/>
              </a:cxn>
              <a:cxn ang="0">
                <a:pos x="2769" y="106"/>
              </a:cxn>
              <a:cxn ang="0">
                <a:pos x="3322" y="542"/>
              </a:cxn>
              <a:cxn ang="0">
                <a:pos x="2420" y="1036"/>
              </a:cxn>
              <a:cxn ang="0">
                <a:pos x="1374" y="1065"/>
              </a:cxn>
              <a:cxn ang="0">
                <a:pos x="1054" y="1065"/>
              </a:cxn>
              <a:cxn ang="0">
                <a:pos x="996" y="1065"/>
              </a:cxn>
            </a:cxnLst>
            <a:rect l="0" t="0" r="r" b="b"/>
            <a:pathLst>
              <a:path w="3705" h="1139">
                <a:moveTo>
                  <a:pt x="1490" y="1065"/>
                </a:moveTo>
                <a:cubicBezTo>
                  <a:pt x="1150" y="1064"/>
                  <a:pt x="803" y="1138"/>
                  <a:pt x="472" y="1065"/>
                </a:cubicBezTo>
                <a:cubicBezTo>
                  <a:pt x="60" y="974"/>
                  <a:pt x="0" y="208"/>
                  <a:pt x="560" y="135"/>
                </a:cubicBezTo>
                <a:cubicBezTo>
                  <a:pt x="966" y="82"/>
                  <a:pt x="1374" y="60"/>
                  <a:pt x="1781" y="48"/>
                </a:cubicBezTo>
                <a:cubicBezTo>
                  <a:pt x="2112" y="39"/>
                  <a:pt x="2439" y="95"/>
                  <a:pt x="2769" y="106"/>
                </a:cubicBezTo>
                <a:cubicBezTo>
                  <a:pt x="2993" y="114"/>
                  <a:pt x="3704" y="0"/>
                  <a:pt x="3322" y="542"/>
                </a:cubicBezTo>
                <a:cubicBezTo>
                  <a:pt x="3092" y="869"/>
                  <a:pt x="2756" y="972"/>
                  <a:pt x="2420" y="1036"/>
                </a:cubicBezTo>
                <a:cubicBezTo>
                  <a:pt x="2078" y="1102"/>
                  <a:pt x="1720" y="1011"/>
                  <a:pt x="1374" y="1065"/>
                </a:cubicBezTo>
                <a:lnTo>
                  <a:pt x="1054" y="1065"/>
                </a:lnTo>
                <a:lnTo>
                  <a:pt x="996" y="1065"/>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650880" y="27364"/>
            <a:ext cx="7927200" cy="6858000"/>
          </a:xfrm>
          <a:prstGeom prst="rect">
            <a:avLst/>
          </a:prstGeom>
          <a:noFill/>
          <a:ln w="9525">
            <a:noFill/>
            <a:round/>
            <a:headEnd/>
            <a:tailEnd/>
          </a:ln>
          <a:effectLst/>
        </p:spPr>
      </p:pic>
      <p:sp>
        <p:nvSpPr>
          <p:cNvPr id="52226" name="Text Box 2"/>
          <p:cNvSpPr txBox="1">
            <a:spLocks noChangeArrowheads="1"/>
          </p:cNvSpPr>
          <p:nvPr/>
        </p:nvSpPr>
        <p:spPr bwMode="auto">
          <a:xfrm>
            <a:off x="2712960" y="5546023"/>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sp>
        <p:nvSpPr>
          <p:cNvPr id="52227" name="Freeform 3"/>
          <p:cNvSpPr>
            <a:spLocks noChangeArrowheads="1"/>
          </p:cNvSpPr>
          <p:nvPr/>
        </p:nvSpPr>
        <p:spPr bwMode="auto">
          <a:xfrm>
            <a:off x="5735520" y="3636382"/>
            <a:ext cx="2136960" cy="1163642"/>
          </a:xfrm>
          <a:custGeom>
            <a:avLst/>
            <a:gdLst/>
            <a:ahLst/>
            <a:cxnLst>
              <a:cxn ang="0">
                <a:pos x="1889" y="2678"/>
              </a:cxn>
              <a:cxn ang="0">
                <a:pos x="930" y="2765"/>
              </a:cxn>
              <a:cxn ang="0">
                <a:pos x="174" y="2125"/>
              </a:cxn>
              <a:cxn ang="0">
                <a:pos x="581" y="1020"/>
              </a:cxn>
              <a:cxn ang="0">
                <a:pos x="1744" y="177"/>
              </a:cxn>
              <a:cxn ang="0">
                <a:pos x="2878" y="32"/>
              </a:cxn>
              <a:cxn ang="0">
                <a:pos x="4099" y="293"/>
              </a:cxn>
              <a:cxn ang="0">
                <a:pos x="5320" y="584"/>
              </a:cxn>
              <a:cxn ang="0">
                <a:pos x="6280" y="1427"/>
              </a:cxn>
              <a:cxn ang="0">
                <a:pos x="5960" y="2474"/>
              </a:cxn>
              <a:cxn ang="0">
                <a:pos x="4942" y="3056"/>
              </a:cxn>
              <a:cxn ang="0">
                <a:pos x="3779" y="3434"/>
              </a:cxn>
              <a:cxn ang="0">
                <a:pos x="2732" y="3521"/>
              </a:cxn>
              <a:cxn ang="0">
                <a:pos x="1569" y="3259"/>
              </a:cxn>
              <a:cxn ang="0">
                <a:pos x="1366" y="2968"/>
              </a:cxn>
              <a:cxn ang="0">
                <a:pos x="1279" y="2649"/>
              </a:cxn>
              <a:cxn ang="0">
                <a:pos x="1279" y="2619"/>
              </a:cxn>
            </a:cxnLst>
            <a:rect l="0" t="0" r="r" b="b"/>
            <a:pathLst>
              <a:path w="6545" h="3561">
                <a:moveTo>
                  <a:pt x="1889" y="2678"/>
                </a:moveTo>
                <a:cubicBezTo>
                  <a:pt x="1563" y="2664"/>
                  <a:pt x="1261" y="2751"/>
                  <a:pt x="930" y="2765"/>
                </a:cubicBezTo>
                <a:cubicBezTo>
                  <a:pt x="526" y="2782"/>
                  <a:pt x="299" y="2422"/>
                  <a:pt x="174" y="2125"/>
                </a:cubicBezTo>
                <a:cubicBezTo>
                  <a:pt x="0" y="1713"/>
                  <a:pt x="334" y="1305"/>
                  <a:pt x="581" y="1020"/>
                </a:cubicBezTo>
                <a:cubicBezTo>
                  <a:pt x="901" y="652"/>
                  <a:pt x="1291" y="347"/>
                  <a:pt x="1744" y="177"/>
                </a:cubicBezTo>
                <a:cubicBezTo>
                  <a:pt x="2103" y="43"/>
                  <a:pt x="2497" y="0"/>
                  <a:pt x="2878" y="32"/>
                </a:cubicBezTo>
                <a:cubicBezTo>
                  <a:pt x="3296" y="67"/>
                  <a:pt x="3667" y="301"/>
                  <a:pt x="4099" y="293"/>
                </a:cubicBezTo>
                <a:cubicBezTo>
                  <a:pt x="4522" y="286"/>
                  <a:pt x="4907" y="524"/>
                  <a:pt x="5320" y="584"/>
                </a:cubicBezTo>
                <a:cubicBezTo>
                  <a:pt x="5825" y="657"/>
                  <a:pt x="6000" y="1082"/>
                  <a:pt x="6280" y="1427"/>
                </a:cubicBezTo>
                <a:cubicBezTo>
                  <a:pt x="6544" y="1753"/>
                  <a:pt x="6153" y="2168"/>
                  <a:pt x="5960" y="2474"/>
                </a:cubicBezTo>
                <a:cubicBezTo>
                  <a:pt x="5749" y="2809"/>
                  <a:pt x="5325" y="2956"/>
                  <a:pt x="4942" y="3056"/>
                </a:cubicBezTo>
                <a:cubicBezTo>
                  <a:pt x="4548" y="3159"/>
                  <a:pt x="4215" y="3419"/>
                  <a:pt x="3779" y="3434"/>
                </a:cubicBezTo>
                <a:cubicBezTo>
                  <a:pt x="3427" y="3446"/>
                  <a:pt x="3080" y="3489"/>
                  <a:pt x="2732" y="3521"/>
                </a:cubicBezTo>
                <a:cubicBezTo>
                  <a:pt x="2315" y="3560"/>
                  <a:pt x="1940" y="3391"/>
                  <a:pt x="1569" y="3259"/>
                </a:cubicBezTo>
                <a:lnTo>
                  <a:pt x="1366" y="2968"/>
                </a:lnTo>
                <a:lnTo>
                  <a:pt x="1279" y="2649"/>
                </a:lnTo>
                <a:lnTo>
                  <a:pt x="1279" y="261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a:stretch>
            <a:fillRect/>
          </a:stretch>
        </p:blipFill>
        <p:spPr bwMode="auto">
          <a:xfrm>
            <a:off x="650880" y="27364"/>
            <a:ext cx="7927200" cy="6858000"/>
          </a:xfrm>
          <a:prstGeom prst="rect">
            <a:avLst/>
          </a:prstGeom>
          <a:noFill/>
          <a:ln w="9525">
            <a:noFill/>
            <a:round/>
            <a:headEnd/>
            <a:tailEnd/>
          </a:ln>
          <a:effectLst/>
        </p:spPr>
      </p:pic>
      <p:sp>
        <p:nvSpPr>
          <p:cNvPr id="53250" name="Text Box 2"/>
          <p:cNvSpPr txBox="1">
            <a:spLocks noChangeArrowheads="1"/>
          </p:cNvSpPr>
          <p:nvPr/>
        </p:nvSpPr>
        <p:spPr bwMode="auto">
          <a:xfrm>
            <a:off x="2776320" y="5219108"/>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811520" y="158417"/>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pic>
        <p:nvPicPr>
          <p:cNvPr id="54274" name="Picture 2"/>
          <p:cNvPicPr>
            <a:picLocks noChangeAspect="1" noChangeArrowheads="1"/>
          </p:cNvPicPr>
          <p:nvPr/>
        </p:nvPicPr>
        <p:blipFill>
          <a:blip r:embed="rId3" cstate="print"/>
          <a:srcRect/>
          <a:stretch>
            <a:fillRect/>
          </a:stretch>
        </p:blipFill>
        <p:spPr bwMode="auto">
          <a:xfrm>
            <a:off x="650880" y="27364"/>
            <a:ext cx="7927200" cy="6858000"/>
          </a:xfrm>
          <a:prstGeom prst="rect">
            <a:avLst/>
          </a:prstGeom>
          <a:noFill/>
          <a:ln w="9525">
            <a:noFill/>
            <a:round/>
            <a:headEnd/>
            <a:tailEnd/>
          </a:ln>
          <a:effectLst/>
        </p:spPr>
      </p:pic>
      <p:sp>
        <p:nvSpPr>
          <p:cNvPr id="54275" name="Text Box 3"/>
          <p:cNvSpPr txBox="1">
            <a:spLocks noChangeArrowheads="1"/>
          </p:cNvSpPr>
          <p:nvPr/>
        </p:nvSpPr>
        <p:spPr bwMode="auto">
          <a:xfrm>
            <a:off x="2872800" y="3282105"/>
            <a:ext cx="5011568" cy="347076"/>
          </a:xfrm>
          <a:prstGeom prst="rect">
            <a:avLst/>
          </a:prstGeom>
          <a:noFill/>
          <a:ln w="36000">
            <a:noFill/>
            <a:round/>
            <a:headEnd/>
            <a:tailEnd/>
          </a:ln>
          <a:effectLst/>
        </p:spPr>
        <p:txBody>
          <a:bodyPr lIns="97967" tIns="71548" rIns="97967" bIns="57147"/>
          <a:lstStyle/>
          <a:p>
            <a:pPr>
              <a:tabLst>
                <a:tab pos="656650" algn="l"/>
                <a:tab pos="1313299" algn="l"/>
                <a:tab pos="1969949" algn="l"/>
                <a:tab pos="2626599" algn="l"/>
                <a:tab pos="3283248" algn="l"/>
              </a:tabLst>
            </a:pPr>
            <a:r>
              <a:rPr lang="hu-HU" dirty="0">
                <a:solidFill>
                  <a:srgbClr val="000000"/>
                </a:solidFill>
                <a:hlinkClick r:id="rId4"/>
              </a:rPr>
              <a:t>http://gen:38080/EJBHello-war/EHS</a:t>
            </a:r>
            <a:r>
              <a:rPr lang="hu-HU"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811520" y="158417"/>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pic>
        <p:nvPicPr>
          <p:cNvPr id="55298" name="Picture 2"/>
          <p:cNvPicPr>
            <a:picLocks noChangeAspect="1" noChangeArrowheads="1"/>
          </p:cNvPicPr>
          <p:nvPr/>
        </p:nvPicPr>
        <p:blipFill>
          <a:blip r:embed="rId3" cstate="print"/>
          <a:srcRect/>
          <a:stretch>
            <a:fillRect/>
          </a:stretch>
        </p:blipFill>
        <p:spPr bwMode="auto">
          <a:xfrm>
            <a:off x="683568" y="0"/>
            <a:ext cx="7927200" cy="6858000"/>
          </a:xfrm>
          <a:prstGeom prst="rect">
            <a:avLst/>
          </a:prstGeom>
          <a:noFill/>
          <a:ln w="9525">
            <a:noFill/>
            <a:round/>
            <a:headEnd/>
            <a:tailEnd/>
          </a:ln>
          <a:effectLst/>
        </p:spPr>
      </p:pic>
      <p:sp>
        <p:nvSpPr>
          <p:cNvPr id="55299" name="Text Box 3"/>
          <p:cNvSpPr txBox="1">
            <a:spLocks noChangeArrowheads="1"/>
          </p:cNvSpPr>
          <p:nvPr/>
        </p:nvSpPr>
        <p:spPr bwMode="auto">
          <a:xfrm>
            <a:off x="2799360" y="3282105"/>
            <a:ext cx="4796976" cy="347076"/>
          </a:xfrm>
          <a:prstGeom prst="rect">
            <a:avLst/>
          </a:prstGeom>
          <a:noFill/>
          <a:ln w="36000">
            <a:noFill/>
            <a:round/>
            <a:headEnd/>
            <a:tailEnd/>
          </a:ln>
          <a:effectLst/>
        </p:spPr>
        <p:txBody>
          <a:bodyPr lIns="97967" tIns="71548" rIns="97967" bIns="57147"/>
          <a:lstStyle/>
          <a:p>
            <a:pPr>
              <a:tabLst>
                <a:tab pos="656650" algn="l"/>
                <a:tab pos="1313299" algn="l"/>
                <a:tab pos="1969949" algn="l"/>
                <a:tab pos="2626599" algn="l"/>
                <a:tab pos="3283248" algn="l"/>
              </a:tabLst>
            </a:pPr>
            <a:r>
              <a:rPr lang="hu-HU" dirty="0">
                <a:solidFill>
                  <a:srgbClr val="000000"/>
                </a:solidFill>
                <a:hlinkClick r:id="rId4"/>
              </a:rPr>
              <a:t>http://matyi:38080/EJBHello-war/EHS</a:t>
            </a:r>
            <a:r>
              <a:rPr lang="hu-HU"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811520" y="158417"/>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b="1" dirty="0">
                <a:solidFill>
                  <a:srgbClr val="000000"/>
                </a:solidFill>
                <a:latin typeface="+mn-lt"/>
              </a:rPr>
              <a:t>Az első EJB alkalmazás a fürtön</a:t>
            </a:r>
          </a:p>
        </p:txBody>
      </p:sp>
      <p:pic>
        <p:nvPicPr>
          <p:cNvPr id="56322" name="Picture 2"/>
          <p:cNvPicPr>
            <a:picLocks noChangeAspect="1" noChangeArrowheads="1"/>
          </p:cNvPicPr>
          <p:nvPr/>
        </p:nvPicPr>
        <p:blipFill>
          <a:blip r:embed="rId3" cstate="print"/>
          <a:srcRect/>
          <a:stretch>
            <a:fillRect/>
          </a:stretch>
        </p:blipFill>
        <p:spPr bwMode="auto">
          <a:xfrm>
            <a:off x="108000" y="1611530"/>
            <a:ext cx="8938080" cy="3688227"/>
          </a:xfrm>
          <a:prstGeom prst="rect">
            <a:avLst/>
          </a:prstGeom>
          <a:noFill/>
          <a:ln w="14400">
            <a:solidFill>
              <a:srgbClr val="000000"/>
            </a:solidFill>
            <a:round/>
            <a:headEnd/>
            <a:tailEnd/>
          </a:ln>
          <a:effectLst/>
        </p:spPr>
      </p:pic>
      <p:sp>
        <p:nvSpPr>
          <p:cNvPr id="56323" name="Freeform 3"/>
          <p:cNvSpPr>
            <a:spLocks noChangeArrowheads="1"/>
          </p:cNvSpPr>
          <p:nvPr/>
        </p:nvSpPr>
        <p:spPr bwMode="auto">
          <a:xfrm>
            <a:off x="973440" y="4213883"/>
            <a:ext cx="5392800" cy="567420"/>
          </a:xfrm>
          <a:custGeom>
            <a:avLst/>
            <a:gdLst/>
            <a:ahLst/>
            <a:cxnLst>
              <a:cxn ang="0">
                <a:pos x="4492" y="1402"/>
              </a:cxn>
              <a:cxn ang="0">
                <a:pos x="3504" y="1402"/>
              </a:cxn>
              <a:cxn ang="0">
                <a:pos x="2544" y="1402"/>
              </a:cxn>
              <a:cxn ang="0">
                <a:pos x="1614" y="1431"/>
              </a:cxn>
              <a:cxn ang="0">
                <a:pos x="654" y="1431"/>
              </a:cxn>
              <a:cxn ang="0">
                <a:pos x="247" y="762"/>
              </a:cxn>
              <a:cxn ang="0">
                <a:pos x="1236" y="297"/>
              </a:cxn>
              <a:cxn ang="0">
                <a:pos x="2254" y="181"/>
              </a:cxn>
              <a:cxn ang="0">
                <a:pos x="3707" y="181"/>
              </a:cxn>
              <a:cxn ang="0">
                <a:pos x="5219" y="210"/>
              </a:cxn>
              <a:cxn ang="0">
                <a:pos x="6760" y="239"/>
              </a:cxn>
              <a:cxn ang="0">
                <a:pos x="7894" y="152"/>
              </a:cxn>
              <a:cxn ang="0">
                <a:pos x="8825" y="64"/>
              </a:cxn>
              <a:cxn ang="0">
                <a:pos x="10046" y="64"/>
              </a:cxn>
              <a:cxn ang="0">
                <a:pos x="11267" y="64"/>
              </a:cxn>
              <a:cxn ang="0">
                <a:pos x="12314" y="123"/>
              </a:cxn>
              <a:cxn ang="0">
                <a:pos x="13622" y="123"/>
              </a:cxn>
              <a:cxn ang="0">
                <a:pos x="14756" y="123"/>
              </a:cxn>
              <a:cxn ang="0">
                <a:pos x="15715" y="326"/>
              </a:cxn>
              <a:cxn ang="0">
                <a:pos x="16297" y="1140"/>
              </a:cxn>
              <a:cxn ang="0">
                <a:pos x="15250" y="1693"/>
              </a:cxn>
              <a:cxn ang="0">
                <a:pos x="14145" y="1722"/>
              </a:cxn>
              <a:cxn ang="0">
                <a:pos x="13040" y="1634"/>
              </a:cxn>
              <a:cxn ang="0">
                <a:pos x="11906" y="1431"/>
              </a:cxn>
              <a:cxn ang="0">
                <a:pos x="10685" y="1373"/>
              </a:cxn>
              <a:cxn ang="0">
                <a:pos x="9551" y="1373"/>
              </a:cxn>
              <a:cxn ang="0">
                <a:pos x="8505" y="1373"/>
              </a:cxn>
              <a:cxn ang="0">
                <a:pos x="7574" y="1373"/>
              </a:cxn>
              <a:cxn ang="0">
                <a:pos x="6411" y="1460"/>
              </a:cxn>
              <a:cxn ang="0">
                <a:pos x="5365" y="1460"/>
              </a:cxn>
              <a:cxn ang="0">
                <a:pos x="4463" y="1460"/>
              </a:cxn>
              <a:cxn ang="0">
                <a:pos x="4347" y="1460"/>
              </a:cxn>
              <a:cxn ang="0">
                <a:pos x="4492" y="1402"/>
              </a:cxn>
            </a:cxnLst>
            <a:rect l="0" t="0" r="r" b="b"/>
            <a:pathLst>
              <a:path w="16514" h="1737">
                <a:moveTo>
                  <a:pt x="4492" y="1402"/>
                </a:moveTo>
                <a:cubicBezTo>
                  <a:pt x="4162" y="1401"/>
                  <a:pt x="3833" y="1402"/>
                  <a:pt x="3504" y="1402"/>
                </a:cubicBezTo>
                <a:cubicBezTo>
                  <a:pt x="3184" y="1402"/>
                  <a:pt x="2862" y="1397"/>
                  <a:pt x="2544" y="1402"/>
                </a:cubicBezTo>
                <a:cubicBezTo>
                  <a:pt x="2234" y="1407"/>
                  <a:pt x="1924" y="1404"/>
                  <a:pt x="1614" y="1431"/>
                </a:cubicBezTo>
                <a:cubicBezTo>
                  <a:pt x="1295" y="1459"/>
                  <a:pt x="967" y="1371"/>
                  <a:pt x="654" y="1431"/>
                </a:cubicBezTo>
                <a:cubicBezTo>
                  <a:pt x="218" y="1514"/>
                  <a:pt x="0" y="999"/>
                  <a:pt x="247" y="762"/>
                </a:cubicBezTo>
                <a:cubicBezTo>
                  <a:pt x="505" y="514"/>
                  <a:pt x="827" y="334"/>
                  <a:pt x="1236" y="297"/>
                </a:cubicBezTo>
                <a:cubicBezTo>
                  <a:pt x="1584" y="266"/>
                  <a:pt x="1914" y="182"/>
                  <a:pt x="2254" y="181"/>
                </a:cubicBezTo>
                <a:cubicBezTo>
                  <a:pt x="2737" y="179"/>
                  <a:pt x="3223" y="177"/>
                  <a:pt x="3707" y="181"/>
                </a:cubicBezTo>
                <a:cubicBezTo>
                  <a:pt x="4211" y="185"/>
                  <a:pt x="4716" y="159"/>
                  <a:pt x="5219" y="210"/>
                </a:cubicBezTo>
                <a:cubicBezTo>
                  <a:pt x="5730" y="261"/>
                  <a:pt x="6256" y="141"/>
                  <a:pt x="6760" y="239"/>
                </a:cubicBezTo>
                <a:cubicBezTo>
                  <a:pt x="7168" y="318"/>
                  <a:pt x="7514" y="161"/>
                  <a:pt x="7894" y="152"/>
                </a:cubicBezTo>
                <a:cubicBezTo>
                  <a:pt x="8210" y="145"/>
                  <a:pt x="8498" y="33"/>
                  <a:pt x="8825" y="64"/>
                </a:cubicBezTo>
                <a:cubicBezTo>
                  <a:pt x="9229" y="102"/>
                  <a:pt x="9639" y="64"/>
                  <a:pt x="10046" y="64"/>
                </a:cubicBezTo>
                <a:cubicBezTo>
                  <a:pt x="10453" y="64"/>
                  <a:pt x="10866" y="0"/>
                  <a:pt x="11267" y="64"/>
                </a:cubicBezTo>
                <a:cubicBezTo>
                  <a:pt x="11621" y="121"/>
                  <a:pt x="11965" y="111"/>
                  <a:pt x="12314" y="123"/>
                </a:cubicBezTo>
                <a:cubicBezTo>
                  <a:pt x="12748" y="138"/>
                  <a:pt x="13186" y="123"/>
                  <a:pt x="13622" y="123"/>
                </a:cubicBezTo>
                <a:cubicBezTo>
                  <a:pt x="13999" y="123"/>
                  <a:pt x="14378" y="116"/>
                  <a:pt x="14756" y="123"/>
                </a:cubicBezTo>
                <a:cubicBezTo>
                  <a:pt x="15081" y="129"/>
                  <a:pt x="15414" y="110"/>
                  <a:pt x="15715" y="326"/>
                </a:cubicBezTo>
                <a:cubicBezTo>
                  <a:pt x="15986" y="520"/>
                  <a:pt x="16513" y="806"/>
                  <a:pt x="16297" y="1140"/>
                </a:cubicBezTo>
                <a:cubicBezTo>
                  <a:pt x="16090" y="1460"/>
                  <a:pt x="15692" y="1701"/>
                  <a:pt x="15250" y="1693"/>
                </a:cubicBezTo>
                <a:cubicBezTo>
                  <a:pt x="14879" y="1686"/>
                  <a:pt x="14513" y="1731"/>
                  <a:pt x="14145" y="1722"/>
                </a:cubicBezTo>
                <a:cubicBezTo>
                  <a:pt x="13777" y="1713"/>
                  <a:pt x="13413" y="1736"/>
                  <a:pt x="13040" y="1634"/>
                </a:cubicBezTo>
                <a:cubicBezTo>
                  <a:pt x="12667" y="1532"/>
                  <a:pt x="12280" y="1515"/>
                  <a:pt x="11906" y="1431"/>
                </a:cubicBezTo>
                <a:cubicBezTo>
                  <a:pt x="11502" y="1341"/>
                  <a:pt x="11092" y="1382"/>
                  <a:pt x="10685" y="1373"/>
                </a:cubicBezTo>
                <a:cubicBezTo>
                  <a:pt x="10307" y="1365"/>
                  <a:pt x="9928" y="1373"/>
                  <a:pt x="9551" y="1373"/>
                </a:cubicBezTo>
                <a:cubicBezTo>
                  <a:pt x="9202" y="1373"/>
                  <a:pt x="8852" y="1373"/>
                  <a:pt x="8505" y="1373"/>
                </a:cubicBezTo>
                <a:cubicBezTo>
                  <a:pt x="8194" y="1373"/>
                  <a:pt x="7882" y="1345"/>
                  <a:pt x="7574" y="1373"/>
                </a:cubicBezTo>
                <a:cubicBezTo>
                  <a:pt x="7187" y="1409"/>
                  <a:pt x="6800" y="1468"/>
                  <a:pt x="6411" y="1460"/>
                </a:cubicBezTo>
                <a:cubicBezTo>
                  <a:pt x="6063" y="1453"/>
                  <a:pt x="5712" y="1460"/>
                  <a:pt x="5365" y="1460"/>
                </a:cubicBezTo>
                <a:cubicBezTo>
                  <a:pt x="5064" y="1460"/>
                  <a:pt x="4763" y="1459"/>
                  <a:pt x="4463" y="1460"/>
                </a:cubicBezTo>
                <a:lnTo>
                  <a:pt x="4347" y="1460"/>
                </a:lnTo>
                <a:lnTo>
                  <a:pt x="4492" y="1402"/>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811520" y="158417"/>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b="1" dirty="0">
                <a:solidFill>
                  <a:srgbClr val="000000"/>
                </a:solidFill>
                <a:latin typeface="+mn-lt"/>
              </a:rPr>
              <a:t>Az első EJB alkalmazás a fürtön</a:t>
            </a:r>
          </a:p>
        </p:txBody>
      </p:sp>
      <p:pic>
        <p:nvPicPr>
          <p:cNvPr id="57346" name="Picture 2"/>
          <p:cNvPicPr>
            <a:picLocks noChangeAspect="1" noChangeArrowheads="1"/>
          </p:cNvPicPr>
          <p:nvPr/>
        </p:nvPicPr>
        <p:blipFill>
          <a:blip r:embed="rId3" cstate="print"/>
          <a:srcRect/>
          <a:stretch>
            <a:fillRect/>
          </a:stretch>
        </p:blipFill>
        <p:spPr bwMode="auto">
          <a:xfrm>
            <a:off x="214560" y="1860676"/>
            <a:ext cx="8799840" cy="3189935"/>
          </a:xfrm>
          <a:prstGeom prst="rect">
            <a:avLst/>
          </a:prstGeom>
          <a:noFill/>
          <a:ln w="14400">
            <a:solidFill>
              <a:srgbClr val="000000"/>
            </a:solidFill>
            <a:round/>
            <a:headEnd/>
            <a:tailEnd/>
          </a:ln>
          <a:effectLst/>
        </p:spPr>
      </p:pic>
      <p:sp>
        <p:nvSpPr>
          <p:cNvPr id="57347" name="Freeform 3"/>
          <p:cNvSpPr>
            <a:spLocks noChangeArrowheads="1"/>
          </p:cNvSpPr>
          <p:nvPr/>
        </p:nvSpPr>
        <p:spPr bwMode="auto">
          <a:xfrm>
            <a:off x="554401" y="4359339"/>
            <a:ext cx="3013920" cy="548697"/>
          </a:xfrm>
          <a:custGeom>
            <a:avLst/>
            <a:gdLst/>
            <a:ahLst/>
            <a:cxnLst>
              <a:cxn ang="0">
                <a:pos x="1734" y="1449"/>
              </a:cxn>
              <a:cxn ang="0">
                <a:pos x="774" y="1158"/>
              </a:cxn>
              <a:cxn ang="0">
                <a:pos x="687" y="373"/>
              </a:cxn>
              <a:cxn ang="0">
                <a:pos x="1647" y="54"/>
              </a:cxn>
              <a:cxn ang="0">
                <a:pos x="2722" y="54"/>
              </a:cxn>
              <a:cxn ang="0">
                <a:pos x="3653" y="83"/>
              </a:cxn>
              <a:cxn ang="0">
                <a:pos x="4641" y="83"/>
              </a:cxn>
              <a:cxn ang="0">
                <a:pos x="5572" y="112"/>
              </a:cxn>
              <a:cxn ang="0">
                <a:pos x="6589" y="112"/>
              </a:cxn>
              <a:cxn ang="0">
                <a:pos x="7520" y="112"/>
              </a:cxn>
              <a:cxn ang="0">
                <a:pos x="8537" y="315"/>
              </a:cxn>
              <a:cxn ang="0">
                <a:pos x="8654" y="1013"/>
              </a:cxn>
              <a:cxn ang="0">
                <a:pos x="7723" y="1275"/>
              </a:cxn>
              <a:cxn ang="0">
                <a:pos x="6706" y="1333"/>
              </a:cxn>
              <a:cxn ang="0">
                <a:pos x="5746" y="1507"/>
              </a:cxn>
              <a:cxn ang="0">
                <a:pos x="4758" y="1595"/>
              </a:cxn>
              <a:cxn ang="0">
                <a:pos x="3769" y="1624"/>
              </a:cxn>
              <a:cxn ang="0">
                <a:pos x="2868" y="1507"/>
              </a:cxn>
              <a:cxn ang="0">
                <a:pos x="1850" y="1304"/>
              </a:cxn>
              <a:cxn ang="0">
                <a:pos x="1618" y="1304"/>
              </a:cxn>
              <a:cxn ang="0">
                <a:pos x="1734" y="1449"/>
              </a:cxn>
            </a:cxnLst>
            <a:rect l="0" t="0" r="r" b="b"/>
            <a:pathLst>
              <a:path w="9229" h="1681">
                <a:moveTo>
                  <a:pt x="1734" y="1449"/>
                </a:moveTo>
                <a:cubicBezTo>
                  <a:pt x="1411" y="1357"/>
                  <a:pt x="1082" y="1352"/>
                  <a:pt x="774" y="1158"/>
                </a:cubicBezTo>
                <a:cubicBezTo>
                  <a:pt x="531" y="1005"/>
                  <a:pt x="0" y="465"/>
                  <a:pt x="687" y="373"/>
                </a:cubicBezTo>
                <a:cubicBezTo>
                  <a:pt x="1021" y="328"/>
                  <a:pt x="1297" y="77"/>
                  <a:pt x="1647" y="54"/>
                </a:cubicBezTo>
                <a:cubicBezTo>
                  <a:pt x="2004" y="30"/>
                  <a:pt x="2366" y="0"/>
                  <a:pt x="2722" y="54"/>
                </a:cubicBezTo>
                <a:cubicBezTo>
                  <a:pt x="3030" y="100"/>
                  <a:pt x="3342" y="79"/>
                  <a:pt x="3653" y="83"/>
                </a:cubicBezTo>
                <a:cubicBezTo>
                  <a:pt x="3981" y="87"/>
                  <a:pt x="4312" y="102"/>
                  <a:pt x="4641" y="83"/>
                </a:cubicBezTo>
                <a:cubicBezTo>
                  <a:pt x="4954" y="65"/>
                  <a:pt x="5258" y="129"/>
                  <a:pt x="5572" y="112"/>
                </a:cubicBezTo>
                <a:cubicBezTo>
                  <a:pt x="5910" y="93"/>
                  <a:pt x="6251" y="112"/>
                  <a:pt x="6589" y="112"/>
                </a:cubicBezTo>
                <a:cubicBezTo>
                  <a:pt x="6899" y="112"/>
                  <a:pt x="7210" y="110"/>
                  <a:pt x="7520" y="112"/>
                </a:cubicBezTo>
                <a:cubicBezTo>
                  <a:pt x="7865" y="114"/>
                  <a:pt x="8168" y="226"/>
                  <a:pt x="8537" y="315"/>
                </a:cubicBezTo>
                <a:cubicBezTo>
                  <a:pt x="8924" y="408"/>
                  <a:pt x="9228" y="930"/>
                  <a:pt x="8654" y="1013"/>
                </a:cubicBezTo>
                <a:cubicBezTo>
                  <a:pt x="8327" y="1060"/>
                  <a:pt x="8102" y="1361"/>
                  <a:pt x="7723" y="1275"/>
                </a:cubicBezTo>
                <a:cubicBezTo>
                  <a:pt x="7390" y="1199"/>
                  <a:pt x="7038" y="1266"/>
                  <a:pt x="6706" y="1333"/>
                </a:cubicBezTo>
                <a:cubicBezTo>
                  <a:pt x="6382" y="1399"/>
                  <a:pt x="6065" y="1397"/>
                  <a:pt x="5746" y="1507"/>
                </a:cubicBezTo>
                <a:cubicBezTo>
                  <a:pt x="5427" y="1617"/>
                  <a:pt x="5088" y="1508"/>
                  <a:pt x="4758" y="1595"/>
                </a:cubicBezTo>
                <a:cubicBezTo>
                  <a:pt x="4437" y="1680"/>
                  <a:pt x="4097" y="1598"/>
                  <a:pt x="3769" y="1624"/>
                </a:cubicBezTo>
                <a:cubicBezTo>
                  <a:pt x="3460" y="1649"/>
                  <a:pt x="3167" y="1546"/>
                  <a:pt x="2868" y="1507"/>
                </a:cubicBezTo>
                <a:cubicBezTo>
                  <a:pt x="2525" y="1462"/>
                  <a:pt x="2180" y="1409"/>
                  <a:pt x="1850" y="1304"/>
                </a:cubicBezTo>
                <a:lnTo>
                  <a:pt x="1618" y="1304"/>
                </a:lnTo>
                <a:lnTo>
                  <a:pt x="1734" y="1449"/>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659520" y="27364"/>
            <a:ext cx="7911360" cy="6858000"/>
          </a:xfrm>
          <a:prstGeom prst="rect">
            <a:avLst/>
          </a:prstGeom>
          <a:noFill/>
          <a:ln w="9525">
            <a:noFill/>
            <a:round/>
            <a:headEnd/>
            <a:tailEnd/>
          </a:ln>
          <a:effectLst/>
        </p:spPr>
      </p:pic>
      <p:sp>
        <p:nvSpPr>
          <p:cNvPr id="58370" name="Text Box 2"/>
          <p:cNvSpPr txBox="1">
            <a:spLocks noChangeArrowheads="1"/>
          </p:cNvSpPr>
          <p:nvPr/>
        </p:nvSpPr>
        <p:spPr bwMode="auto">
          <a:xfrm>
            <a:off x="2223360" y="816566"/>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sp>
        <p:nvSpPr>
          <p:cNvPr id="58371" name="Freeform 3"/>
          <p:cNvSpPr>
            <a:spLocks noChangeArrowheads="1"/>
          </p:cNvSpPr>
          <p:nvPr/>
        </p:nvSpPr>
        <p:spPr bwMode="auto">
          <a:xfrm>
            <a:off x="2008801" y="4998765"/>
            <a:ext cx="4944960" cy="864091"/>
          </a:xfrm>
          <a:custGeom>
            <a:avLst/>
            <a:gdLst/>
            <a:ahLst/>
            <a:cxnLst>
              <a:cxn ang="0">
                <a:pos x="4115" y="2343"/>
              </a:cxn>
              <a:cxn ang="0">
                <a:pos x="3213" y="2459"/>
              </a:cxn>
              <a:cxn ang="0">
                <a:pos x="2167" y="2517"/>
              </a:cxn>
              <a:cxn ang="0">
                <a:pos x="1149" y="2488"/>
              </a:cxn>
              <a:cxn ang="0">
                <a:pos x="189" y="2226"/>
              </a:cxn>
              <a:cxn ang="0">
                <a:pos x="626" y="1267"/>
              </a:cxn>
              <a:cxn ang="0">
                <a:pos x="1527" y="453"/>
              </a:cxn>
              <a:cxn ang="0">
                <a:pos x="2603" y="249"/>
              </a:cxn>
              <a:cxn ang="0">
                <a:pos x="3969" y="249"/>
              </a:cxn>
              <a:cxn ang="0">
                <a:pos x="5016" y="104"/>
              </a:cxn>
              <a:cxn ang="0">
                <a:pos x="6063" y="46"/>
              </a:cxn>
              <a:cxn ang="0">
                <a:pos x="7051" y="46"/>
              </a:cxn>
              <a:cxn ang="0">
                <a:pos x="8272" y="104"/>
              </a:cxn>
              <a:cxn ang="0">
                <a:pos x="9377" y="162"/>
              </a:cxn>
              <a:cxn ang="0">
                <a:pos x="10308" y="220"/>
              </a:cxn>
              <a:cxn ang="0">
                <a:pos x="11674" y="336"/>
              </a:cxn>
              <a:cxn ang="0">
                <a:pos x="12750" y="365"/>
              </a:cxn>
              <a:cxn ang="0">
                <a:pos x="13826" y="395"/>
              </a:cxn>
              <a:cxn ang="0">
                <a:pos x="14843" y="482"/>
              </a:cxn>
              <a:cxn ang="0">
                <a:pos x="14930" y="1412"/>
              </a:cxn>
              <a:cxn ang="0">
                <a:pos x="14000" y="2023"/>
              </a:cxn>
              <a:cxn ang="0">
                <a:pos x="12895" y="2255"/>
              </a:cxn>
              <a:cxn ang="0">
                <a:pos x="11616" y="2255"/>
              </a:cxn>
              <a:cxn ang="0">
                <a:pos x="10453" y="2255"/>
              </a:cxn>
              <a:cxn ang="0">
                <a:pos x="9377" y="2255"/>
              </a:cxn>
              <a:cxn ang="0">
                <a:pos x="8127" y="2372"/>
              </a:cxn>
              <a:cxn ang="0">
                <a:pos x="6993" y="2546"/>
              </a:cxn>
              <a:cxn ang="0">
                <a:pos x="6004" y="2633"/>
              </a:cxn>
              <a:cxn ang="0">
                <a:pos x="5045" y="2517"/>
              </a:cxn>
              <a:cxn ang="0">
                <a:pos x="4085" y="2401"/>
              </a:cxn>
              <a:cxn ang="0">
                <a:pos x="4085" y="2401"/>
              </a:cxn>
              <a:cxn ang="0">
                <a:pos x="4115" y="2343"/>
              </a:cxn>
            </a:cxnLst>
            <a:rect l="0" t="0" r="r" b="b"/>
            <a:pathLst>
              <a:path w="15144" h="2647">
                <a:moveTo>
                  <a:pt x="4115" y="2343"/>
                </a:moveTo>
                <a:cubicBezTo>
                  <a:pt x="3807" y="2331"/>
                  <a:pt x="3518" y="2469"/>
                  <a:pt x="3213" y="2459"/>
                </a:cubicBezTo>
                <a:cubicBezTo>
                  <a:pt x="2862" y="2447"/>
                  <a:pt x="2515" y="2514"/>
                  <a:pt x="2167" y="2517"/>
                </a:cubicBezTo>
                <a:cubicBezTo>
                  <a:pt x="1827" y="2520"/>
                  <a:pt x="1481" y="2563"/>
                  <a:pt x="1149" y="2488"/>
                </a:cubicBezTo>
                <a:cubicBezTo>
                  <a:pt x="825" y="2415"/>
                  <a:pt x="369" y="2533"/>
                  <a:pt x="189" y="2226"/>
                </a:cubicBezTo>
                <a:cubicBezTo>
                  <a:pt x="0" y="1902"/>
                  <a:pt x="272" y="1411"/>
                  <a:pt x="626" y="1267"/>
                </a:cubicBezTo>
                <a:cubicBezTo>
                  <a:pt x="1054" y="1092"/>
                  <a:pt x="1070" y="564"/>
                  <a:pt x="1527" y="453"/>
                </a:cubicBezTo>
                <a:cubicBezTo>
                  <a:pt x="1878" y="368"/>
                  <a:pt x="2223" y="219"/>
                  <a:pt x="2603" y="249"/>
                </a:cubicBezTo>
                <a:cubicBezTo>
                  <a:pt x="3056" y="285"/>
                  <a:pt x="3516" y="205"/>
                  <a:pt x="3969" y="249"/>
                </a:cubicBezTo>
                <a:cubicBezTo>
                  <a:pt x="4339" y="285"/>
                  <a:pt x="4659" y="82"/>
                  <a:pt x="5016" y="104"/>
                </a:cubicBezTo>
                <a:cubicBezTo>
                  <a:pt x="5373" y="126"/>
                  <a:pt x="5703" y="11"/>
                  <a:pt x="6063" y="46"/>
                </a:cubicBezTo>
                <a:cubicBezTo>
                  <a:pt x="6390" y="78"/>
                  <a:pt x="6724" y="82"/>
                  <a:pt x="7051" y="46"/>
                </a:cubicBezTo>
                <a:cubicBezTo>
                  <a:pt x="7470" y="0"/>
                  <a:pt x="7855" y="148"/>
                  <a:pt x="8272" y="104"/>
                </a:cubicBezTo>
                <a:cubicBezTo>
                  <a:pt x="8639" y="66"/>
                  <a:pt x="9009" y="136"/>
                  <a:pt x="9377" y="162"/>
                </a:cubicBezTo>
                <a:cubicBezTo>
                  <a:pt x="9686" y="183"/>
                  <a:pt x="9996" y="206"/>
                  <a:pt x="10308" y="220"/>
                </a:cubicBezTo>
                <a:cubicBezTo>
                  <a:pt x="10764" y="240"/>
                  <a:pt x="11222" y="247"/>
                  <a:pt x="11674" y="336"/>
                </a:cubicBezTo>
                <a:cubicBezTo>
                  <a:pt x="12027" y="406"/>
                  <a:pt x="12392" y="354"/>
                  <a:pt x="12750" y="365"/>
                </a:cubicBezTo>
                <a:cubicBezTo>
                  <a:pt x="13108" y="376"/>
                  <a:pt x="13465" y="375"/>
                  <a:pt x="13826" y="395"/>
                </a:cubicBezTo>
                <a:cubicBezTo>
                  <a:pt x="14166" y="414"/>
                  <a:pt x="14549" y="309"/>
                  <a:pt x="14843" y="482"/>
                </a:cubicBezTo>
                <a:cubicBezTo>
                  <a:pt x="15143" y="659"/>
                  <a:pt x="15033" y="1118"/>
                  <a:pt x="14930" y="1412"/>
                </a:cubicBezTo>
                <a:cubicBezTo>
                  <a:pt x="14794" y="1801"/>
                  <a:pt x="14329" y="1865"/>
                  <a:pt x="14000" y="2023"/>
                </a:cubicBezTo>
                <a:cubicBezTo>
                  <a:pt x="13651" y="2191"/>
                  <a:pt x="13269" y="2214"/>
                  <a:pt x="12895" y="2255"/>
                </a:cubicBezTo>
                <a:cubicBezTo>
                  <a:pt x="12471" y="2301"/>
                  <a:pt x="12041" y="2255"/>
                  <a:pt x="11616" y="2255"/>
                </a:cubicBezTo>
                <a:cubicBezTo>
                  <a:pt x="11228" y="2255"/>
                  <a:pt x="10840" y="2255"/>
                  <a:pt x="10453" y="2255"/>
                </a:cubicBezTo>
                <a:cubicBezTo>
                  <a:pt x="10094" y="2255"/>
                  <a:pt x="9734" y="2281"/>
                  <a:pt x="9377" y="2255"/>
                </a:cubicBezTo>
                <a:cubicBezTo>
                  <a:pt x="8950" y="2224"/>
                  <a:pt x="8545" y="2346"/>
                  <a:pt x="8127" y="2372"/>
                </a:cubicBezTo>
                <a:cubicBezTo>
                  <a:pt x="7743" y="2396"/>
                  <a:pt x="7380" y="2529"/>
                  <a:pt x="6993" y="2546"/>
                </a:cubicBezTo>
                <a:cubicBezTo>
                  <a:pt x="6663" y="2561"/>
                  <a:pt x="6336" y="2620"/>
                  <a:pt x="6004" y="2633"/>
                </a:cubicBezTo>
                <a:cubicBezTo>
                  <a:pt x="5672" y="2646"/>
                  <a:pt x="5364" y="2552"/>
                  <a:pt x="5045" y="2517"/>
                </a:cubicBezTo>
                <a:cubicBezTo>
                  <a:pt x="4726" y="2482"/>
                  <a:pt x="4414" y="2344"/>
                  <a:pt x="4085" y="2401"/>
                </a:cubicBezTo>
                <a:lnTo>
                  <a:pt x="4085" y="2401"/>
                </a:lnTo>
                <a:lnTo>
                  <a:pt x="4115" y="2343"/>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58372" name="Freeform 4"/>
          <p:cNvSpPr>
            <a:spLocks noChangeArrowheads="1"/>
          </p:cNvSpPr>
          <p:nvPr/>
        </p:nvSpPr>
        <p:spPr bwMode="auto">
          <a:xfrm>
            <a:off x="1520640" y="1385425"/>
            <a:ext cx="3182400" cy="784883"/>
          </a:xfrm>
          <a:custGeom>
            <a:avLst/>
            <a:gdLst/>
            <a:ahLst/>
            <a:cxnLst>
              <a:cxn ang="0">
                <a:pos x="2874" y="2010"/>
              </a:cxn>
              <a:cxn ang="0">
                <a:pos x="1420" y="1923"/>
              </a:cxn>
              <a:cxn ang="0">
                <a:pos x="373" y="1400"/>
              </a:cxn>
              <a:cxn ang="0">
                <a:pos x="1071" y="585"/>
              </a:cxn>
              <a:cxn ang="0">
                <a:pos x="2147" y="266"/>
              </a:cxn>
              <a:cxn ang="0">
                <a:pos x="3281" y="91"/>
              </a:cxn>
              <a:cxn ang="0">
                <a:pos x="4792" y="62"/>
              </a:cxn>
              <a:cxn ang="0">
                <a:pos x="6130" y="295"/>
              </a:cxn>
              <a:cxn ang="0">
                <a:pos x="7380" y="498"/>
              </a:cxn>
              <a:cxn ang="0">
                <a:pos x="8514" y="673"/>
              </a:cxn>
              <a:cxn ang="0">
                <a:pos x="9474" y="905"/>
              </a:cxn>
              <a:cxn ang="0">
                <a:pos x="8979" y="1777"/>
              </a:cxn>
              <a:cxn ang="0">
                <a:pos x="7874" y="2185"/>
              </a:cxn>
              <a:cxn ang="0">
                <a:pos x="6886" y="2330"/>
              </a:cxn>
              <a:cxn ang="0">
                <a:pos x="5868" y="2359"/>
              </a:cxn>
              <a:cxn ang="0">
                <a:pos x="4792" y="2272"/>
              </a:cxn>
              <a:cxn ang="0">
                <a:pos x="3746" y="2214"/>
              </a:cxn>
              <a:cxn ang="0">
                <a:pos x="3397" y="2155"/>
              </a:cxn>
              <a:cxn ang="0">
                <a:pos x="3106" y="2155"/>
              </a:cxn>
              <a:cxn ang="0">
                <a:pos x="2990" y="2155"/>
              </a:cxn>
              <a:cxn ang="0">
                <a:pos x="2874" y="2010"/>
              </a:cxn>
            </a:cxnLst>
            <a:rect l="0" t="0" r="r" b="b"/>
            <a:pathLst>
              <a:path w="9747" h="2404">
                <a:moveTo>
                  <a:pt x="2874" y="2010"/>
                </a:moveTo>
                <a:cubicBezTo>
                  <a:pt x="2388" y="1988"/>
                  <a:pt x="1913" y="1985"/>
                  <a:pt x="1420" y="1923"/>
                </a:cubicBezTo>
                <a:cubicBezTo>
                  <a:pt x="1004" y="1871"/>
                  <a:pt x="625" y="1710"/>
                  <a:pt x="373" y="1400"/>
                </a:cubicBezTo>
                <a:cubicBezTo>
                  <a:pt x="0" y="940"/>
                  <a:pt x="843" y="694"/>
                  <a:pt x="1071" y="585"/>
                </a:cubicBezTo>
                <a:cubicBezTo>
                  <a:pt x="1405" y="425"/>
                  <a:pt x="1765" y="287"/>
                  <a:pt x="2147" y="266"/>
                </a:cubicBezTo>
                <a:cubicBezTo>
                  <a:pt x="2529" y="245"/>
                  <a:pt x="2897" y="116"/>
                  <a:pt x="3281" y="91"/>
                </a:cubicBezTo>
                <a:cubicBezTo>
                  <a:pt x="3784" y="59"/>
                  <a:pt x="4292" y="0"/>
                  <a:pt x="4792" y="62"/>
                </a:cubicBezTo>
                <a:cubicBezTo>
                  <a:pt x="5244" y="118"/>
                  <a:pt x="5678" y="195"/>
                  <a:pt x="6130" y="295"/>
                </a:cubicBezTo>
                <a:cubicBezTo>
                  <a:pt x="6542" y="386"/>
                  <a:pt x="6966" y="418"/>
                  <a:pt x="7380" y="498"/>
                </a:cubicBezTo>
                <a:cubicBezTo>
                  <a:pt x="7755" y="570"/>
                  <a:pt x="8135" y="617"/>
                  <a:pt x="8514" y="673"/>
                </a:cubicBezTo>
                <a:cubicBezTo>
                  <a:pt x="8838" y="721"/>
                  <a:pt x="9254" y="647"/>
                  <a:pt x="9474" y="905"/>
                </a:cubicBezTo>
                <a:cubicBezTo>
                  <a:pt x="9746" y="1224"/>
                  <a:pt x="9277" y="1643"/>
                  <a:pt x="8979" y="1777"/>
                </a:cubicBezTo>
                <a:cubicBezTo>
                  <a:pt x="8622" y="1938"/>
                  <a:pt x="8259" y="2096"/>
                  <a:pt x="7874" y="2185"/>
                </a:cubicBezTo>
                <a:cubicBezTo>
                  <a:pt x="7547" y="2260"/>
                  <a:pt x="7213" y="2258"/>
                  <a:pt x="6886" y="2330"/>
                </a:cubicBezTo>
                <a:cubicBezTo>
                  <a:pt x="6552" y="2403"/>
                  <a:pt x="6206" y="2332"/>
                  <a:pt x="5868" y="2359"/>
                </a:cubicBezTo>
                <a:cubicBezTo>
                  <a:pt x="5502" y="2389"/>
                  <a:pt x="5151" y="2292"/>
                  <a:pt x="4792" y="2272"/>
                </a:cubicBezTo>
                <a:cubicBezTo>
                  <a:pt x="4444" y="2252"/>
                  <a:pt x="4086" y="2327"/>
                  <a:pt x="3746" y="2214"/>
                </a:cubicBezTo>
                <a:lnTo>
                  <a:pt x="3397" y="2155"/>
                </a:lnTo>
                <a:lnTo>
                  <a:pt x="3106" y="2155"/>
                </a:lnTo>
                <a:lnTo>
                  <a:pt x="2990" y="2155"/>
                </a:lnTo>
                <a:lnTo>
                  <a:pt x="2874" y="2010"/>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659520" y="27364"/>
            <a:ext cx="7911360" cy="6858000"/>
          </a:xfrm>
          <a:prstGeom prst="rect">
            <a:avLst/>
          </a:prstGeom>
          <a:noFill/>
          <a:ln w="9525">
            <a:noFill/>
            <a:round/>
            <a:headEnd/>
            <a:tailEnd/>
          </a:ln>
          <a:effectLst/>
        </p:spPr>
      </p:pic>
      <p:sp>
        <p:nvSpPr>
          <p:cNvPr id="59394" name="Text Box 2"/>
          <p:cNvSpPr txBox="1">
            <a:spLocks noChangeArrowheads="1"/>
          </p:cNvSpPr>
          <p:nvPr/>
        </p:nvSpPr>
        <p:spPr bwMode="auto">
          <a:xfrm>
            <a:off x="2449441" y="973542"/>
            <a:ext cx="545040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Lst>
            </a:pPr>
            <a:r>
              <a:rPr lang="hu-HU" sz="2900" dirty="0">
                <a:solidFill>
                  <a:srgbClr val="000000"/>
                </a:solidFill>
              </a:rPr>
              <a:t>Az első EJB alkalmazás a fürtön</a:t>
            </a:r>
          </a:p>
        </p:txBody>
      </p:sp>
      <p:sp>
        <p:nvSpPr>
          <p:cNvPr id="59395" name="Freeform 3"/>
          <p:cNvSpPr>
            <a:spLocks noChangeArrowheads="1"/>
          </p:cNvSpPr>
          <p:nvPr/>
        </p:nvSpPr>
        <p:spPr bwMode="auto">
          <a:xfrm>
            <a:off x="1964160" y="4959881"/>
            <a:ext cx="4438080" cy="934659"/>
          </a:xfrm>
          <a:custGeom>
            <a:avLst/>
            <a:gdLst/>
            <a:ahLst/>
            <a:cxnLst>
              <a:cxn ang="0">
                <a:pos x="2532" y="2551"/>
              </a:cxn>
              <a:cxn ang="0">
                <a:pos x="1515" y="2638"/>
              </a:cxn>
              <a:cxn ang="0">
                <a:pos x="584" y="2405"/>
              </a:cxn>
              <a:cxn ang="0">
                <a:pos x="3" y="1562"/>
              </a:cxn>
              <a:cxn ang="0">
                <a:pos x="788" y="661"/>
              </a:cxn>
              <a:cxn ang="0">
                <a:pos x="1892" y="138"/>
              </a:cxn>
              <a:cxn ang="0">
                <a:pos x="2997" y="21"/>
              </a:cxn>
              <a:cxn ang="0">
                <a:pos x="4451" y="167"/>
              </a:cxn>
              <a:cxn ang="0">
                <a:pos x="5527" y="283"/>
              </a:cxn>
              <a:cxn ang="0">
                <a:pos x="6690" y="283"/>
              </a:cxn>
              <a:cxn ang="0">
                <a:pos x="7707" y="341"/>
              </a:cxn>
              <a:cxn ang="0">
                <a:pos x="8725" y="341"/>
              </a:cxn>
              <a:cxn ang="0">
                <a:pos x="9917" y="254"/>
              </a:cxn>
              <a:cxn ang="0">
                <a:pos x="11226" y="254"/>
              </a:cxn>
              <a:cxn ang="0">
                <a:pos x="12243" y="486"/>
              </a:cxn>
              <a:cxn ang="0">
                <a:pos x="13232" y="1242"/>
              </a:cxn>
              <a:cxn ang="0">
                <a:pos x="13145" y="2144"/>
              </a:cxn>
              <a:cxn ang="0">
                <a:pos x="11923" y="2464"/>
              </a:cxn>
              <a:cxn ang="0">
                <a:pos x="10789" y="2464"/>
              </a:cxn>
              <a:cxn ang="0">
                <a:pos x="9365" y="2289"/>
              </a:cxn>
              <a:cxn ang="0">
                <a:pos x="8231" y="2260"/>
              </a:cxn>
              <a:cxn ang="0">
                <a:pos x="7155" y="2289"/>
              </a:cxn>
              <a:cxn ang="0">
                <a:pos x="6137" y="2580"/>
              </a:cxn>
              <a:cxn ang="0">
                <a:pos x="5091" y="2812"/>
              </a:cxn>
              <a:cxn ang="0">
                <a:pos x="4044" y="2609"/>
              </a:cxn>
              <a:cxn ang="0">
                <a:pos x="3085" y="2464"/>
              </a:cxn>
              <a:cxn ang="0">
                <a:pos x="2765" y="2464"/>
              </a:cxn>
              <a:cxn ang="0">
                <a:pos x="2561" y="2434"/>
              </a:cxn>
              <a:cxn ang="0">
                <a:pos x="2532" y="2551"/>
              </a:cxn>
            </a:cxnLst>
            <a:rect l="0" t="0" r="r" b="b"/>
            <a:pathLst>
              <a:path w="13592" h="2862">
                <a:moveTo>
                  <a:pt x="2532" y="2551"/>
                </a:moveTo>
                <a:cubicBezTo>
                  <a:pt x="2194" y="2623"/>
                  <a:pt x="1859" y="2576"/>
                  <a:pt x="1515" y="2638"/>
                </a:cubicBezTo>
                <a:cubicBezTo>
                  <a:pt x="1195" y="2696"/>
                  <a:pt x="867" y="2553"/>
                  <a:pt x="584" y="2405"/>
                </a:cubicBezTo>
                <a:cubicBezTo>
                  <a:pt x="275" y="2243"/>
                  <a:pt x="5" y="1923"/>
                  <a:pt x="3" y="1562"/>
                </a:cubicBezTo>
                <a:cubicBezTo>
                  <a:pt x="0" y="1116"/>
                  <a:pt x="511" y="931"/>
                  <a:pt x="788" y="661"/>
                </a:cubicBezTo>
                <a:cubicBezTo>
                  <a:pt x="1096" y="360"/>
                  <a:pt x="1493" y="225"/>
                  <a:pt x="1892" y="138"/>
                </a:cubicBezTo>
                <a:cubicBezTo>
                  <a:pt x="2253" y="59"/>
                  <a:pt x="2622" y="0"/>
                  <a:pt x="2997" y="21"/>
                </a:cubicBezTo>
                <a:cubicBezTo>
                  <a:pt x="3483" y="49"/>
                  <a:pt x="3981" y="37"/>
                  <a:pt x="4451" y="167"/>
                </a:cubicBezTo>
                <a:cubicBezTo>
                  <a:pt x="4821" y="269"/>
                  <a:pt x="5163" y="239"/>
                  <a:pt x="5527" y="283"/>
                </a:cubicBezTo>
                <a:cubicBezTo>
                  <a:pt x="5911" y="329"/>
                  <a:pt x="6304" y="318"/>
                  <a:pt x="6690" y="283"/>
                </a:cubicBezTo>
                <a:cubicBezTo>
                  <a:pt x="7040" y="251"/>
                  <a:pt x="7353" y="381"/>
                  <a:pt x="7707" y="341"/>
                </a:cubicBezTo>
                <a:cubicBezTo>
                  <a:pt x="8043" y="303"/>
                  <a:pt x="8388" y="299"/>
                  <a:pt x="8725" y="341"/>
                </a:cubicBezTo>
                <a:cubicBezTo>
                  <a:pt x="9141" y="393"/>
                  <a:pt x="9505" y="225"/>
                  <a:pt x="9917" y="254"/>
                </a:cubicBezTo>
                <a:cubicBezTo>
                  <a:pt x="10351" y="284"/>
                  <a:pt x="10790" y="233"/>
                  <a:pt x="11226" y="254"/>
                </a:cubicBezTo>
                <a:cubicBezTo>
                  <a:pt x="11569" y="271"/>
                  <a:pt x="11937" y="279"/>
                  <a:pt x="12243" y="486"/>
                </a:cubicBezTo>
                <a:cubicBezTo>
                  <a:pt x="12586" y="718"/>
                  <a:pt x="12907" y="971"/>
                  <a:pt x="13232" y="1242"/>
                </a:cubicBezTo>
                <a:cubicBezTo>
                  <a:pt x="13591" y="1540"/>
                  <a:pt x="13384" y="1972"/>
                  <a:pt x="13145" y="2144"/>
                </a:cubicBezTo>
                <a:cubicBezTo>
                  <a:pt x="12801" y="2392"/>
                  <a:pt x="12344" y="2448"/>
                  <a:pt x="11923" y="2464"/>
                </a:cubicBezTo>
                <a:cubicBezTo>
                  <a:pt x="11546" y="2479"/>
                  <a:pt x="11166" y="2480"/>
                  <a:pt x="10789" y="2464"/>
                </a:cubicBezTo>
                <a:cubicBezTo>
                  <a:pt x="10312" y="2444"/>
                  <a:pt x="9835" y="2400"/>
                  <a:pt x="9365" y="2289"/>
                </a:cubicBezTo>
                <a:cubicBezTo>
                  <a:pt x="8995" y="2202"/>
                  <a:pt x="8608" y="2262"/>
                  <a:pt x="8231" y="2260"/>
                </a:cubicBezTo>
                <a:cubicBezTo>
                  <a:pt x="7872" y="2259"/>
                  <a:pt x="7501" y="2190"/>
                  <a:pt x="7155" y="2289"/>
                </a:cubicBezTo>
                <a:cubicBezTo>
                  <a:pt x="6809" y="2388"/>
                  <a:pt x="6420" y="2354"/>
                  <a:pt x="6137" y="2580"/>
                </a:cubicBezTo>
                <a:cubicBezTo>
                  <a:pt x="5819" y="2834"/>
                  <a:pt x="5443" y="2861"/>
                  <a:pt x="5091" y="2812"/>
                </a:cubicBezTo>
                <a:cubicBezTo>
                  <a:pt x="4739" y="2763"/>
                  <a:pt x="4388" y="2696"/>
                  <a:pt x="4044" y="2609"/>
                </a:cubicBezTo>
                <a:cubicBezTo>
                  <a:pt x="3726" y="2529"/>
                  <a:pt x="3398" y="2559"/>
                  <a:pt x="3085" y="2464"/>
                </a:cubicBezTo>
                <a:lnTo>
                  <a:pt x="2765" y="2464"/>
                </a:lnTo>
                <a:lnTo>
                  <a:pt x="2561" y="2434"/>
                </a:lnTo>
                <a:lnTo>
                  <a:pt x="2532" y="2551"/>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59396" name="Freeform 4"/>
          <p:cNvSpPr>
            <a:spLocks noChangeArrowheads="1"/>
          </p:cNvSpPr>
          <p:nvPr/>
        </p:nvSpPr>
        <p:spPr bwMode="auto">
          <a:xfrm>
            <a:off x="1677601" y="1463193"/>
            <a:ext cx="3088800" cy="720076"/>
          </a:xfrm>
          <a:custGeom>
            <a:avLst/>
            <a:gdLst/>
            <a:ahLst/>
            <a:cxnLst>
              <a:cxn ang="0">
                <a:pos x="1755" y="1654"/>
              </a:cxn>
              <a:cxn ang="0">
                <a:pos x="824" y="1741"/>
              </a:cxn>
              <a:cxn ang="0">
                <a:pos x="68" y="1160"/>
              </a:cxn>
              <a:cxn ang="0">
                <a:pos x="737" y="374"/>
              </a:cxn>
              <a:cxn ang="0">
                <a:pos x="1668" y="84"/>
              </a:cxn>
              <a:cxn ang="0">
                <a:pos x="2772" y="26"/>
              </a:cxn>
              <a:cxn ang="0">
                <a:pos x="3935" y="113"/>
              </a:cxn>
              <a:cxn ang="0">
                <a:pos x="4982" y="258"/>
              </a:cxn>
              <a:cxn ang="0">
                <a:pos x="6174" y="491"/>
              </a:cxn>
              <a:cxn ang="0">
                <a:pos x="7395" y="636"/>
              </a:cxn>
              <a:cxn ang="0">
                <a:pos x="8558" y="782"/>
              </a:cxn>
              <a:cxn ang="0">
                <a:pos x="9343" y="1247"/>
              </a:cxn>
              <a:cxn ang="0">
                <a:pos x="8326" y="1915"/>
              </a:cxn>
              <a:cxn ang="0">
                <a:pos x="7192" y="2119"/>
              </a:cxn>
              <a:cxn ang="0">
                <a:pos x="6058" y="2148"/>
              </a:cxn>
              <a:cxn ang="0">
                <a:pos x="4779" y="2090"/>
              </a:cxn>
              <a:cxn ang="0">
                <a:pos x="3528" y="1886"/>
              </a:cxn>
              <a:cxn ang="0">
                <a:pos x="2453" y="1741"/>
              </a:cxn>
              <a:cxn ang="0">
                <a:pos x="2104" y="1741"/>
              </a:cxn>
              <a:cxn ang="0">
                <a:pos x="1813" y="1683"/>
              </a:cxn>
              <a:cxn ang="0">
                <a:pos x="1755" y="1683"/>
              </a:cxn>
              <a:cxn ang="0">
                <a:pos x="1755" y="1654"/>
              </a:cxn>
            </a:cxnLst>
            <a:rect l="0" t="0" r="r" b="b"/>
            <a:pathLst>
              <a:path w="9457" h="2203">
                <a:moveTo>
                  <a:pt x="1755" y="1654"/>
                </a:moveTo>
                <a:cubicBezTo>
                  <a:pt x="1457" y="1738"/>
                  <a:pt x="1151" y="1816"/>
                  <a:pt x="824" y="1741"/>
                </a:cubicBezTo>
                <a:cubicBezTo>
                  <a:pt x="505" y="1668"/>
                  <a:pt x="122" y="1552"/>
                  <a:pt x="68" y="1160"/>
                </a:cubicBezTo>
                <a:cubicBezTo>
                  <a:pt x="0" y="672"/>
                  <a:pt x="465" y="579"/>
                  <a:pt x="737" y="374"/>
                </a:cubicBezTo>
                <a:cubicBezTo>
                  <a:pt x="996" y="178"/>
                  <a:pt x="1350" y="157"/>
                  <a:pt x="1668" y="84"/>
                </a:cubicBezTo>
                <a:cubicBezTo>
                  <a:pt x="2034" y="0"/>
                  <a:pt x="2405" y="47"/>
                  <a:pt x="2772" y="26"/>
                </a:cubicBezTo>
                <a:cubicBezTo>
                  <a:pt x="3161" y="3"/>
                  <a:pt x="3551" y="46"/>
                  <a:pt x="3935" y="113"/>
                </a:cubicBezTo>
                <a:cubicBezTo>
                  <a:pt x="4282" y="173"/>
                  <a:pt x="4631" y="198"/>
                  <a:pt x="4982" y="258"/>
                </a:cubicBezTo>
                <a:cubicBezTo>
                  <a:pt x="5383" y="327"/>
                  <a:pt x="5789" y="366"/>
                  <a:pt x="6174" y="491"/>
                </a:cubicBezTo>
                <a:cubicBezTo>
                  <a:pt x="6583" y="624"/>
                  <a:pt x="6978" y="569"/>
                  <a:pt x="7395" y="636"/>
                </a:cubicBezTo>
                <a:cubicBezTo>
                  <a:pt x="7782" y="698"/>
                  <a:pt x="8172" y="717"/>
                  <a:pt x="8558" y="782"/>
                </a:cubicBezTo>
                <a:cubicBezTo>
                  <a:pt x="8855" y="832"/>
                  <a:pt x="9456" y="825"/>
                  <a:pt x="9343" y="1247"/>
                </a:cubicBezTo>
                <a:cubicBezTo>
                  <a:pt x="9236" y="1646"/>
                  <a:pt x="8703" y="1751"/>
                  <a:pt x="8326" y="1915"/>
                </a:cubicBezTo>
                <a:cubicBezTo>
                  <a:pt x="7949" y="2079"/>
                  <a:pt x="7571" y="2034"/>
                  <a:pt x="7192" y="2119"/>
                </a:cubicBezTo>
                <a:cubicBezTo>
                  <a:pt x="6821" y="2202"/>
                  <a:pt x="6436" y="2148"/>
                  <a:pt x="6058" y="2148"/>
                </a:cubicBezTo>
                <a:cubicBezTo>
                  <a:pt x="5631" y="2148"/>
                  <a:pt x="5207" y="2141"/>
                  <a:pt x="4779" y="2090"/>
                </a:cubicBezTo>
                <a:cubicBezTo>
                  <a:pt x="4351" y="2039"/>
                  <a:pt x="3954" y="1876"/>
                  <a:pt x="3528" y="1886"/>
                </a:cubicBezTo>
                <a:cubicBezTo>
                  <a:pt x="3153" y="1895"/>
                  <a:pt x="2829" y="1648"/>
                  <a:pt x="2453" y="1741"/>
                </a:cubicBezTo>
                <a:lnTo>
                  <a:pt x="2104" y="1741"/>
                </a:lnTo>
                <a:lnTo>
                  <a:pt x="1813" y="1683"/>
                </a:lnTo>
                <a:lnTo>
                  <a:pt x="1755" y="1683"/>
                </a:lnTo>
                <a:lnTo>
                  <a:pt x="1755" y="1654"/>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0418"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0419" name="Text Box 3"/>
          <p:cNvSpPr txBox="1">
            <a:spLocks noChangeArrowheads="1"/>
          </p:cNvSpPr>
          <p:nvPr/>
        </p:nvSpPr>
        <p:spPr bwMode="auto">
          <a:xfrm>
            <a:off x="1959841" y="5563304"/>
            <a:ext cx="6579360" cy="315393"/>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hu-HU" dirty="0">
                <a:solidFill>
                  <a:srgbClr val="000000"/>
                </a:solidFill>
                <a:hlinkClick r:id="rId4"/>
              </a:rPr>
              <a:t>https://glassfish.dev.java.net/javaee5/build/GlassFish_LB_Cluster.html</a:t>
            </a:r>
            <a:r>
              <a:rPr lang="hu-HU" dirty="0">
                <a:solidFill>
                  <a:srgbClr val="000000"/>
                </a:solidFill>
              </a:rPr>
              <a:t> </a:t>
            </a:r>
          </a:p>
        </p:txBody>
      </p:sp>
      <p:sp>
        <p:nvSpPr>
          <p:cNvPr id="60420" name="Freeform 4"/>
          <p:cNvSpPr>
            <a:spLocks noChangeArrowheads="1"/>
          </p:cNvSpPr>
          <p:nvPr/>
        </p:nvSpPr>
        <p:spPr bwMode="auto">
          <a:xfrm>
            <a:off x="2052001" y="2755010"/>
            <a:ext cx="5670720" cy="302432"/>
          </a:xfrm>
          <a:custGeom>
            <a:avLst/>
            <a:gdLst/>
            <a:ahLst/>
            <a:cxnLst>
              <a:cxn ang="0">
                <a:pos x="0" y="194"/>
              </a:cxn>
              <a:cxn ang="0">
                <a:pos x="1125" y="161"/>
              </a:cxn>
              <a:cxn ang="0">
                <a:pos x="2316" y="28"/>
              </a:cxn>
              <a:cxn ang="0">
                <a:pos x="3407" y="61"/>
              </a:cxn>
              <a:cxn ang="0">
                <a:pos x="4498" y="128"/>
              </a:cxn>
              <a:cxn ang="0">
                <a:pos x="5821" y="260"/>
              </a:cxn>
              <a:cxn ang="0">
                <a:pos x="7409" y="458"/>
              </a:cxn>
              <a:cxn ang="0">
                <a:pos x="8897" y="624"/>
              </a:cxn>
              <a:cxn ang="0">
                <a:pos x="10452" y="789"/>
              </a:cxn>
              <a:cxn ang="0">
                <a:pos x="11708" y="855"/>
              </a:cxn>
              <a:cxn ang="0">
                <a:pos x="12998" y="888"/>
              </a:cxn>
              <a:cxn ang="0">
                <a:pos x="14222" y="723"/>
              </a:cxn>
              <a:cxn ang="0">
                <a:pos x="15379" y="458"/>
              </a:cxn>
              <a:cxn ang="0">
                <a:pos x="16372" y="227"/>
              </a:cxn>
              <a:cxn ang="0">
                <a:pos x="16735" y="194"/>
              </a:cxn>
              <a:cxn ang="0">
                <a:pos x="17066" y="128"/>
              </a:cxn>
              <a:cxn ang="0">
                <a:pos x="17364" y="95"/>
              </a:cxn>
            </a:cxnLst>
            <a:rect l="0" t="0" r="r" b="b"/>
            <a:pathLst>
              <a:path w="17365" h="924">
                <a:moveTo>
                  <a:pt x="0" y="194"/>
                </a:moveTo>
                <a:cubicBezTo>
                  <a:pt x="377" y="240"/>
                  <a:pt x="746" y="161"/>
                  <a:pt x="1125" y="161"/>
                </a:cubicBezTo>
                <a:cubicBezTo>
                  <a:pt x="1523" y="161"/>
                  <a:pt x="1911" y="0"/>
                  <a:pt x="2316" y="28"/>
                </a:cubicBezTo>
                <a:cubicBezTo>
                  <a:pt x="2678" y="53"/>
                  <a:pt x="3041" y="45"/>
                  <a:pt x="3407" y="61"/>
                </a:cubicBezTo>
                <a:cubicBezTo>
                  <a:pt x="3773" y="77"/>
                  <a:pt x="4134" y="99"/>
                  <a:pt x="4498" y="128"/>
                </a:cubicBezTo>
                <a:cubicBezTo>
                  <a:pt x="4939" y="163"/>
                  <a:pt x="5379" y="213"/>
                  <a:pt x="5821" y="260"/>
                </a:cubicBezTo>
                <a:cubicBezTo>
                  <a:pt x="6351" y="316"/>
                  <a:pt x="6878" y="404"/>
                  <a:pt x="7409" y="458"/>
                </a:cubicBezTo>
                <a:cubicBezTo>
                  <a:pt x="7907" y="509"/>
                  <a:pt x="8400" y="570"/>
                  <a:pt x="8897" y="624"/>
                </a:cubicBezTo>
                <a:cubicBezTo>
                  <a:pt x="9415" y="680"/>
                  <a:pt x="9930" y="751"/>
                  <a:pt x="10452" y="789"/>
                </a:cubicBezTo>
                <a:cubicBezTo>
                  <a:pt x="10872" y="820"/>
                  <a:pt x="11291" y="789"/>
                  <a:pt x="11708" y="855"/>
                </a:cubicBezTo>
                <a:cubicBezTo>
                  <a:pt x="12134" y="923"/>
                  <a:pt x="12568" y="898"/>
                  <a:pt x="12998" y="888"/>
                </a:cubicBezTo>
                <a:cubicBezTo>
                  <a:pt x="13409" y="879"/>
                  <a:pt x="13811" y="768"/>
                  <a:pt x="14222" y="723"/>
                </a:cubicBezTo>
                <a:cubicBezTo>
                  <a:pt x="14614" y="680"/>
                  <a:pt x="14993" y="578"/>
                  <a:pt x="15379" y="458"/>
                </a:cubicBezTo>
                <a:cubicBezTo>
                  <a:pt x="15706" y="356"/>
                  <a:pt x="16029" y="257"/>
                  <a:pt x="16372" y="227"/>
                </a:cubicBezTo>
                <a:lnTo>
                  <a:pt x="16735" y="194"/>
                </a:lnTo>
                <a:lnTo>
                  <a:pt x="17066" y="128"/>
                </a:lnTo>
                <a:lnTo>
                  <a:pt x="17364" y="95"/>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bwMode="auto">
          <a:xfrm>
            <a:off x="250825" y="0"/>
            <a:ext cx="8208963" cy="1296988"/>
          </a:xfrm>
          <a:prstGeom prst="rect">
            <a:avLst/>
          </a:prstGeom>
          <a:noFill/>
          <a:ln w="9525">
            <a:noFill/>
            <a:miter lim="800000"/>
            <a:headEnd/>
            <a:tailEnd/>
          </a:ln>
        </p:spPr>
        <p:txBody>
          <a:bodyPr anchor="ctr"/>
          <a:lstStyle/>
          <a:p>
            <a:pPr algn="ctr" fontAlgn="auto">
              <a:spcAft>
                <a:spcPts val="0"/>
              </a:spcAft>
              <a:defRPr/>
            </a:pPr>
            <a:r>
              <a:rPr lang="hu-HU" sz="4400" b="1" dirty="0">
                <a:latin typeface="+mn-lt"/>
                <a:ea typeface="+mj-ea"/>
                <a:cs typeface="+mj-cs"/>
              </a:rPr>
              <a:t>Minimális elméleti cél</a:t>
            </a:r>
            <a:endParaRPr lang="hu-HU" sz="1200" b="1" dirty="0">
              <a:latin typeface="+mn-lt"/>
              <a:ea typeface="+mj-ea"/>
              <a:cs typeface="+mj-cs"/>
            </a:endParaRPr>
          </a:p>
        </p:txBody>
      </p:sp>
      <p:sp>
        <p:nvSpPr>
          <p:cNvPr id="5" name="Téglalap 4"/>
          <p:cNvSpPr/>
          <p:nvPr/>
        </p:nvSpPr>
        <p:spPr>
          <a:xfrm>
            <a:off x="395288" y="1196975"/>
            <a:ext cx="8569325" cy="1938992"/>
          </a:xfrm>
          <a:prstGeom prst="rect">
            <a:avLst/>
          </a:prstGeom>
        </p:spPr>
        <p:txBody>
          <a:bodyPr>
            <a:spAutoFit/>
          </a:bodyPr>
          <a:lstStyle/>
          <a:p>
            <a:pPr marL="457200" indent="-457200">
              <a:buFont typeface="+mj-lt"/>
              <a:buAutoNum type="arabicParenR"/>
              <a:defRPr/>
            </a:pPr>
            <a:r>
              <a:rPr lang="hu-HU" sz="2000" dirty="0" smtClean="0">
                <a:latin typeface="+mn-lt"/>
              </a:rPr>
              <a:t>A </a:t>
            </a:r>
            <a:r>
              <a:rPr lang="hu-HU" sz="2000" dirty="0">
                <a:latin typeface="+mn-lt"/>
              </a:rPr>
              <a:t>hallgató </a:t>
            </a:r>
            <a:r>
              <a:rPr lang="hu-HU" sz="2000" dirty="0" smtClean="0">
                <a:latin typeface="+mn-lt"/>
              </a:rPr>
              <a:t>koncepcionális szinten be tudja mutatni a Java EE 6 platformot. (A feleletet érdemes a 10 fólia ábrája alapján felépíteni és egy konkrét példát, például az adatforráson keresztül dolgozó korábbi </a:t>
            </a:r>
            <a:r>
              <a:rPr lang="hu-HU" sz="2000" dirty="0" err="1" smtClean="0">
                <a:latin typeface="+mn-lt"/>
              </a:rPr>
              <a:t>szervletet</a:t>
            </a:r>
            <a:r>
              <a:rPr lang="hu-HU" sz="2000" dirty="0" smtClean="0">
                <a:latin typeface="+mn-lt"/>
              </a:rPr>
              <a:t> részletezni.)</a:t>
            </a:r>
          </a:p>
          <a:p>
            <a:pPr marL="457200" indent="-457200">
              <a:buFont typeface="+mj-lt"/>
              <a:buAutoNum type="arabicParenR"/>
              <a:defRPr/>
            </a:pPr>
            <a:endParaRPr lang="hu-HU" sz="2000" dirty="0" smtClean="0">
              <a:latin typeface="+mn-lt"/>
            </a:endParaRPr>
          </a:p>
          <a:p>
            <a:pPr>
              <a:defRPr/>
            </a:pPr>
            <a:endParaRPr lang="hu-HU" sz="2000" dirty="0">
              <a:latin typeface="+mn-lt"/>
            </a:endParaRPr>
          </a:p>
          <a:p>
            <a:pPr>
              <a:defRPr/>
            </a:pPr>
            <a:endParaRPr lang="hu-HU" sz="2000"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1442"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1443" name="Freeform 3"/>
          <p:cNvSpPr>
            <a:spLocks noChangeArrowheads="1"/>
          </p:cNvSpPr>
          <p:nvPr/>
        </p:nvSpPr>
        <p:spPr bwMode="auto">
          <a:xfrm>
            <a:off x="2969280" y="5461054"/>
            <a:ext cx="3456000" cy="73448"/>
          </a:xfrm>
          <a:custGeom>
            <a:avLst/>
            <a:gdLst/>
            <a:ahLst/>
            <a:cxnLst>
              <a:cxn ang="0">
                <a:pos x="0" y="114"/>
              </a:cxn>
              <a:cxn ang="0">
                <a:pos x="1091" y="48"/>
              </a:cxn>
              <a:cxn ang="0">
                <a:pos x="2182" y="15"/>
              </a:cxn>
              <a:cxn ang="0">
                <a:pos x="3340" y="147"/>
              </a:cxn>
              <a:cxn ang="0">
                <a:pos x="4531" y="213"/>
              </a:cxn>
              <a:cxn ang="0">
                <a:pos x="5622" y="213"/>
              </a:cxn>
              <a:cxn ang="0">
                <a:pos x="6747" y="213"/>
              </a:cxn>
              <a:cxn ang="0">
                <a:pos x="7838" y="213"/>
              </a:cxn>
              <a:cxn ang="0">
                <a:pos x="8962" y="147"/>
              </a:cxn>
              <a:cxn ang="0">
                <a:pos x="9955" y="114"/>
              </a:cxn>
              <a:cxn ang="0">
                <a:pos x="10318" y="81"/>
              </a:cxn>
              <a:cxn ang="0">
                <a:pos x="10583" y="15"/>
              </a:cxn>
            </a:cxnLst>
            <a:rect l="0" t="0" r="r" b="b"/>
            <a:pathLst>
              <a:path w="10584" h="225">
                <a:moveTo>
                  <a:pt x="0" y="114"/>
                </a:moveTo>
                <a:cubicBezTo>
                  <a:pt x="356" y="0"/>
                  <a:pt x="728" y="86"/>
                  <a:pt x="1091" y="48"/>
                </a:cubicBezTo>
                <a:cubicBezTo>
                  <a:pt x="1454" y="10"/>
                  <a:pt x="1818" y="18"/>
                  <a:pt x="2182" y="15"/>
                </a:cubicBezTo>
                <a:cubicBezTo>
                  <a:pt x="2572" y="12"/>
                  <a:pt x="2948" y="162"/>
                  <a:pt x="3340" y="147"/>
                </a:cubicBezTo>
                <a:cubicBezTo>
                  <a:pt x="3739" y="132"/>
                  <a:pt x="4133" y="202"/>
                  <a:pt x="4531" y="213"/>
                </a:cubicBezTo>
                <a:cubicBezTo>
                  <a:pt x="4893" y="223"/>
                  <a:pt x="5258" y="213"/>
                  <a:pt x="5622" y="213"/>
                </a:cubicBezTo>
                <a:cubicBezTo>
                  <a:pt x="5996" y="213"/>
                  <a:pt x="6373" y="213"/>
                  <a:pt x="6747" y="213"/>
                </a:cubicBezTo>
                <a:cubicBezTo>
                  <a:pt x="7110" y="213"/>
                  <a:pt x="7475" y="224"/>
                  <a:pt x="7838" y="213"/>
                </a:cubicBezTo>
                <a:cubicBezTo>
                  <a:pt x="8212" y="202"/>
                  <a:pt x="8584" y="137"/>
                  <a:pt x="8962" y="147"/>
                </a:cubicBezTo>
                <a:cubicBezTo>
                  <a:pt x="9293" y="156"/>
                  <a:pt x="9626" y="174"/>
                  <a:pt x="9955" y="114"/>
                </a:cubicBezTo>
                <a:lnTo>
                  <a:pt x="10318" y="81"/>
                </a:lnTo>
                <a:lnTo>
                  <a:pt x="10583" y="15"/>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2466"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2467" name="Freeform 3"/>
          <p:cNvSpPr>
            <a:spLocks noChangeArrowheads="1"/>
          </p:cNvSpPr>
          <p:nvPr/>
        </p:nvSpPr>
        <p:spPr bwMode="auto">
          <a:xfrm>
            <a:off x="2959201" y="5449532"/>
            <a:ext cx="2581920" cy="34564"/>
          </a:xfrm>
          <a:custGeom>
            <a:avLst/>
            <a:gdLst/>
            <a:ahLst/>
            <a:cxnLst>
              <a:cxn ang="0">
                <a:pos x="0" y="14"/>
              </a:cxn>
              <a:cxn ang="0">
                <a:pos x="1091" y="14"/>
              </a:cxn>
              <a:cxn ang="0">
                <a:pos x="2182" y="14"/>
              </a:cxn>
              <a:cxn ang="0">
                <a:pos x="3340" y="14"/>
              </a:cxn>
              <a:cxn ang="0">
                <a:pos x="4498" y="80"/>
              </a:cxn>
              <a:cxn ang="0">
                <a:pos x="5556" y="80"/>
              </a:cxn>
              <a:cxn ang="0">
                <a:pos x="6680" y="80"/>
              </a:cxn>
              <a:cxn ang="0">
                <a:pos x="7673" y="47"/>
              </a:cxn>
              <a:cxn ang="0">
                <a:pos x="7904" y="14"/>
              </a:cxn>
            </a:cxnLst>
            <a:rect l="0" t="0" r="r" b="b"/>
            <a:pathLst>
              <a:path w="7905" h="108">
                <a:moveTo>
                  <a:pt x="0" y="14"/>
                </a:moveTo>
                <a:cubicBezTo>
                  <a:pt x="363" y="13"/>
                  <a:pt x="727" y="14"/>
                  <a:pt x="1091" y="14"/>
                </a:cubicBezTo>
                <a:cubicBezTo>
                  <a:pt x="1455" y="14"/>
                  <a:pt x="1818" y="14"/>
                  <a:pt x="2182" y="14"/>
                </a:cubicBezTo>
                <a:cubicBezTo>
                  <a:pt x="2567" y="14"/>
                  <a:pt x="2954" y="0"/>
                  <a:pt x="3340" y="14"/>
                </a:cubicBezTo>
                <a:cubicBezTo>
                  <a:pt x="3726" y="28"/>
                  <a:pt x="4110" y="93"/>
                  <a:pt x="4498" y="80"/>
                </a:cubicBezTo>
                <a:cubicBezTo>
                  <a:pt x="4849" y="68"/>
                  <a:pt x="5203" y="80"/>
                  <a:pt x="5556" y="80"/>
                </a:cubicBezTo>
                <a:cubicBezTo>
                  <a:pt x="5930" y="80"/>
                  <a:pt x="6306" y="85"/>
                  <a:pt x="6680" y="80"/>
                </a:cubicBezTo>
                <a:cubicBezTo>
                  <a:pt x="7011" y="75"/>
                  <a:pt x="7344" y="107"/>
                  <a:pt x="7673" y="47"/>
                </a:cubicBezTo>
                <a:lnTo>
                  <a:pt x="7904" y="14"/>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3490"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3491" name="Freeform 3"/>
          <p:cNvSpPr>
            <a:spLocks noChangeArrowheads="1"/>
          </p:cNvSpPr>
          <p:nvPr/>
        </p:nvSpPr>
        <p:spPr bwMode="auto">
          <a:xfrm>
            <a:off x="885600" y="4272929"/>
            <a:ext cx="7153920" cy="326914"/>
          </a:xfrm>
          <a:custGeom>
            <a:avLst/>
            <a:gdLst/>
            <a:ahLst/>
            <a:cxnLst>
              <a:cxn ang="0">
                <a:pos x="0" y="875"/>
              </a:cxn>
              <a:cxn ang="0">
                <a:pos x="1058" y="875"/>
              </a:cxn>
              <a:cxn ang="0">
                <a:pos x="2215" y="875"/>
              </a:cxn>
              <a:cxn ang="0">
                <a:pos x="3307" y="875"/>
              </a:cxn>
              <a:cxn ang="0">
                <a:pos x="4332" y="875"/>
              </a:cxn>
              <a:cxn ang="0">
                <a:pos x="5357" y="875"/>
              </a:cxn>
              <a:cxn ang="0">
                <a:pos x="6416" y="808"/>
              </a:cxn>
              <a:cxn ang="0">
                <a:pos x="7507" y="808"/>
              </a:cxn>
              <a:cxn ang="0">
                <a:pos x="8565" y="808"/>
              </a:cxn>
              <a:cxn ang="0">
                <a:pos x="9657" y="808"/>
              </a:cxn>
              <a:cxn ang="0">
                <a:pos x="10781" y="808"/>
              </a:cxn>
              <a:cxn ang="0">
                <a:pos x="11939" y="808"/>
              </a:cxn>
              <a:cxn ang="0">
                <a:pos x="13030" y="808"/>
              </a:cxn>
              <a:cxn ang="0">
                <a:pos x="14122" y="908"/>
              </a:cxn>
              <a:cxn ang="0">
                <a:pos x="15246" y="974"/>
              </a:cxn>
              <a:cxn ang="0">
                <a:pos x="16404" y="974"/>
              </a:cxn>
              <a:cxn ang="0">
                <a:pos x="17727" y="974"/>
              </a:cxn>
              <a:cxn ang="0">
                <a:pos x="18752" y="941"/>
              </a:cxn>
              <a:cxn ang="0">
                <a:pos x="19876" y="908"/>
              </a:cxn>
              <a:cxn ang="0">
                <a:pos x="20935" y="908"/>
              </a:cxn>
              <a:cxn ang="0">
                <a:pos x="21365" y="147"/>
              </a:cxn>
              <a:cxn ang="0">
                <a:pos x="20306" y="147"/>
              </a:cxn>
              <a:cxn ang="0">
                <a:pos x="19182" y="147"/>
              </a:cxn>
              <a:cxn ang="0">
                <a:pos x="18124" y="147"/>
              </a:cxn>
              <a:cxn ang="0">
                <a:pos x="17065" y="180"/>
              </a:cxn>
              <a:cxn ang="0">
                <a:pos x="16007" y="180"/>
              </a:cxn>
              <a:cxn ang="0">
                <a:pos x="14949" y="180"/>
              </a:cxn>
              <a:cxn ang="0">
                <a:pos x="13923" y="147"/>
              </a:cxn>
              <a:cxn ang="0">
                <a:pos x="12799" y="48"/>
              </a:cxn>
              <a:cxn ang="0">
                <a:pos x="11740" y="15"/>
              </a:cxn>
              <a:cxn ang="0">
                <a:pos x="11377" y="15"/>
              </a:cxn>
              <a:cxn ang="0">
                <a:pos x="11112" y="15"/>
              </a:cxn>
            </a:cxnLst>
            <a:rect l="0" t="0" r="r" b="b"/>
            <a:pathLst>
              <a:path w="21909" h="1002">
                <a:moveTo>
                  <a:pt x="0" y="875"/>
                </a:moveTo>
                <a:cubicBezTo>
                  <a:pt x="352" y="875"/>
                  <a:pt x="706" y="875"/>
                  <a:pt x="1058" y="875"/>
                </a:cubicBezTo>
                <a:cubicBezTo>
                  <a:pt x="1443" y="875"/>
                  <a:pt x="1829" y="875"/>
                  <a:pt x="2215" y="875"/>
                </a:cubicBezTo>
                <a:cubicBezTo>
                  <a:pt x="2578" y="875"/>
                  <a:pt x="2943" y="875"/>
                  <a:pt x="3307" y="875"/>
                </a:cubicBezTo>
                <a:cubicBezTo>
                  <a:pt x="3648" y="875"/>
                  <a:pt x="3990" y="875"/>
                  <a:pt x="4332" y="875"/>
                </a:cubicBezTo>
                <a:cubicBezTo>
                  <a:pt x="4674" y="875"/>
                  <a:pt x="5016" y="863"/>
                  <a:pt x="5357" y="875"/>
                </a:cubicBezTo>
                <a:cubicBezTo>
                  <a:pt x="5712" y="887"/>
                  <a:pt x="6063" y="821"/>
                  <a:pt x="6416" y="808"/>
                </a:cubicBezTo>
                <a:cubicBezTo>
                  <a:pt x="6778" y="795"/>
                  <a:pt x="7143" y="808"/>
                  <a:pt x="7507" y="808"/>
                </a:cubicBezTo>
                <a:cubicBezTo>
                  <a:pt x="7859" y="808"/>
                  <a:pt x="8212" y="808"/>
                  <a:pt x="8565" y="808"/>
                </a:cubicBezTo>
                <a:cubicBezTo>
                  <a:pt x="8928" y="808"/>
                  <a:pt x="9293" y="808"/>
                  <a:pt x="9657" y="808"/>
                </a:cubicBezTo>
                <a:cubicBezTo>
                  <a:pt x="10031" y="808"/>
                  <a:pt x="10406" y="808"/>
                  <a:pt x="10781" y="808"/>
                </a:cubicBezTo>
                <a:cubicBezTo>
                  <a:pt x="11167" y="808"/>
                  <a:pt x="11553" y="808"/>
                  <a:pt x="11939" y="808"/>
                </a:cubicBezTo>
                <a:cubicBezTo>
                  <a:pt x="12302" y="808"/>
                  <a:pt x="12667" y="793"/>
                  <a:pt x="13030" y="808"/>
                </a:cubicBezTo>
                <a:cubicBezTo>
                  <a:pt x="13393" y="823"/>
                  <a:pt x="13763" y="837"/>
                  <a:pt x="14122" y="908"/>
                </a:cubicBezTo>
                <a:cubicBezTo>
                  <a:pt x="14498" y="982"/>
                  <a:pt x="14870" y="967"/>
                  <a:pt x="15246" y="974"/>
                </a:cubicBezTo>
                <a:cubicBezTo>
                  <a:pt x="15630" y="981"/>
                  <a:pt x="16019" y="974"/>
                  <a:pt x="16404" y="974"/>
                </a:cubicBezTo>
                <a:cubicBezTo>
                  <a:pt x="16845" y="974"/>
                  <a:pt x="17286" y="981"/>
                  <a:pt x="17727" y="974"/>
                </a:cubicBezTo>
                <a:cubicBezTo>
                  <a:pt x="18068" y="969"/>
                  <a:pt x="18412" y="1001"/>
                  <a:pt x="18752" y="941"/>
                </a:cubicBezTo>
                <a:cubicBezTo>
                  <a:pt x="19122" y="876"/>
                  <a:pt x="19501" y="915"/>
                  <a:pt x="19876" y="908"/>
                </a:cubicBezTo>
                <a:cubicBezTo>
                  <a:pt x="20228" y="901"/>
                  <a:pt x="20586" y="855"/>
                  <a:pt x="20935" y="908"/>
                </a:cubicBezTo>
                <a:cubicBezTo>
                  <a:pt x="21328" y="968"/>
                  <a:pt x="21908" y="323"/>
                  <a:pt x="21365" y="147"/>
                </a:cubicBezTo>
                <a:cubicBezTo>
                  <a:pt x="21029" y="38"/>
                  <a:pt x="20658" y="147"/>
                  <a:pt x="20306" y="147"/>
                </a:cubicBezTo>
                <a:cubicBezTo>
                  <a:pt x="19931" y="147"/>
                  <a:pt x="19556" y="147"/>
                  <a:pt x="19182" y="147"/>
                </a:cubicBezTo>
                <a:cubicBezTo>
                  <a:pt x="18829" y="147"/>
                  <a:pt x="18475" y="143"/>
                  <a:pt x="18124" y="147"/>
                </a:cubicBezTo>
                <a:cubicBezTo>
                  <a:pt x="17773" y="151"/>
                  <a:pt x="17418" y="151"/>
                  <a:pt x="17065" y="180"/>
                </a:cubicBezTo>
                <a:cubicBezTo>
                  <a:pt x="16712" y="209"/>
                  <a:pt x="16359" y="180"/>
                  <a:pt x="16007" y="180"/>
                </a:cubicBezTo>
                <a:cubicBezTo>
                  <a:pt x="15655" y="180"/>
                  <a:pt x="15300" y="185"/>
                  <a:pt x="14949" y="180"/>
                </a:cubicBezTo>
                <a:cubicBezTo>
                  <a:pt x="14606" y="175"/>
                  <a:pt x="14264" y="194"/>
                  <a:pt x="13923" y="147"/>
                </a:cubicBezTo>
                <a:cubicBezTo>
                  <a:pt x="13550" y="96"/>
                  <a:pt x="13171" y="99"/>
                  <a:pt x="12799" y="48"/>
                </a:cubicBezTo>
                <a:cubicBezTo>
                  <a:pt x="12446" y="0"/>
                  <a:pt x="12092" y="29"/>
                  <a:pt x="11740" y="15"/>
                </a:cubicBezTo>
                <a:lnTo>
                  <a:pt x="11377" y="15"/>
                </a:lnTo>
                <a:lnTo>
                  <a:pt x="11112" y="15"/>
                </a:lnTo>
              </a:path>
            </a:pathLst>
          </a:custGeom>
          <a:noFill/>
          <a:ln w="36000">
            <a:solidFill>
              <a:srgbClr val="FF0000"/>
            </a:solidFill>
            <a:round/>
            <a:headEnd/>
            <a:tailEnd/>
          </a:ln>
          <a:effectLst/>
        </p:spPr>
        <p:txBody>
          <a:bodyPr lIns="82945" tIns="41473" rIns="82945" bIns="41473"/>
          <a:lstStyle/>
          <a:p>
            <a:endParaRPr lang="hu-HU"/>
          </a:p>
        </p:txBody>
      </p:sp>
      <p:sp>
        <p:nvSpPr>
          <p:cNvPr id="63492" name="Freeform 4"/>
          <p:cNvSpPr>
            <a:spLocks noChangeArrowheads="1"/>
          </p:cNvSpPr>
          <p:nvPr/>
        </p:nvSpPr>
        <p:spPr bwMode="auto">
          <a:xfrm>
            <a:off x="5690880" y="5221989"/>
            <a:ext cx="2462400" cy="21603"/>
          </a:xfrm>
          <a:custGeom>
            <a:avLst/>
            <a:gdLst/>
            <a:ahLst/>
            <a:cxnLst>
              <a:cxn ang="0">
                <a:pos x="0" y="51"/>
              </a:cxn>
              <a:cxn ang="0">
                <a:pos x="1125" y="51"/>
              </a:cxn>
              <a:cxn ang="0">
                <a:pos x="2150" y="51"/>
              </a:cxn>
              <a:cxn ang="0">
                <a:pos x="3175" y="51"/>
              </a:cxn>
              <a:cxn ang="0">
                <a:pos x="4300" y="51"/>
              </a:cxn>
              <a:cxn ang="0">
                <a:pos x="5358" y="51"/>
              </a:cxn>
              <a:cxn ang="0">
                <a:pos x="6449" y="18"/>
              </a:cxn>
              <a:cxn ang="0">
                <a:pos x="7475" y="18"/>
              </a:cxn>
              <a:cxn ang="0">
                <a:pos x="7541" y="18"/>
              </a:cxn>
            </a:cxnLst>
            <a:rect l="0" t="0" r="r" b="b"/>
            <a:pathLst>
              <a:path w="7542" h="68">
                <a:moveTo>
                  <a:pt x="0" y="51"/>
                </a:moveTo>
                <a:cubicBezTo>
                  <a:pt x="374" y="50"/>
                  <a:pt x="751" y="51"/>
                  <a:pt x="1125" y="51"/>
                </a:cubicBezTo>
                <a:cubicBezTo>
                  <a:pt x="1466" y="51"/>
                  <a:pt x="1808" y="51"/>
                  <a:pt x="2150" y="51"/>
                </a:cubicBezTo>
                <a:cubicBezTo>
                  <a:pt x="2492" y="51"/>
                  <a:pt x="2833" y="51"/>
                  <a:pt x="3175" y="51"/>
                </a:cubicBezTo>
                <a:cubicBezTo>
                  <a:pt x="3550" y="51"/>
                  <a:pt x="3924" y="51"/>
                  <a:pt x="4300" y="51"/>
                </a:cubicBezTo>
                <a:cubicBezTo>
                  <a:pt x="4652" y="51"/>
                  <a:pt x="5006" y="36"/>
                  <a:pt x="5358" y="51"/>
                </a:cubicBezTo>
                <a:cubicBezTo>
                  <a:pt x="5723" y="67"/>
                  <a:pt x="6082" y="0"/>
                  <a:pt x="6449" y="18"/>
                </a:cubicBezTo>
                <a:cubicBezTo>
                  <a:pt x="6790" y="35"/>
                  <a:pt x="7133" y="17"/>
                  <a:pt x="7475" y="18"/>
                </a:cubicBezTo>
                <a:lnTo>
                  <a:pt x="7541" y="18"/>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4514"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5538"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5539" name="Freeform 3"/>
          <p:cNvSpPr>
            <a:spLocks noChangeArrowheads="1"/>
          </p:cNvSpPr>
          <p:nvPr/>
        </p:nvSpPr>
        <p:spPr bwMode="auto">
          <a:xfrm>
            <a:off x="5702401" y="2052216"/>
            <a:ext cx="1749600" cy="77768"/>
          </a:xfrm>
          <a:custGeom>
            <a:avLst/>
            <a:gdLst/>
            <a:ahLst/>
            <a:cxnLst>
              <a:cxn ang="0">
                <a:pos x="0" y="165"/>
              </a:cxn>
              <a:cxn ang="0">
                <a:pos x="1125" y="231"/>
              </a:cxn>
              <a:cxn ang="0">
                <a:pos x="2150" y="231"/>
              </a:cxn>
              <a:cxn ang="0">
                <a:pos x="3274" y="198"/>
              </a:cxn>
              <a:cxn ang="0">
                <a:pos x="4333" y="99"/>
              </a:cxn>
              <a:cxn ang="0">
                <a:pos x="4730" y="33"/>
              </a:cxn>
              <a:cxn ang="0">
                <a:pos x="5093" y="0"/>
              </a:cxn>
              <a:cxn ang="0">
                <a:pos x="5358" y="0"/>
              </a:cxn>
            </a:cxnLst>
            <a:rect l="0" t="0" r="r" b="b"/>
            <a:pathLst>
              <a:path w="5359" h="237">
                <a:moveTo>
                  <a:pt x="0" y="165"/>
                </a:moveTo>
                <a:cubicBezTo>
                  <a:pt x="377" y="129"/>
                  <a:pt x="749" y="225"/>
                  <a:pt x="1125" y="231"/>
                </a:cubicBezTo>
                <a:cubicBezTo>
                  <a:pt x="1465" y="236"/>
                  <a:pt x="1809" y="236"/>
                  <a:pt x="2150" y="231"/>
                </a:cubicBezTo>
                <a:cubicBezTo>
                  <a:pt x="2524" y="226"/>
                  <a:pt x="2897" y="197"/>
                  <a:pt x="3274" y="198"/>
                </a:cubicBezTo>
                <a:cubicBezTo>
                  <a:pt x="3640" y="199"/>
                  <a:pt x="3974" y="93"/>
                  <a:pt x="4333" y="99"/>
                </a:cubicBezTo>
                <a:lnTo>
                  <a:pt x="4730" y="33"/>
                </a:lnTo>
                <a:lnTo>
                  <a:pt x="5093" y="0"/>
                </a:lnTo>
                <a:lnTo>
                  <a:pt x="5358" y="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6562" name="Picture 2"/>
          <p:cNvPicPr>
            <a:picLocks noChangeAspect="1" noChangeArrowheads="1"/>
          </p:cNvPicPr>
          <p:nvPr/>
        </p:nvPicPr>
        <p:blipFill>
          <a:blip r:embed="rId3" cstate="print"/>
          <a:srcRect/>
          <a:stretch>
            <a:fillRect/>
          </a:stretch>
        </p:blipFill>
        <p:spPr bwMode="auto">
          <a:xfrm>
            <a:off x="770400" y="1509279"/>
            <a:ext cx="7705440" cy="3892729"/>
          </a:xfrm>
          <a:prstGeom prst="rect">
            <a:avLst/>
          </a:prstGeom>
          <a:noFill/>
          <a:ln w="9525">
            <a:noFill/>
            <a:round/>
            <a:headEnd/>
            <a:tailEnd/>
          </a:ln>
          <a:effectLst/>
        </p:spPr>
      </p:pic>
      <p:sp>
        <p:nvSpPr>
          <p:cNvPr id="66563" name="Freeform 3"/>
          <p:cNvSpPr>
            <a:spLocks noChangeArrowheads="1"/>
          </p:cNvSpPr>
          <p:nvPr/>
        </p:nvSpPr>
        <p:spPr bwMode="auto">
          <a:xfrm>
            <a:off x="5767201" y="2311443"/>
            <a:ext cx="1360800" cy="40324"/>
          </a:xfrm>
          <a:custGeom>
            <a:avLst/>
            <a:gdLst/>
            <a:ahLst/>
            <a:cxnLst>
              <a:cxn ang="0">
                <a:pos x="0" y="100"/>
              </a:cxn>
              <a:cxn ang="0">
                <a:pos x="1322" y="100"/>
              </a:cxn>
              <a:cxn ang="0">
                <a:pos x="2447" y="100"/>
              </a:cxn>
              <a:cxn ang="0">
                <a:pos x="3638" y="0"/>
              </a:cxn>
              <a:cxn ang="0">
                <a:pos x="4001" y="0"/>
              </a:cxn>
              <a:cxn ang="0">
                <a:pos x="4167" y="0"/>
              </a:cxn>
            </a:cxnLst>
            <a:rect l="0" t="0" r="r" b="b"/>
            <a:pathLst>
              <a:path w="4168" h="125">
                <a:moveTo>
                  <a:pt x="0" y="100"/>
                </a:moveTo>
                <a:cubicBezTo>
                  <a:pt x="438" y="52"/>
                  <a:pt x="881" y="72"/>
                  <a:pt x="1322" y="100"/>
                </a:cubicBezTo>
                <a:cubicBezTo>
                  <a:pt x="1695" y="124"/>
                  <a:pt x="2073" y="119"/>
                  <a:pt x="2447" y="100"/>
                </a:cubicBezTo>
                <a:cubicBezTo>
                  <a:pt x="2844" y="80"/>
                  <a:pt x="3240" y="29"/>
                  <a:pt x="3638" y="0"/>
                </a:cubicBezTo>
                <a:lnTo>
                  <a:pt x="4001" y="0"/>
                </a:lnTo>
                <a:lnTo>
                  <a:pt x="4167" y="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7586" name="Picture 2"/>
          <p:cNvPicPr>
            <a:picLocks noChangeAspect="1" noChangeArrowheads="1"/>
          </p:cNvPicPr>
          <p:nvPr/>
        </p:nvPicPr>
        <p:blipFill>
          <a:blip r:embed="rId3" cstate="print"/>
          <a:srcRect/>
          <a:stretch>
            <a:fillRect/>
          </a:stretch>
        </p:blipFill>
        <p:spPr bwMode="auto">
          <a:xfrm>
            <a:off x="571680" y="27364"/>
            <a:ext cx="8102880" cy="6858000"/>
          </a:xfrm>
          <a:prstGeom prst="rect">
            <a:avLst/>
          </a:prstGeom>
          <a:noFill/>
          <a:ln w="9525">
            <a:noFill/>
            <a:round/>
            <a:headEnd/>
            <a:tailEnd/>
          </a:ln>
          <a:effectLst/>
        </p:spPr>
      </p:pic>
      <p:sp>
        <p:nvSpPr>
          <p:cNvPr id="67587" name="Text Box 3"/>
          <p:cNvSpPr txBox="1">
            <a:spLocks noChangeArrowheads="1"/>
          </p:cNvSpPr>
          <p:nvPr/>
        </p:nvSpPr>
        <p:spPr bwMode="auto">
          <a:xfrm>
            <a:off x="2449441" y="3685348"/>
            <a:ext cx="5878080" cy="560218"/>
          </a:xfrm>
          <a:prstGeom prst="rect">
            <a:avLst/>
          </a:prstGeom>
          <a:solidFill>
            <a:srgbClr val="FFFFFF"/>
          </a:solidFill>
          <a:ln w="14400">
            <a:solidFill>
              <a:srgbClr val="000000"/>
            </a:solidFill>
            <a:round/>
            <a:headEnd/>
            <a:tailEnd/>
          </a:ln>
          <a:effectLst/>
        </p:spPr>
        <p:txBody>
          <a:bodyPr lIns="88170" tIns="61752" rIns="88170" bIns="47351"/>
          <a:lstStyle/>
          <a:p>
            <a:pPr>
              <a:tabLst>
                <a:tab pos="656650" algn="l"/>
                <a:tab pos="1313299" algn="l"/>
                <a:tab pos="1969949" algn="l"/>
                <a:tab pos="2626599" algn="l"/>
                <a:tab pos="3283248" algn="l"/>
                <a:tab pos="3939898" algn="l"/>
                <a:tab pos="4596548" algn="l"/>
                <a:tab pos="5253198" algn="l"/>
              </a:tabLst>
            </a:pPr>
            <a:r>
              <a:rPr lang="hu-HU" dirty="0">
                <a:solidFill>
                  <a:srgbClr val="000000"/>
                </a:solidFill>
              </a:rPr>
              <a:t>c:\Documents and </a:t>
            </a:r>
            <a:r>
              <a:rPr lang="hu-HU" dirty="0" err="1">
                <a:solidFill>
                  <a:srgbClr val="000000"/>
                </a:solidFill>
              </a:rPr>
              <a:t>Settings</a:t>
            </a:r>
            <a:r>
              <a:rPr lang="hu-HU" dirty="0">
                <a:solidFill>
                  <a:srgbClr val="000000"/>
                </a:solidFill>
              </a:rPr>
              <a:t>\Bátfai Norbert\Dokumentumok\</a:t>
            </a:r>
            <a:r>
              <a:rPr lang="hu-HU" dirty="0" err="1">
                <a:solidFill>
                  <a:srgbClr val="000000"/>
                </a:solidFill>
              </a:rPr>
              <a:t>EARs</a:t>
            </a:r>
            <a:r>
              <a:rPr lang="hu-HU" dirty="0">
                <a:solidFill>
                  <a:srgbClr val="000000"/>
                </a:solidFill>
              </a:rPr>
              <a:t>\</a:t>
            </a:r>
            <a:r>
              <a:rPr lang="hu-HU" dirty="0" err="1">
                <a:solidFill>
                  <a:srgbClr val="000000"/>
                </a:solidFill>
              </a:rPr>
              <a:t>EJBHello.ear</a:t>
            </a:r>
            <a:endParaRPr lang="hu-HU"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8610" name="Picture 2"/>
          <p:cNvPicPr>
            <a:picLocks noChangeAspect="1" noChangeArrowheads="1"/>
          </p:cNvPicPr>
          <p:nvPr/>
        </p:nvPicPr>
        <p:blipFill>
          <a:blip r:embed="rId3" cstate="print"/>
          <a:srcRect/>
          <a:stretch>
            <a:fillRect/>
          </a:stretch>
        </p:blipFill>
        <p:spPr bwMode="auto">
          <a:xfrm>
            <a:off x="571680" y="27364"/>
            <a:ext cx="8102880" cy="6858000"/>
          </a:xfrm>
          <a:prstGeom prst="rect">
            <a:avLst/>
          </a:prstGeom>
          <a:noFill/>
          <a:ln w="9525">
            <a:noFill/>
            <a:round/>
            <a:headEnd/>
            <a:tailEnd/>
          </a:ln>
          <a:effectLst/>
        </p:spPr>
      </p:pic>
      <p:sp>
        <p:nvSpPr>
          <p:cNvPr id="68611" name="Freeform 3"/>
          <p:cNvSpPr>
            <a:spLocks noChangeArrowheads="1"/>
          </p:cNvSpPr>
          <p:nvPr/>
        </p:nvSpPr>
        <p:spPr bwMode="auto">
          <a:xfrm>
            <a:off x="5051520" y="3771757"/>
            <a:ext cx="1342080" cy="1018186"/>
          </a:xfrm>
          <a:custGeom>
            <a:avLst/>
            <a:gdLst/>
            <a:ahLst/>
            <a:cxnLst>
              <a:cxn ang="0">
                <a:pos x="1695" y="2772"/>
              </a:cxn>
              <a:cxn ang="0">
                <a:pos x="670" y="2508"/>
              </a:cxn>
              <a:cxn ang="0">
                <a:pos x="9" y="1549"/>
              </a:cxn>
              <a:cxn ang="0">
                <a:pos x="769" y="523"/>
              </a:cxn>
              <a:cxn ang="0">
                <a:pos x="1795" y="60"/>
              </a:cxn>
              <a:cxn ang="0">
                <a:pos x="2985" y="226"/>
              </a:cxn>
              <a:cxn ang="0">
                <a:pos x="3911" y="1152"/>
              </a:cxn>
              <a:cxn ang="0">
                <a:pos x="3746" y="2276"/>
              </a:cxn>
              <a:cxn ang="0">
                <a:pos x="2588" y="3037"/>
              </a:cxn>
              <a:cxn ang="0">
                <a:pos x="1530" y="2938"/>
              </a:cxn>
              <a:cxn ang="0">
                <a:pos x="1431" y="2872"/>
              </a:cxn>
            </a:cxnLst>
            <a:rect l="0" t="0" r="r" b="b"/>
            <a:pathLst>
              <a:path w="4112" h="3117">
                <a:moveTo>
                  <a:pt x="1695" y="2772"/>
                </a:moveTo>
                <a:cubicBezTo>
                  <a:pt x="1341" y="2795"/>
                  <a:pt x="970" y="2737"/>
                  <a:pt x="670" y="2508"/>
                </a:cubicBezTo>
                <a:cubicBezTo>
                  <a:pt x="355" y="2267"/>
                  <a:pt x="0" y="1960"/>
                  <a:pt x="9" y="1549"/>
                </a:cubicBezTo>
                <a:cubicBezTo>
                  <a:pt x="19" y="1098"/>
                  <a:pt x="460" y="810"/>
                  <a:pt x="769" y="523"/>
                </a:cubicBezTo>
                <a:cubicBezTo>
                  <a:pt x="1062" y="251"/>
                  <a:pt x="1423" y="115"/>
                  <a:pt x="1795" y="60"/>
                </a:cubicBezTo>
                <a:cubicBezTo>
                  <a:pt x="2200" y="0"/>
                  <a:pt x="2608" y="95"/>
                  <a:pt x="2985" y="226"/>
                </a:cubicBezTo>
                <a:cubicBezTo>
                  <a:pt x="3400" y="370"/>
                  <a:pt x="3704" y="732"/>
                  <a:pt x="3911" y="1152"/>
                </a:cubicBezTo>
                <a:cubicBezTo>
                  <a:pt x="4111" y="1557"/>
                  <a:pt x="3963" y="1964"/>
                  <a:pt x="3746" y="2276"/>
                </a:cubicBezTo>
                <a:cubicBezTo>
                  <a:pt x="3474" y="2666"/>
                  <a:pt x="3047" y="2937"/>
                  <a:pt x="2588" y="3037"/>
                </a:cubicBezTo>
                <a:cubicBezTo>
                  <a:pt x="2225" y="3116"/>
                  <a:pt x="1889" y="2925"/>
                  <a:pt x="1530" y="2938"/>
                </a:cubicBezTo>
                <a:lnTo>
                  <a:pt x="1431" y="2872"/>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69634" name="Picture 2"/>
          <p:cNvPicPr>
            <a:picLocks noChangeAspect="1" noChangeArrowheads="1"/>
          </p:cNvPicPr>
          <p:nvPr/>
        </p:nvPicPr>
        <p:blipFill>
          <a:blip r:embed="rId3" cstate="print"/>
          <a:srcRect/>
          <a:stretch>
            <a:fillRect/>
          </a:stretch>
        </p:blipFill>
        <p:spPr bwMode="auto">
          <a:xfrm>
            <a:off x="624960" y="27364"/>
            <a:ext cx="7996320" cy="6858000"/>
          </a:xfrm>
          <a:prstGeom prst="rect">
            <a:avLst/>
          </a:prstGeom>
          <a:noFill/>
          <a:ln w="9525">
            <a:noFill/>
            <a:round/>
            <a:headEnd/>
            <a:tailEnd/>
          </a:ln>
          <a:effectLst/>
        </p:spPr>
      </p:pic>
      <p:sp>
        <p:nvSpPr>
          <p:cNvPr id="69635" name="Freeform 3"/>
          <p:cNvSpPr>
            <a:spLocks noChangeArrowheads="1"/>
          </p:cNvSpPr>
          <p:nvPr/>
        </p:nvSpPr>
        <p:spPr bwMode="auto">
          <a:xfrm>
            <a:off x="2531521" y="3056001"/>
            <a:ext cx="1156320" cy="959141"/>
          </a:xfrm>
          <a:custGeom>
            <a:avLst/>
            <a:gdLst/>
            <a:ahLst/>
            <a:cxnLst>
              <a:cxn ang="0">
                <a:pos x="2565" y="2849"/>
              </a:cxn>
              <a:cxn ang="0">
                <a:pos x="1441" y="2782"/>
              </a:cxn>
              <a:cxn ang="0">
                <a:pos x="416" y="1923"/>
              </a:cxn>
              <a:cxn ang="0">
                <a:pos x="416" y="897"/>
              </a:cxn>
              <a:cxn ang="0">
                <a:pos x="1540" y="236"/>
              </a:cxn>
              <a:cxn ang="0">
                <a:pos x="2598" y="170"/>
              </a:cxn>
              <a:cxn ang="0">
                <a:pos x="3392" y="1129"/>
              </a:cxn>
              <a:cxn ang="0">
                <a:pos x="3194" y="2220"/>
              </a:cxn>
              <a:cxn ang="0">
                <a:pos x="2863" y="2551"/>
              </a:cxn>
              <a:cxn ang="0">
                <a:pos x="2499" y="2716"/>
              </a:cxn>
              <a:cxn ang="0">
                <a:pos x="2400" y="2716"/>
              </a:cxn>
            </a:cxnLst>
            <a:rect l="0" t="0" r="r" b="b"/>
            <a:pathLst>
              <a:path w="3539" h="2936">
                <a:moveTo>
                  <a:pt x="2565" y="2849"/>
                </a:moveTo>
                <a:cubicBezTo>
                  <a:pt x="2192" y="2871"/>
                  <a:pt x="1804" y="2935"/>
                  <a:pt x="1441" y="2782"/>
                </a:cubicBezTo>
                <a:cubicBezTo>
                  <a:pt x="1020" y="2605"/>
                  <a:pt x="583" y="2337"/>
                  <a:pt x="416" y="1923"/>
                </a:cubicBezTo>
                <a:cubicBezTo>
                  <a:pt x="287" y="1603"/>
                  <a:pt x="0" y="1221"/>
                  <a:pt x="416" y="897"/>
                </a:cubicBezTo>
                <a:cubicBezTo>
                  <a:pt x="763" y="627"/>
                  <a:pt x="1128" y="374"/>
                  <a:pt x="1540" y="236"/>
                </a:cubicBezTo>
                <a:cubicBezTo>
                  <a:pt x="1874" y="124"/>
                  <a:pt x="2281" y="0"/>
                  <a:pt x="2598" y="170"/>
                </a:cubicBezTo>
                <a:cubicBezTo>
                  <a:pt x="2960" y="364"/>
                  <a:pt x="3353" y="698"/>
                  <a:pt x="3392" y="1129"/>
                </a:cubicBezTo>
                <a:cubicBezTo>
                  <a:pt x="3425" y="1497"/>
                  <a:pt x="3538" y="1927"/>
                  <a:pt x="3194" y="2220"/>
                </a:cubicBezTo>
                <a:lnTo>
                  <a:pt x="2863" y="2551"/>
                </a:lnTo>
                <a:lnTo>
                  <a:pt x="2499" y="2716"/>
                </a:lnTo>
                <a:lnTo>
                  <a:pt x="2400" y="2716"/>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0658" name="Picture 2"/>
          <p:cNvPicPr>
            <a:picLocks noChangeAspect="1" noChangeArrowheads="1"/>
          </p:cNvPicPr>
          <p:nvPr/>
        </p:nvPicPr>
        <p:blipFill>
          <a:blip r:embed="rId3" cstate="print"/>
          <a:srcRect/>
          <a:stretch>
            <a:fillRect/>
          </a:stretch>
        </p:blipFill>
        <p:spPr bwMode="auto">
          <a:xfrm>
            <a:off x="624960" y="27364"/>
            <a:ext cx="7996320" cy="6858000"/>
          </a:xfrm>
          <a:prstGeom prst="rect">
            <a:avLst/>
          </a:prstGeom>
          <a:noFill/>
          <a:ln w="9525">
            <a:noFill/>
            <a:round/>
            <a:headEnd/>
            <a:tailEnd/>
          </a:ln>
          <a:effectLst/>
        </p:spPr>
      </p:pic>
      <p:sp>
        <p:nvSpPr>
          <p:cNvPr id="70659" name="Freeform 3"/>
          <p:cNvSpPr>
            <a:spLocks noChangeArrowheads="1"/>
          </p:cNvSpPr>
          <p:nvPr/>
        </p:nvSpPr>
        <p:spPr bwMode="auto">
          <a:xfrm>
            <a:off x="4563360" y="2734848"/>
            <a:ext cx="829440" cy="1340780"/>
          </a:xfrm>
          <a:custGeom>
            <a:avLst/>
            <a:gdLst/>
            <a:ahLst/>
            <a:cxnLst>
              <a:cxn ang="0">
                <a:pos x="1238" y="4062"/>
              </a:cxn>
              <a:cxn ang="0">
                <a:pos x="345" y="3235"/>
              </a:cxn>
              <a:cxn ang="0">
                <a:pos x="48" y="2177"/>
              </a:cxn>
              <a:cxn ang="0">
                <a:pos x="411" y="1019"/>
              </a:cxn>
              <a:cxn ang="0">
                <a:pos x="1437" y="226"/>
              </a:cxn>
              <a:cxn ang="0">
                <a:pos x="2263" y="1086"/>
              </a:cxn>
              <a:cxn ang="0">
                <a:pos x="2495" y="2375"/>
              </a:cxn>
              <a:cxn ang="0">
                <a:pos x="2164" y="3434"/>
              </a:cxn>
              <a:cxn ang="0">
                <a:pos x="1833" y="3599"/>
              </a:cxn>
              <a:cxn ang="0">
                <a:pos x="1470" y="3665"/>
              </a:cxn>
              <a:cxn ang="0">
                <a:pos x="1205" y="3500"/>
              </a:cxn>
            </a:cxnLst>
            <a:rect l="0" t="0" r="r" b="b"/>
            <a:pathLst>
              <a:path w="2541" h="4104">
                <a:moveTo>
                  <a:pt x="1238" y="4062"/>
                </a:moveTo>
                <a:cubicBezTo>
                  <a:pt x="732" y="4103"/>
                  <a:pt x="600" y="3531"/>
                  <a:pt x="345" y="3235"/>
                </a:cubicBezTo>
                <a:cubicBezTo>
                  <a:pt x="87" y="2935"/>
                  <a:pt x="90" y="2539"/>
                  <a:pt x="48" y="2177"/>
                </a:cubicBezTo>
                <a:cubicBezTo>
                  <a:pt x="0" y="1764"/>
                  <a:pt x="164" y="1356"/>
                  <a:pt x="411" y="1019"/>
                </a:cubicBezTo>
                <a:cubicBezTo>
                  <a:pt x="674" y="660"/>
                  <a:pt x="1029" y="387"/>
                  <a:pt x="1437" y="226"/>
                </a:cubicBezTo>
                <a:cubicBezTo>
                  <a:pt x="2010" y="0"/>
                  <a:pt x="2114" y="753"/>
                  <a:pt x="2263" y="1086"/>
                </a:cubicBezTo>
                <a:cubicBezTo>
                  <a:pt x="2442" y="1484"/>
                  <a:pt x="2443" y="1940"/>
                  <a:pt x="2495" y="2375"/>
                </a:cubicBezTo>
                <a:cubicBezTo>
                  <a:pt x="2540" y="2752"/>
                  <a:pt x="2530" y="3208"/>
                  <a:pt x="2164" y="3434"/>
                </a:cubicBezTo>
                <a:lnTo>
                  <a:pt x="1833" y="3599"/>
                </a:lnTo>
                <a:lnTo>
                  <a:pt x="1470" y="3665"/>
                </a:lnTo>
                <a:lnTo>
                  <a:pt x="1205" y="350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921648" y="264988"/>
            <a:ext cx="7178744" cy="649509"/>
          </a:xfrm>
          <a:prstGeom prst="rect">
            <a:avLst/>
          </a:prstGeom>
          <a:noFill/>
          <a:ln w="9525">
            <a:noFill/>
            <a:round/>
            <a:headEnd/>
            <a:tailEnd/>
          </a:ln>
          <a:effectLst/>
        </p:spPr>
        <p:txBody>
          <a:bodyPr lIns="81639" tIns="76022"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4000" b="1" dirty="0">
                <a:solidFill>
                  <a:srgbClr val="000000"/>
                </a:solidFill>
                <a:latin typeface="+mn-lt"/>
              </a:rPr>
              <a:t>Java EE – válasz az új kihívásokra</a:t>
            </a:r>
          </a:p>
        </p:txBody>
      </p:sp>
      <p:sp>
        <p:nvSpPr>
          <p:cNvPr id="9218" name="Text Box 2"/>
          <p:cNvSpPr txBox="1">
            <a:spLocks noChangeArrowheads="1"/>
          </p:cNvSpPr>
          <p:nvPr/>
        </p:nvSpPr>
        <p:spPr bwMode="auto">
          <a:xfrm>
            <a:off x="1107728" y="1306218"/>
            <a:ext cx="6776640" cy="3770316"/>
          </a:xfrm>
          <a:prstGeom prst="rect">
            <a:avLst/>
          </a:prstGeom>
          <a:noFill/>
          <a:ln w="9525">
            <a:noFill/>
            <a:round/>
            <a:headEnd/>
            <a:tailEnd/>
          </a:ln>
          <a:effectLst/>
        </p:spPr>
        <p:txBody>
          <a:bodyPr lIns="81639" tIns="60021" rIns="81639" bIns="40820"/>
          <a:lstStyle/>
          <a:p>
            <a:pPr algn="just">
              <a:tabLst>
                <a:tab pos="656650" algn="l"/>
                <a:tab pos="1313299" algn="l"/>
                <a:tab pos="1969949" algn="l"/>
                <a:tab pos="2626599" algn="l"/>
                <a:tab pos="3283248" algn="l"/>
                <a:tab pos="3939898" algn="l"/>
                <a:tab pos="4596548" algn="l"/>
                <a:tab pos="5253198" algn="l"/>
                <a:tab pos="5909847" algn="l"/>
                <a:tab pos="6566497" algn="l"/>
              </a:tabLst>
            </a:pPr>
            <a:r>
              <a:rPr lang="hu-HU" sz="2200" i="1" dirty="0">
                <a:solidFill>
                  <a:srgbClr val="000000"/>
                </a:solidFill>
                <a:latin typeface="+mn-lt"/>
              </a:rPr>
              <a:t>„A Java EE egyébként olyan – mennyiségiből minőségibe átcsapó – kérdésekre tud értelmes válaszokat adni, hogy mi van, ha a programom népszerű lesz és egy időben 20.000 ember akarja majd használni? És idővel még sikeresebb lesz és egyszerre, már tízszer annyi, 200.000 felhasználó akarja majd használni és kis idő múlva pedig már 2.000.000 és így tovább! ... „*</a:t>
            </a:r>
          </a:p>
          <a:p>
            <a:pPr algn="just">
              <a:tabLst>
                <a:tab pos="656650" algn="l"/>
                <a:tab pos="1313299" algn="l"/>
                <a:tab pos="1969949" algn="l"/>
                <a:tab pos="2626599" algn="l"/>
                <a:tab pos="3283248" algn="l"/>
                <a:tab pos="3939898" algn="l"/>
                <a:tab pos="4596548" algn="l"/>
                <a:tab pos="5253198" algn="l"/>
                <a:tab pos="5909847" algn="l"/>
                <a:tab pos="6566497" algn="l"/>
              </a:tabLst>
            </a:pPr>
            <a:endParaRPr lang="hu-HU" sz="2200" i="1" dirty="0">
              <a:solidFill>
                <a:srgbClr val="000000"/>
              </a:solidFill>
              <a:latin typeface="+mn-lt"/>
            </a:endParaRPr>
          </a:p>
          <a:p>
            <a:pPr algn="just">
              <a:tabLst>
                <a:tab pos="656650" algn="l"/>
                <a:tab pos="1313299" algn="l"/>
                <a:tab pos="1969949" algn="l"/>
                <a:tab pos="2626599" algn="l"/>
                <a:tab pos="3283248" algn="l"/>
                <a:tab pos="3939898" algn="l"/>
                <a:tab pos="4596548" algn="l"/>
                <a:tab pos="5253198" algn="l"/>
                <a:tab pos="5909847" algn="l"/>
                <a:tab pos="6566497" algn="l"/>
              </a:tabLst>
            </a:pPr>
            <a:r>
              <a:rPr lang="hu-HU" sz="2200" dirty="0">
                <a:solidFill>
                  <a:srgbClr val="000000"/>
                </a:solidFill>
                <a:latin typeface="+mn-lt"/>
              </a:rPr>
              <a:t>Egy „klasszikusan” (a Java civilizáció előtt) képzett programozó nem is tudja értelmezni, értelmezési tartományon kívülinek tartja a kérdést.</a:t>
            </a:r>
          </a:p>
        </p:txBody>
      </p:sp>
      <p:sp>
        <p:nvSpPr>
          <p:cNvPr id="9219" name="Text Box 3"/>
          <p:cNvSpPr txBox="1">
            <a:spLocks noChangeArrowheads="1"/>
          </p:cNvSpPr>
          <p:nvPr/>
        </p:nvSpPr>
        <p:spPr bwMode="auto">
          <a:xfrm>
            <a:off x="263521" y="5916141"/>
            <a:ext cx="8619840" cy="779122"/>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latin typeface="+mn-lt"/>
              </a:rPr>
              <a:t>*: Bátfai Norbert: Nehogy már a mobilod nyomkodjon Téged! A programozás egy szellemi sport: ismerd meg te is az alaplépéseket! Debrecen : DEENK, 2008. (ISBN: 9789634730941, 98 p.: ill., 24 cm)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1682" name="Picture 2"/>
          <p:cNvPicPr>
            <a:picLocks noChangeAspect="1" noChangeArrowheads="1"/>
          </p:cNvPicPr>
          <p:nvPr/>
        </p:nvPicPr>
        <p:blipFill>
          <a:blip r:embed="rId3" cstate="print"/>
          <a:srcRect/>
          <a:stretch>
            <a:fillRect/>
          </a:stretch>
        </p:blipFill>
        <p:spPr bwMode="auto">
          <a:xfrm>
            <a:off x="624960" y="27364"/>
            <a:ext cx="7996320" cy="6858000"/>
          </a:xfrm>
          <a:prstGeom prst="rect">
            <a:avLst/>
          </a:prstGeom>
          <a:noFill/>
          <a:ln w="9525">
            <a:noFill/>
            <a:round/>
            <a:headEnd/>
            <a:tailEnd/>
          </a:ln>
          <a:effectLst/>
        </p:spPr>
      </p:pic>
      <p:sp>
        <p:nvSpPr>
          <p:cNvPr id="71683" name="Text Box 3"/>
          <p:cNvSpPr txBox="1">
            <a:spLocks noChangeArrowheads="1"/>
          </p:cNvSpPr>
          <p:nvPr/>
        </p:nvSpPr>
        <p:spPr bwMode="auto">
          <a:xfrm>
            <a:off x="3918240" y="132495"/>
            <a:ext cx="4245120" cy="423404"/>
          </a:xfrm>
          <a:prstGeom prst="rect">
            <a:avLst/>
          </a:prstGeom>
          <a:solidFill>
            <a:srgbClr val="FFFFFF"/>
          </a:solidFill>
          <a:ln w="36000">
            <a:noFill/>
            <a:round/>
            <a:headEnd/>
            <a:tailEnd/>
          </a:ln>
          <a:effectLst/>
        </p:spPr>
        <p:txBody>
          <a:bodyPr lIns="97967" tIns="76349" rIns="97967" bIns="57147"/>
          <a:lstStyle/>
          <a:p>
            <a:pPr>
              <a:tabLst>
                <a:tab pos="656650" algn="l"/>
                <a:tab pos="1313299" algn="l"/>
                <a:tab pos="1969949" algn="l"/>
                <a:tab pos="2626599" algn="l"/>
                <a:tab pos="3283248" algn="l"/>
                <a:tab pos="3939898" algn="l"/>
              </a:tabLst>
            </a:pPr>
            <a:r>
              <a:rPr lang="hu-HU" sz="2200" dirty="0">
                <a:solidFill>
                  <a:srgbClr val="000000"/>
                </a:solidFill>
              </a:rPr>
              <a:t>http://localhost:1110/clusterjsp/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2706" name="Picture 2"/>
          <p:cNvPicPr>
            <a:picLocks noChangeAspect="1" noChangeArrowheads="1"/>
          </p:cNvPicPr>
          <p:nvPr/>
        </p:nvPicPr>
        <p:blipFill>
          <a:blip r:embed="rId3" cstate="print"/>
          <a:srcRect/>
          <a:stretch>
            <a:fillRect/>
          </a:stretch>
        </p:blipFill>
        <p:spPr bwMode="auto">
          <a:xfrm>
            <a:off x="624960" y="27364"/>
            <a:ext cx="799632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3730" name="Picture 2"/>
          <p:cNvPicPr>
            <a:picLocks noChangeAspect="1" noChangeArrowheads="1"/>
          </p:cNvPicPr>
          <p:nvPr/>
        </p:nvPicPr>
        <p:blipFill>
          <a:blip r:embed="rId3" cstate="print"/>
          <a:srcRect/>
          <a:stretch>
            <a:fillRect/>
          </a:stretch>
        </p:blipFill>
        <p:spPr bwMode="auto">
          <a:xfrm>
            <a:off x="571680" y="27364"/>
            <a:ext cx="8102880" cy="6858000"/>
          </a:xfrm>
          <a:prstGeom prst="rect">
            <a:avLst/>
          </a:prstGeom>
          <a:noFill/>
          <a:ln w="9525">
            <a:noFill/>
            <a:round/>
            <a:headEnd/>
            <a:tailEnd/>
          </a:ln>
          <a:effectLst/>
        </p:spPr>
      </p:pic>
      <p:sp>
        <p:nvSpPr>
          <p:cNvPr id="73731" name="Freeform 3"/>
          <p:cNvSpPr>
            <a:spLocks noChangeArrowheads="1"/>
          </p:cNvSpPr>
          <p:nvPr/>
        </p:nvSpPr>
        <p:spPr bwMode="auto">
          <a:xfrm>
            <a:off x="1892160" y="3632062"/>
            <a:ext cx="888480" cy="1116118"/>
          </a:xfrm>
          <a:custGeom>
            <a:avLst/>
            <a:gdLst/>
            <a:ahLst/>
            <a:cxnLst>
              <a:cxn ang="0">
                <a:pos x="1317" y="3264"/>
              </a:cxn>
              <a:cxn ang="0">
                <a:pos x="358" y="2669"/>
              </a:cxn>
              <a:cxn ang="0">
                <a:pos x="94" y="1479"/>
              </a:cxn>
              <a:cxn ang="0">
                <a:pos x="292" y="420"/>
              </a:cxn>
              <a:cxn ang="0">
                <a:pos x="1417" y="23"/>
              </a:cxn>
              <a:cxn ang="0">
                <a:pos x="2309" y="850"/>
              </a:cxn>
              <a:cxn ang="0">
                <a:pos x="2574" y="2041"/>
              </a:cxn>
              <a:cxn ang="0">
                <a:pos x="1880" y="3000"/>
              </a:cxn>
              <a:cxn ang="0">
                <a:pos x="1549" y="3000"/>
              </a:cxn>
              <a:cxn ang="0">
                <a:pos x="1450" y="3000"/>
              </a:cxn>
            </a:cxnLst>
            <a:rect l="0" t="0" r="r" b="b"/>
            <a:pathLst>
              <a:path w="2721" h="3416">
                <a:moveTo>
                  <a:pt x="1317" y="3264"/>
                </a:moveTo>
                <a:cubicBezTo>
                  <a:pt x="880" y="3415"/>
                  <a:pt x="564" y="2978"/>
                  <a:pt x="358" y="2669"/>
                </a:cubicBezTo>
                <a:cubicBezTo>
                  <a:pt x="121" y="2315"/>
                  <a:pt x="72" y="1886"/>
                  <a:pt x="94" y="1479"/>
                </a:cubicBezTo>
                <a:cubicBezTo>
                  <a:pt x="113" y="1125"/>
                  <a:pt x="0" y="685"/>
                  <a:pt x="292" y="420"/>
                </a:cubicBezTo>
                <a:cubicBezTo>
                  <a:pt x="584" y="155"/>
                  <a:pt x="996" y="0"/>
                  <a:pt x="1417" y="23"/>
                </a:cubicBezTo>
                <a:cubicBezTo>
                  <a:pt x="1880" y="49"/>
                  <a:pt x="2162" y="472"/>
                  <a:pt x="2309" y="850"/>
                </a:cubicBezTo>
                <a:cubicBezTo>
                  <a:pt x="2456" y="1228"/>
                  <a:pt x="2720" y="1647"/>
                  <a:pt x="2574" y="2041"/>
                </a:cubicBezTo>
                <a:cubicBezTo>
                  <a:pt x="2439" y="2405"/>
                  <a:pt x="2399" y="2948"/>
                  <a:pt x="1880" y="3000"/>
                </a:cubicBezTo>
                <a:lnTo>
                  <a:pt x="1549" y="3000"/>
                </a:lnTo>
                <a:lnTo>
                  <a:pt x="1450" y="3000"/>
                </a:lnTo>
              </a:path>
            </a:pathLst>
          </a:custGeom>
          <a:noFill/>
          <a:ln w="36000">
            <a:solidFill>
              <a:srgbClr val="FF0000"/>
            </a:solidFill>
            <a:round/>
            <a:headEnd/>
            <a:tailEnd/>
          </a:ln>
          <a:effectLst/>
        </p:spPr>
        <p:txBody>
          <a:bodyPr lIns="82945" tIns="41473" rIns="82945" bIns="41473"/>
          <a:lstStyle/>
          <a:p>
            <a:endParaRPr lang="hu-HU"/>
          </a:p>
        </p:txBody>
      </p:sp>
      <p:sp>
        <p:nvSpPr>
          <p:cNvPr id="73732" name="Freeform 4"/>
          <p:cNvSpPr>
            <a:spLocks noChangeArrowheads="1"/>
          </p:cNvSpPr>
          <p:nvPr/>
        </p:nvSpPr>
        <p:spPr bwMode="auto">
          <a:xfrm>
            <a:off x="1923840" y="1893800"/>
            <a:ext cx="567360" cy="571740"/>
          </a:xfrm>
          <a:custGeom>
            <a:avLst/>
            <a:gdLst/>
            <a:ahLst/>
            <a:cxnLst>
              <a:cxn ang="0">
                <a:pos x="1384" y="1610"/>
              </a:cxn>
              <a:cxn ang="0">
                <a:pos x="391" y="1180"/>
              </a:cxn>
              <a:cxn ang="0">
                <a:pos x="590" y="188"/>
              </a:cxn>
              <a:cxn ang="0">
                <a:pos x="1582" y="519"/>
              </a:cxn>
              <a:cxn ang="0">
                <a:pos x="1185" y="1544"/>
              </a:cxn>
              <a:cxn ang="0">
                <a:pos x="1053" y="1544"/>
              </a:cxn>
            </a:cxnLst>
            <a:rect l="0" t="0" r="r" b="b"/>
            <a:pathLst>
              <a:path w="1738" h="1749">
                <a:moveTo>
                  <a:pt x="1384" y="1610"/>
                </a:moveTo>
                <a:cubicBezTo>
                  <a:pt x="1024" y="1571"/>
                  <a:pt x="535" y="1748"/>
                  <a:pt x="391" y="1180"/>
                </a:cubicBezTo>
                <a:cubicBezTo>
                  <a:pt x="307" y="848"/>
                  <a:pt x="0" y="261"/>
                  <a:pt x="590" y="188"/>
                </a:cubicBezTo>
                <a:cubicBezTo>
                  <a:pt x="928" y="147"/>
                  <a:pt x="1498" y="0"/>
                  <a:pt x="1582" y="519"/>
                </a:cubicBezTo>
                <a:cubicBezTo>
                  <a:pt x="1638" y="865"/>
                  <a:pt x="1737" y="1484"/>
                  <a:pt x="1185" y="1544"/>
                </a:cubicBezTo>
                <a:lnTo>
                  <a:pt x="1053" y="1544"/>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4754" name="Picture 2"/>
          <p:cNvPicPr>
            <a:picLocks noChangeAspect="1" noChangeArrowheads="1"/>
          </p:cNvPicPr>
          <p:nvPr/>
        </p:nvPicPr>
        <p:blipFill>
          <a:blip r:embed="rId3" cstate="print"/>
          <a:srcRect/>
          <a:stretch>
            <a:fillRect/>
          </a:stretch>
        </p:blipFill>
        <p:spPr bwMode="auto">
          <a:xfrm>
            <a:off x="571680" y="27364"/>
            <a:ext cx="8102880" cy="6858000"/>
          </a:xfrm>
          <a:prstGeom prst="rect">
            <a:avLst/>
          </a:prstGeom>
          <a:noFill/>
          <a:ln w="9525">
            <a:noFill/>
            <a:round/>
            <a:headEnd/>
            <a:tailEnd/>
          </a:ln>
          <a:effectLst/>
        </p:spPr>
      </p:pic>
      <p:sp>
        <p:nvSpPr>
          <p:cNvPr id="74755" name="Freeform 3"/>
          <p:cNvSpPr>
            <a:spLocks noChangeArrowheads="1"/>
          </p:cNvSpPr>
          <p:nvPr/>
        </p:nvSpPr>
        <p:spPr bwMode="auto">
          <a:xfrm>
            <a:off x="730081" y="5312719"/>
            <a:ext cx="947520" cy="763280"/>
          </a:xfrm>
          <a:custGeom>
            <a:avLst/>
            <a:gdLst/>
            <a:ahLst/>
            <a:cxnLst>
              <a:cxn ang="0">
                <a:pos x="1566" y="2285"/>
              </a:cxn>
              <a:cxn ang="0">
                <a:pos x="442" y="2218"/>
              </a:cxn>
              <a:cxn ang="0">
                <a:pos x="12" y="1259"/>
              </a:cxn>
              <a:cxn ang="0">
                <a:pos x="673" y="267"/>
              </a:cxn>
              <a:cxn ang="0">
                <a:pos x="1930" y="36"/>
              </a:cxn>
              <a:cxn ang="0">
                <a:pos x="2856" y="631"/>
              </a:cxn>
              <a:cxn ang="0">
                <a:pos x="2889" y="1722"/>
              </a:cxn>
              <a:cxn ang="0">
                <a:pos x="2029" y="2252"/>
              </a:cxn>
              <a:cxn ang="0">
                <a:pos x="1632" y="2252"/>
              </a:cxn>
              <a:cxn ang="0">
                <a:pos x="1301" y="2218"/>
              </a:cxn>
              <a:cxn ang="0">
                <a:pos x="1235" y="2218"/>
              </a:cxn>
            </a:cxnLst>
            <a:rect l="0" t="0" r="r" b="b"/>
            <a:pathLst>
              <a:path w="2901" h="2339">
                <a:moveTo>
                  <a:pt x="1566" y="2285"/>
                </a:moveTo>
                <a:cubicBezTo>
                  <a:pt x="1193" y="2322"/>
                  <a:pt x="814" y="2338"/>
                  <a:pt x="442" y="2218"/>
                </a:cubicBezTo>
                <a:cubicBezTo>
                  <a:pt x="0" y="2075"/>
                  <a:pt x="7" y="1605"/>
                  <a:pt x="12" y="1259"/>
                </a:cubicBezTo>
                <a:cubicBezTo>
                  <a:pt x="18" y="835"/>
                  <a:pt x="260" y="407"/>
                  <a:pt x="673" y="267"/>
                </a:cubicBezTo>
                <a:cubicBezTo>
                  <a:pt x="1079" y="129"/>
                  <a:pt x="1506" y="77"/>
                  <a:pt x="1930" y="36"/>
                </a:cubicBezTo>
                <a:cubicBezTo>
                  <a:pt x="2300" y="0"/>
                  <a:pt x="2836" y="142"/>
                  <a:pt x="2856" y="631"/>
                </a:cubicBezTo>
                <a:cubicBezTo>
                  <a:pt x="2871" y="996"/>
                  <a:pt x="2900" y="1359"/>
                  <a:pt x="2889" y="1722"/>
                </a:cubicBezTo>
                <a:cubicBezTo>
                  <a:pt x="2876" y="2156"/>
                  <a:pt x="2368" y="2249"/>
                  <a:pt x="2029" y="2252"/>
                </a:cubicBezTo>
                <a:lnTo>
                  <a:pt x="1632" y="2252"/>
                </a:lnTo>
                <a:lnTo>
                  <a:pt x="1301" y="2218"/>
                </a:lnTo>
                <a:lnTo>
                  <a:pt x="1235" y="2218"/>
                </a:lnTo>
              </a:path>
            </a:pathLst>
          </a:custGeom>
          <a:noFill/>
          <a:ln w="36000">
            <a:solidFill>
              <a:srgbClr val="FF0000"/>
            </a:solidFill>
            <a:round/>
            <a:headEnd/>
            <a:tailEnd/>
          </a:ln>
          <a:effectLst/>
        </p:spPr>
        <p:txBody>
          <a:bodyPr lIns="82945" tIns="41473" rIns="82945" bIns="41473"/>
          <a:lstStyle/>
          <a:p>
            <a:endParaRPr lang="hu-HU"/>
          </a:p>
        </p:txBody>
      </p:sp>
      <p:sp>
        <p:nvSpPr>
          <p:cNvPr id="74756" name="Freeform 4"/>
          <p:cNvSpPr>
            <a:spLocks noChangeArrowheads="1"/>
          </p:cNvSpPr>
          <p:nvPr/>
        </p:nvSpPr>
        <p:spPr bwMode="auto">
          <a:xfrm>
            <a:off x="1944000" y="1985969"/>
            <a:ext cx="475200" cy="535736"/>
          </a:xfrm>
          <a:custGeom>
            <a:avLst/>
            <a:gdLst/>
            <a:ahLst/>
            <a:cxnLst>
              <a:cxn ang="0">
                <a:pos x="725" y="1328"/>
              </a:cxn>
              <a:cxn ang="0">
                <a:pos x="31" y="634"/>
              </a:cxn>
              <a:cxn ang="0">
                <a:pos x="891" y="38"/>
              </a:cxn>
              <a:cxn ang="0">
                <a:pos x="1453" y="1097"/>
              </a:cxn>
              <a:cxn ang="0">
                <a:pos x="1122" y="1328"/>
              </a:cxn>
              <a:cxn ang="0">
                <a:pos x="758" y="1328"/>
              </a:cxn>
              <a:cxn ang="0">
                <a:pos x="560" y="1295"/>
              </a:cxn>
            </a:cxnLst>
            <a:rect l="0" t="0" r="r" b="b"/>
            <a:pathLst>
              <a:path w="1454" h="1640">
                <a:moveTo>
                  <a:pt x="725" y="1328"/>
                </a:moveTo>
                <a:cubicBezTo>
                  <a:pt x="238" y="1639"/>
                  <a:pt x="0" y="961"/>
                  <a:pt x="31" y="634"/>
                </a:cubicBezTo>
                <a:cubicBezTo>
                  <a:pt x="70" y="222"/>
                  <a:pt x="535" y="0"/>
                  <a:pt x="891" y="38"/>
                </a:cubicBezTo>
                <a:cubicBezTo>
                  <a:pt x="1390" y="91"/>
                  <a:pt x="1446" y="698"/>
                  <a:pt x="1453" y="1097"/>
                </a:cubicBezTo>
                <a:lnTo>
                  <a:pt x="1122" y="1328"/>
                </a:lnTo>
                <a:lnTo>
                  <a:pt x="758" y="1328"/>
                </a:lnTo>
                <a:lnTo>
                  <a:pt x="560" y="1295"/>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5778" name="Picture 2"/>
          <p:cNvPicPr>
            <a:picLocks noChangeAspect="1" noChangeArrowheads="1"/>
          </p:cNvPicPr>
          <p:nvPr/>
        </p:nvPicPr>
        <p:blipFill>
          <a:blip r:embed="rId3" cstate="print"/>
          <a:srcRect/>
          <a:stretch>
            <a:fillRect/>
          </a:stretch>
        </p:blipFill>
        <p:spPr bwMode="auto">
          <a:xfrm>
            <a:off x="571680" y="27364"/>
            <a:ext cx="8102880" cy="6858000"/>
          </a:xfrm>
          <a:prstGeom prst="rect">
            <a:avLst/>
          </a:prstGeom>
          <a:noFill/>
          <a:ln w="9525">
            <a:noFill/>
            <a:round/>
            <a:headEnd/>
            <a:tailEnd/>
          </a:ln>
          <a:effectLst/>
        </p:spPr>
      </p:pic>
      <p:sp>
        <p:nvSpPr>
          <p:cNvPr id="75779" name="Text Box 3"/>
          <p:cNvSpPr txBox="1">
            <a:spLocks noChangeArrowheads="1"/>
          </p:cNvSpPr>
          <p:nvPr/>
        </p:nvSpPr>
        <p:spPr bwMode="auto">
          <a:xfrm>
            <a:off x="3101760" y="1306218"/>
            <a:ext cx="5281920" cy="423404"/>
          </a:xfrm>
          <a:prstGeom prst="rect">
            <a:avLst/>
          </a:prstGeom>
          <a:noFill/>
          <a:ln w="36000">
            <a:noFill/>
            <a:round/>
            <a:headEnd/>
            <a:tailEnd/>
          </a:ln>
          <a:effectLst/>
        </p:spPr>
        <p:txBody>
          <a:bodyPr lIns="97967" tIns="76349" rIns="97967" bIns="57147"/>
          <a:lstStyle/>
          <a:p>
            <a:pPr>
              <a:tabLst>
                <a:tab pos="656650" algn="l"/>
                <a:tab pos="1313299" algn="l"/>
                <a:tab pos="1969949" algn="l"/>
                <a:tab pos="2626599" algn="l"/>
                <a:tab pos="3283248" algn="l"/>
                <a:tab pos="3939898" algn="l"/>
                <a:tab pos="4596548" algn="l"/>
                <a:tab pos="5253198" algn="l"/>
              </a:tabLst>
            </a:pPr>
            <a:r>
              <a:rPr lang="hu-HU" sz="2200" dirty="0">
                <a:solidFill>
                  <a:srgbClr val="000000"/>
                </a:solidFill>
                <a:hlinkClick r:id="rId4"/>
              </a:rPr>
              <a:t>http://localhost:1110/EJBHello-war/EHS</a:t>
            </a:r>
            <a:r>
              <a:rPr lang="hu-HU" sz="2200"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6802" name="Picture 2"/>
          <p:cNvPicPr>
            <a:picLocks noChangeAspect="1" noChangeArrowheads="1"/>
          </p:cNvPicPr>
          <p:nvPr/>
        </p:nvPicPr>
        <p:blipFill>
          <a:blip r:embed="rId3" cstate="print"/>
          <a:srcRect/>
          <a:stretch>
            <a:fillRect/>
          </a:stretch>
        </p:blipFill>
        <p:spPr bwMode="auto">
          <a:xfrm>
            <a:off x="604800" y="27364"/>
            <a:ext cx="8035200" cy="6858000"/>
          </a:xfrm>
          <a:prstGeom prst="rect">
            <a:avLst/>
          </a:prstGeom>
          <a:noFill/>
          <a:ln w="9525">
            <a:noFill/>
            <a:round/>
            <a:headEnd/>
            <a:tailEnd/>
          </a:ln>
          <a:effectLst/>
        </p:spPr>
      </p:pic>
      <p:sp>
        <p:nvSpPr>
          <p:cNvPr id="76803" name="Freeform 3"/>
          <p:cNvSpPr>
            <a:spLocks noChangeArrowheads="1"/>
          </p:cNvSpPr>
          <p:nvPr/>
        </p:nvSpPr>
        <p:spPr bwMode="auto">
          <a:xfrm>
            <a:off x="1444320" y="1310538"/>
            <a:ext cx="2769120" cy="851130"/>
          </a:xfrm>
          <a:custGeom>
            <a:avLst/>
            <a:gdLst/>
            <a:ahLst/>
            <a:cxnLst>
              <a:cxn ang="0">
                <a:pos x="5696" y="2539"/>
              </a:cxn>
              <a:cxn ang="0">
                <a:pos x="4605" y="2572"/>
              </a:cxn>
              <a:cxn ang="0">
                <a:pos x="3282" y="2539"/>
              </a:cxn>
              <a:cxn ang="0">
                <a:pos x="1893" y="2341"/>
              </a:cxn>
              <a:cxn ang="0">
                <a:pos x="867" y="2043"/>
              </a:cxn>
              <a:cxn ang="0">
                <a:pos x="272" y="1183"/>
              </a:cxn>
              <a:cxn ang="0">
                <a:pos x="1297" y="356"/>
              </a:cxn>
              <a:cxn ang="0">
                <a:pos x="2587" y="92"/>
              </a:cxn>
              <a:cxn ang="0">
                <a:pos x="3745" y="26"/>
              </a:cxn>
              <a:cxn ang="0">
                <a:pos x="5101" y="191"/>
              </a:cxn>
              <a:cxn ang="0">
                <a:pos x="6324" y="356"/>
              </a:cxn>
              <a:cxn ang="0">
                <a:pos x="7482" y="356"/>
              </a:cxn>
              <a:cxn ang="0">
                <a:pos x="8408" y="852"/>
              </a:cxn>
              <a:cxn ang="0">
                <a:pos x="7945" y="1911"/>
              </a:cxn>
              <a:cxn ang="0">
                <a:pos x="6754" y="2208"/>
              </a:cxn>
              <a:cxn ang="0">
                <a:pos x="5564" y="2374"/>
              </a:cxn>
              <a:cxn ang="0">
                <a:pos x="5200" y="2374"/>
              </a:cxn>
              <a:cxn ang="0">
                <a:pos x="5068" y="2374"/>
              </a:cxn>
            </a:cxnLst>
            <a:rect l="0" t="0" r="r" b="b"/>
            <a:pathLst>
              <a:path w="8479" h="2605">
                <a:moveTo>
                  <a:pt x="5696" y="2539"/>
                </a:moveTo>
                <a:cubicBezTo>
                  <a:pt x="5332" y="2548"/>
                  <a:pt x="4970" y="2574"/>
                  <a:pt x="4605" y="2572"/>
                </a:cubicBezTo>
                <a:cubicBezTo>
                  <a:pt x="4158" y="2569"/>
                  <a:pt x="3739" y="2604"/>
                  <a:pt x="3282" y="2539"/>
                </a:cubicBezTo>
                <a:cubicBezTo>
                  <a:pt x="2809" y="2471"/>
                  <a:pt x="2364" y="2347"/>
                  <a:pt x="1893" y="2341"/>
                </a:cubicBezTo>
                <a:cubicBezTo>
                  <a:pt x="1520" y="2336"/>
                  <a:pt x="1220" y="2118"/>
                  <a:pt x="867" y="2043"/>
                </a:cubicBezTo>
                <a:cubicBezTo>
                  <a:pt x="531" y="1971"/>
                  <a:pt x="0" y="1635"/>
                  <a:pt x="272" y="1183"/>
                </a:cubicBezTo>
                <a:cubicBezTo>
                  <a:pt x="508" y="790"/>
                  <a:pt x="880" y="507"/>
                  <a:pt x="1297" y="356"/>
                </a:cubicBezTo>
                <a:cubicBezTo>
                  <a:pt x="1714" y="205"/>
                  <a:pt x="2160" y="194"/>
                  <a:pt x="2587" y="92"/>
                </a:cubicBezTo>
                <a:cubicBezTo>
                  <a:pt x="2971" y="0"/>
                  <a:pt x="3358" y="23"/>
                  <a:pt x="3745" y="26"/>
                </a:cubicBezTo>
                <a:cubicBezTo>
                  <a:pt x="4200" y="29"/>
                  <a:pt x="4655" y="101"/>
                  <a:pt x="5101" y="191"/>
                </a:cubicBezTo>
                <a:cubicBezTo>
                  <a:pt x="5508" y="273"/>
                  <a:pt x="5912" y="295"/>
                  <a:pt x="6324" y="356"/>
                </a:cubicBezTo>
                <a:cubicBezTo>
                  <a:pt x="6705" y="412"/>
                  <a:pt x="7097" y="352"/>
                  <a:pt x="7482" y="356"/>
                </a:cubicBezTo>
                <a:cubicBezTo>
                  <a:pt x="7837" y="359"/>
                  <a:pt x="8414" y="270"/>
                  <a:pt x="8408" y="852"/>
                </a:cubicBezTo>
                <a:cubicBezTo>
                  <a:pt x="8404" y="1230"/>
                  <a:pt x="8478" y="1735"/>
                  <a:pt x="7945" y="1911"/>
                </a:cubicBezTo>
                <a:cubicBezTo>
                  <a:pt x="7555" y="2039"/>
                  <a:pt x="7171" y="2177"/>
                  <a:pt x="6754" y="2208"/>
                </a:cubicBezTo>
                <a:cubicBezTo>
                  <a:pt x="6351" y="2237"/>
                  <a:pt x="5956" y="2282"/>
                  <a:pt x="5564" y="2374"/>
                </a:cubicBezTo>
                <a:lnTo>
                  <a:pt x="5200" y="2374"/>
                </a:lnTo>
                <a:lnTo>
                  <a:pt x="5068" y="2374"/>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3072960" y="158417"/>
            <a:ext cx="264096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Fürt egy gépen</a:t>
            </a:r>
          </a:p>
        </p:txBody>
      </p:sp>
      <p:pic>
        <p:nvPicPr>
          <p:cNvPr id="77826" name="Picture 2"/>
          <p:cNvPicPr>
            <a:picLocks noChangeAspect="1" noChangeArrowheads="1"/>
          </p:cNvPicPr>
          <p:nvPr/>
        </p:nvPicPr>
        <p:blipFill>
          <a:blip r:embed="rId3" cstate="print"/>
          <a:srcRect/>
          <a:stretch>
            <a:fillRect/>
          </a:stretch>
        </p:blipFill>
        <p:spPr bwMode="auto">
          <a:xfrm>
            <a:off x="604800" y="27364"/>
            <a:ext cx="8035200" cy="6858000"/>
          </a:xfrm>
          <a:prstGeom prst="rect">
            <a:avLst/>
          </a:prstGeom>
          <a:noFill/>
          <a:ln w="9525">
            <a:noFill/>
            <a:round/>
            <a:headEnd/>
            <a:tailEnd/>
          </a:ln>
          <a:effectLst/>
        </p:spPr>
      </p:pic>
      <p:sp>
        <p:nvSpPr>
          <p:cNvPr id="77827" name="Freeform 3"/>
          <p:cNvSpPr>
            <a:spLocks noChangeArrowheads="1"/>
          </p:cNvSpPr>
          <p:nvPr/>
        </p:nvSpPr>
        <p:spPr bwMode="auto">
          <a:xfrm>
            <a:off x="1596960" y="4650249"/>
            <a:ext cx="2682720" cy="1107476"/>
          </a:xfrm>
          <a:custGeom>
            <a:avLst/>
            <a:gdLst/>
            <a:ahLst/>
            <a:cxnLst>
              <a:cxn ang="0">
                <a:pos x="2156" y="3354"/>
              </a:cxn>
              <a:cxn ang="0">
                <a:pos x="1098" y="3155"/>
              </a:cxn>
              <a:cxn ang="0">
                <a:pos x="205" y="2394"/>
              </a:cxn>
              <a:cxn ang="0">
                <a:pos x="139" y="1204"/>
              </a:cxn>
              <a:cxn ang="0">
                <a:pos x="966" y="344"/>
              </a:cxn>
              <a:cxn ang="0">
                <a:pos x="2090" y="79"/>
              </a:cxn>
              <a:cxn ang="0">
                <a:pos x="3281" y="79"/>
              </a:cxn>
              <a:cxn ang="0">
                <a:pos x="4438" y="79"/>
              </a:cxn>
              <a:cxn ang="0">
                <a:pos x="5563" y="278"/>
              </a:cxn>
              <a:cxn ang="0">
                <a:pos x="6687" y="377"/>
              </a:cxn>
              <a:cxn ang="0">
                <a:pos x="7712" y="807"/>
              </a:cxn>
              <a:cxn ang="0">
                <a:pos x="8076" y="1898"/>
              </a:cxn>
              <a:cxn ang="0">
                <a:pos x="7282" y="2957"/>
              </a:cxn>
              <a:cxn ang="0">
                <a:pos x="6224" y="3387"/>
              </a:cxn>
              <a:cxn ang="0">
                <a:pos x="5166" y="3387"/>
              </a:cxn>
              <a:cxn ang="0">
                <a:pos x="4107" y="3387"/>
              </a:cxn>
              <a:cxn ang="0">
                <a:pos x="2950" y="3387"/>
              </a:cxn>
              <a:cxn ang="0">
                <a:pos x="1892" y="3387"/>
              </a:cxn>
              <a:cxn ang="0">
                <a:pos x="1858" y="3387"/>
              </a:cxn>
            </a:cxnLst>
            <a:rect l="0" t="0" r="r" b="b"/>
            <a:pathLst>
              <a:path w="8216" h="3393">
                <a:moveTo>
                  <a:pt x="2156" y="3354"/>
                </a:moveTo>
                <a:cubicBezTo>
                  <a:pt x="1800" y="3339"/>
                  <a:pt x="1454" y="3324"/>
                  <a:pt x="1098" y="3155"/>
                </a:cubicBezTo>
                <a:cubicBezTo>
                  <a:pt x="722" y="2976"/>
                  <a:pt x="378" y="2744"/>
                  <a:pt x="205" y="2394"/>
                </a:cubicBezTo>
                <a:cubicBezTo>
                  <a:pt x="23" y="2025"/>
                  <a:pt x="0" y="1575"/>
                  <a:pt x="139" y="1204"/>
                </a:cubicBezTo>
                <a:cubicBezTo>
                  <a:pt x="278" y="833"/>
                  <a:pt x="506" y="472"/>
                  <a:pt x="966" y="344"/>
                </a:cubicBezTo>
                <a:cubicBezTo>
                  <a:pt x="1345" y="238"/>
                  <a:pt x="1705" y="110"/>
                  <a:pt x="2090" y="79"/>
                </a:cubicBezTo>
                <a:cubicBezTo>
                  <a:pt x="2488" y="47"/>
                  <a:pt x="2877" y="32"/>
                  <a:pt x="3281" y="79"/>
                </a:cubicBezTo>
                <a:cubicBezTo>
                  <a:pt x="3663" y="123"/>
                  <a:pt x="4061" y="0"/>
                  <a:pt x="4438" y="79"/>
                </a:cubicBezTo>
                <a:cubicBezTo>
                  <a:pt x="4821" y="159"/>
                  <a:pt x="5190" y="179"/>
                  <a:pt x="5563" y="278"/>
                </a:cubicBezTo>
                <a:cubicBezTo>
                  <a:pt x="5931" y="375"/>
                  <a:pt x="6304" y="308"/>
                  <a:pt x="6687" y="377"/>
                </a:cubicBezTo>
                <a:cubicBezTo>
                  <a:pt x="7070" y="446"/>
                  <a:pt x="7370" y="672"/>
                  <a:pt x="7712" y="807"/>
                </a:cubicBezTo>
                <a:cubicBezTo>
                  <a:pt x="8215" y="1005"/>
                  <a:pt x="8189" y="1533"/>
                  <a:pt x="8076" y="1898"/>
                </a:cubicBezTo>
                <a:cubicBezTo>
                  <a:pt x="7945" y="2322"/>
                  <a:pt x="7730" y="2750"/>
                  <a:pt x="7282" y="2957"/>
                </a:cubicBezTo>
                <a:cubicBezTo>
                  <a:pt x="6939" y="3115"/>
                  <a:pt x="6628" y="3392"/>
                  <a:pt x="6224" y="3387"/>
                </a:cubicBezTo>
                <a:cubicBezTo>
                  <a:pt x="5872" y="3382"/>
                  <a:pt x="5518" y="3387"/>
                  <a:pt x="5166" y="3387"/>
                </a:cubicBezTo>
                <a:cubicBezTo>
                  <a:pt x="4814" y="3387"/>
                  <a:pt x="4459" y="3387"/>
                  <a:pt x="4107" y="3387"/>
                </a:cubicBezTo>
                <a:cubicBezTo>
                  <a:pt x="3722" y="3387"/>
                  <a:pt x="3335" y="3387"/>
                  <a:pt x="2950" y="3387"/>
                </a:cubicBezTo>
                <a:cubicBezTo>
                  <a:pt x="2597" y="3387"/>
                  <a:pt x="2244" y="3386"/>
                  <a:pt x="1892" y="3387"/>
                </a:cubicBezTo>
                <a:lnTo>
                  <a:pt x="1858" y="3387"/>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cstate="print"/>
          <a:srcRect/>
          <a:stretch>
            <a:fillRect/>
          </a:stretch>
        </p:blipFill>
        <p:spPr bwMode="auto">
          <a:xfrm>
            <a:off x="355680" y="2881"/>
            <a:ext cx="8425440" cy="6858000"/>
          </a:xfrm>
          <a:prstGeom prst="rect">
            <a:avLst/>
          </a:prstGeom>
          <a:noFill/>
          <a:ln w="9525">
            <a:noFill/>
            <a:round/>
            <a:headEnd/>
            <a:tailEnd/>
          </a:ln>
          <a:effectLst/>
        </p:spPr>
      </p:pic>
      <p:sp>
        <p:nvSpPr>
          <p:cNvPr id="78850" name="Text Box 2"/>
          <p:cNvSpPr txBox="1">
            <a:spLocks noChangeArrowheads="1"/>
          </p:cNvSpPr>
          <p:nvPr/>
        </p:nvSpPr>
        <p:spPr bwMode="auto">
          <a:xfrm>
            <a:off x="5061600" y="493972"/>
            <a:ext cx="318384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Lst>
            </a:pPr>
            <a:r>
              <a:rPr lang="hu-HU" sz="4000" dirty="0" err="1">
                <a:solidFill>
                  <a:srgbClr val="000000"/>
                </a:solidFill>
              </a:rPr>
              <a:t>GlassFish</a:t>
            </a:r>
            <a:r>
              <a:rPr lang="hu-HU" sz="4000" dirty="0">
                <a:solidFill>
                  <a:srgbClr val="000000"/>
                </a:solidFill>
              </a:rPr>
              <a:t> V3</a:t>
            </a:r>
          </a:p>
        </p:txBody>
      </p:sp>
      <p:sp>
        <p:nvSpPr>
          <p:cNvPr id="78851" name="Text Box 3"/>
          <p:cNvSpPr txBox="1">
            <a:spLocks noChangeArrowheads="1"/>
          </p:cNvSpPr>
          <p:nvPr/>
        </p:nvSpPr>
        <p:spPr bwMode="auto">
          <a:xfrm>
            <a:off x="96480" y="4910916"/>
            <a:ext cx="8068320" cy="390281"/>
          </a:xfrm>
          <a:prstGeom prst="rect">
            <a:avLst/>
          </a:prstGeom>
          <a:solidFill>
            <a:srgbClr val="FFFFFF"/>
          </a:solidFill>
          <a:ln w="9525">
            <a:solidFill>
              <a:srgbClr val="000000"/>
            </a:solidFill>
            <a:round/>
            <a:headEnd/>
            <a:tailEnd/>
          </a:ln>
          <a:effectLst/>
        </p:spPr>
        <p:txBody>
          <a:bodyPr lIns="81639" tIns="600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2200" dirty="0">
                <a:solidFill>
                  <a:srgbClr val="000000"/>
                </a:solidFill>
                <a:hlinkClick r:id="rId4"/>
              </a:rPr>
              <a:t>https://glassfish.dev.java.net/public/comparing_v2_and_v3.html</a:t>
            </a:r>
            <a:r>
              <a:rPr lang="hu-HU" sz="2200"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2612160" y="0"/>
            <a:ext cx="3918240" cy="495412"/>
          </a:xfrm>
          <a:prstGeom prst="rect">
            <a:avLst/>
          </a:prstGeom>
          <a:noFill/>
          <a:ln w="9525">
            <a:noFill/>
            <a:round/>
            <a:headEnd/>
            <a:tailEnd/>
          </a:ln>
          <a:effectLst/>
        </p:spPr>
        <p:txBody>
          <a:bodyPr lIns="81639" tIns="66421" rIns="81639" bIns="40820"/>
          <a:lstStyle/>
          <a:p>
            <a:pPr>
              <a:tabLst>
                <a:tab pos="656650" algn="l"/>
                <a:tab pos="1313299" algn="l"/>
                <a:tab pos="1969949" algn="l"/>
                <a:tab pos="2626599" algn="l"/>
                <a:tab pos="3283248" algn="l"/>
              </a:tabLst>
            </a:pPr>
            <a:r>
              <a:rPr lang="hu-HU" sz="2900" dirty="0" err="1">
                <a:solidFill>
                  <a:srgbClr val="000000"/>
                </a:solidFill>
              </a:rPr>
              <a:t>Apache</a:t>
            </a:r>
            <a:r>
              <a:rPr lang="hu-HU" sz="2900" dirty="0">
                <a:solidFill>
                  <a:srgbClr val="000000"/>
                </a:solidFill>
              </a:rPr>
              <a:t> és </a:t>
            </a:r>
            <a:r>
              <a:rPr lang="hu-HU" sz="2900" dirty="0" err="1">
                <a:solidFill>
                  <a:srgbClr val="000000"/>
                </a:solidFill>
              </a:rPr>
              <a:t>GlassFish</a:t>
            </a:r>
            <a:endParaRPr lang="hu-HU" sz="2900" dirty="0">
              <a:solidFill>
                <a:srgbClr val="000000"/>
              </a:solidFill>
            </a:endParaRPr>
          </a:p>
        </p:txBody>
      </p:sp>
      <p:sp>
        <p:nvSpPr>
          <p:cNvPr id="79874" name="Text Box 2"/>
          <p:cNvSpPr txBox="1">
            <a:spLocks noChangeArrowheads="1"/>
          </p:cNvSpPr>
          <p:nvPr/>
        </p:nvSpPr>
        <p:spPr bwMode="auto">
          <a:xfrm>
            <a:off x="162720" y="482451"/>
            <a:ext cx="8817120" cy="6351067"/>
          </a:xfrm>
          <a:prstGeom prst="rect">
            <a:avLst/>
          </a:prstGeom>
          <a:noFill/>
          <a:ln w="9525">
            <a:noFill/>
            <a:round/>
            <a:headEnd/>
            <a:tailEnd/>
          </a:ln>
          <a:effectLst/>
        </p:spPr>
        <p:txBody>
          <a:bodyPr lIns="81639" tIns="55221" rIns="81639" bIns="40820"/>
          <a:lstStyle/>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Apache</a:t>
            </a:r>
            <a:r>
              <a:rPr lang="hu-HU" dirty="0">
                <a:solidFill>
                  <a:srgbClr val="000000"/>
                </a:solidFill>
              </a:rPr>
              <a:t> 2.2.10: </a:t>
            </a:r>
            <a:r>
              <a:rPr lang="hu-HU" dirty="0">
                <a:solidFill>
                  <a:srgbClr val="000000"/>
                </a:solidFill>
                <a:hlinkClick r:id="rId3"/>
              </a:rPr>
              <a:t>http://httpd.apache.org/download.cgi</a:t>
            </a:r>
            <a:r>
              <a:rPr lang="hu-HU" dirty="0">
                <a:solidFill>
                  <a:srgbClr val="000000"/>
                </a:solidFill>
              </a:rPr>
              <a:t>  </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Apache</a:t>
            </a:r>
            <a:r>
              <a:rPr lang="hu-HU" dirty="0">
                <a:solidFill>
                  <a:srgbClr val="000000"/>
                </a:solidFill>
              </a:rPr>
              <a:t> </a:t>
            </a:r>
            <a:r>
              <a:rPr lang="hu-HU" dirty="0" err="1">
                <a:solidFill>
                  <a:srgbClr val="000000"/>
                </a:solidFill>
              </a:rPr>
              <a:t>Tomcat</a:t>
            </a:r>
            <a:r>
              <a:rPr lang="hu-HU" dirty="0">
                <a:solidFill>
                  <a:srgbClr val="000000"/>
                </a:solidFill>
              </a:rPr>
              <a:t> </a:t>
            </a:r>
            <a:r>
              <a:rPr lang="hu-HU" dirty="0" err="1">
                <a:solidFill>
                  <a:srgbClr val="000000"/>
                </a:solidFill>
              </a:rPr>
              <a:t>Connector</a:t>
            </a:r>
            <a:r>
              <a:rPr lang="hu-HU" dirty="0">
                <a:solidFill>
                  <a:srgbClr val="000000"/>
                </a:solidFill>
              </a:rPr>
              <a:t> JK 1.2.27: </a:t>
            </a:r>
            <a:r>
              <a:rPr lang="hu-HU" dirty="0">
                <a:solidFill>
                  <a:srgbClr val="000000"/>
                </a:solidFill>
                <a:hlinkClick r:id="rId4"/>
              </a:rPr>
              <a:t>http://tomcat.apache.org/download-connectors.cgi</a:t>
            </a:r>
            <a:r>
              <a:rPr lang="hu-HU" dirty="0">
                <a:solidFill>
                  <a:srgbClr val="000000"/>
                </a:solidFill>
              </a:rPr>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workers.properties</a:t>
            </a:r>
            <a:r>
              <a:rPr lang="hu-HU" dirty="0">
                <a:solidFill>
                  <a:srgbClr val="000000"/>
                </a:solidFill>
              </a:rPr>
              <a:t> fájl </a:t>
            </a:r>
            <a:r>
              <a:rPr lang="hu-HU" dirty="0" err="1">
                <a:solidFill>
                  <a:srgbClr val="000000"/>
                </a:solidFill>
              </a:rPr>
              <a:t>létrehozásása</a:t>
            </a:r>
            <a:r>
              <a:rPr lang="hu-HU" dirty="0">
                <a:solidFill>
                  <a:srgbClr val="000000"/>
                </a:solidFill>
              </a:rPr>
              <a:t>:</a:t>
            </a:r>
            <a:r>
              <a:rPr lang="hu-HU" dirty="0">
                <a:solidFill>
                  <a:srgbClr val="000000"/>
                </a:solidFill>
                <a:hlinkClick r:id="rId5"/>
              </a:rPr>
              <a:t>http://</a:t>
            </a:r>
            <a:r>
              <a:rPr lang="hu-HU" dirty="0" err="1">
                <a:solidFill>
                  <a:srgbClr val="000000"/>
                </a:solidFill>
                <a:hlinkClick r:id="rId5"/>
              </a:rPr>
              <a:t>tomcat.apache.org</a:t>
            </a:r>
            <a:r>
              <a:rPr lang="hu-HU" dirty="0">
                <a:solidFill>
                  <a:srgbClr val="000000"/>
                </a:solidFill>
                <a:hlinkClick r:id="rId5"/>
              </a:rPr>
              <a:t>/</a:t>
            </a:r>
            <a:r>
              <a:rPr lang="hu-HU" dirty="0" err="1">
                <a:solidFill>
                  <a:srgbClr val="000000"/>
                </a:solidFill>
                <a:hlinkClick r:id="rId5"/>
              </a:rPr>
              <a:t>connectors-doc</a:t>
            </a:r>
            <a:r>
              <a:rPr lang="hu-HU" dirty="0">
                <a:solidFill>
                  <a:srgbClr val="000000"/>
                </a:solidFill>
                <a:hlinkClick r:id="rId5"/>
              </a:rPr>
              <a:t>/</a:t>
            </a:r>
            <a:r>
              <a:rPr lang="hu-HU" dirty="0" err="1">
                <a:solidFill>
                  <a:srgbClr val="000000"/>
                </a:solidFill>
                <a:hlinkClick r:id="rId5"/>
              </a:rPr>
              <a:t>reference</a:t>
            </a:r>
            <a:r>
              <a:rPr lang="hu-HU" dirty="0">
                <a:solidFill>
                  <a:srgbClr val="000000"/>
                </a:solidFill>
                <a:hlinkClick r:id="rId5"/>
              </a:rPr>
              <a:t>/</a:t>
            </a:r>
            <a:r>
              <a:rPr lang="hu-HU" dirty="0" err="1">
                <a:solidFill>
                  <a:srgbClr val="000000"/>
                </a:solidFill>
                <a:hlinkClick r:id="rId5"/>
              </a:rPr>
              <a:t>workers.html</a:t>
            </a:r>
            <a:endParaRPr lang="hu-HU" dirty="0">
              <a:solidFill>
                <a:srgbClr val="000000"/>
              </a:solidFill>
              <a:hlinkClick r:id="rId5"/>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workers.tomcat</a:t>
            </a:r>
            <a:r>
              <a:rPr lang="hu-HU" i="1" dirty="0">
                <a:solidFill>
                  <a:srgbClr val="000000"/>
                </a:solidFill>
              </a:rPr>
              <a:t>_</a:t>
            </a:r>
            <a:r>
              <a:rPr lang="hu-HU" i="1" dirty="0" err="1">
                <a:solidFill>
                  <a:srgbClr val="000000"/>
                </a:solidFill>
              </a:rPr>
              <a:t>home</a:t>
            </a:r>
            <a:r>
              <a:rPr lang="hu-HU" i="1" dirty="0">
                <a:solidFill>
                  <a:srgbClr val="000000"/>
                </a:solidFill>
              </a:rPr>
              <a:t>=</a:t>
            </a:r>
            <a:r>
              <a:rPr lang="hu-HU" i="1" dirty="0">
                <a:solidFill>
                  <a:srgbClr val="000000"/>
                </a:solidFill>
                <a:hlinkClick r:id="rId6"/>
              </a:rPr>
              <a:t>c:\</a:t>
            </a:r>
            <a:r>
              <a:rPr lang="hu-HU" i="1" dirty="0" err="1">
                <a:solidFill>
                  <a:srgbClr val="000000"/>
                </a:solidFill>
                <a:hlinkClick r:id="rId6"/>
              </a:rPr>
              <a:t>glassfish</a:t>
            </a:r>
            <a:endParaRPr lang="hu-HU" i="1" dirty="0">
              <a:solidFill>
                <a:srgbClr val="000000"/>
              </a:solidFill>
              <a:hlinkClick r:id="rId6"/>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worker.list</a:t>
            </a:r>
            <a:r>
              <a:rPr lang="hu-HU" i="1" dirty="0">
                <a:solidFill>
                  <a:srgbClr val="000000"/>
                </a:solidFill>
              </a:rPr>
              <a:t>=</a:t>
            </a:r>
            <a:r>
              <a:rPr lang="hu-HU" i="1" dirty="0">
                <a:solidFill>
                  <a:srgbClr val="FF0000"/>
                </a:solidFill>
              </a:rPr>
              <a:t>worker1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worker.worker1.type=ajp13</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worker.worker1.host=</a:t>
            </a:r>
            <a:r>
              <a:rPr lang="hu-HU" i="1" dirty="0" err="1">
                <a:solidFill>
                  <a:srgbClr val="000000"/>
                </a:solidFill>
              </a:rPr>
              <a:t>localhost</a:t>
            </a:r>
            <a:endParaRPr lang="hu-HU" i="1"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worker.worker1.port=8009</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Az </a:t>
            </a:r>
            <a:r>
              <a:rPr lang="hu-HU" dirty="0" err="1">
                <a:solidFill>
                  <a:srgbClr val="000000"/>
                </a:solidFill>
              </a:rPr>
              <a:t>Apache</a:t>
            </a:r>
            <a:r>
              <a:rPr lang="hu-HU" dirty="0">
                <a:solidFill>
                  <a:srgbClr val="000000"/>
                </a:solidFill>
              </a:rPr>
              <a:t> </a:t>
            </a:r>
            <a:r>
              <a:rPr lang="hu-HU" dirty="0" err="1">
                <a:solidFill>
                  <a:srgbClr val="000000"/>
                </a:solidFill>
              </a:rPr>
              <a:t>conf</a:t>
            </a:r>
            <a:r>
              <a:rPr lang="hu-HU" dirty="0">
                <a:solidFill>
                  <a:srgbClr val="000000"/>
                </a:solidFill>
              </a:rPr>
              <a:t>/</a:t>
            </a:r>
            <a:r>
              <a:rPr lang="hu-HU" dirty="0" err="1">
                <a:solidFill>
                  <a:srgbClr val="000000"/>
                </a:solidFill>
              </a:rPr>
              <a:t>httpd.conf</a:t>
            </a:r>
            <a:r>
              <a:rPr lang="hu-HU" dirty="0">
                <a:solidFill>
                  <a:srgbClr val="000000"/>
                </a:solidFill>
              </a:rPr>
              <a:t> szerkesztése:</a:t>
            </a:r>
            <a:r>
              <a:rPr lang="hu-HU" dirty="0">
                <a:solidFill>
                  <a:srgbClr val="000000"/>
                </a:solidFill>
                <a:hlinkClick r:id="rId7"/>
              </a:rPr>
              <a:t>http://</a:t>
            </a:r>
            <a:r>
              <a:rPr lang="hu-HU" dirty="0" err="1">
                <a:solidFill>
                  <a:srgbClr val="000000"/>
                </a:solidFill>
                <a:hlinkClick r:id="rId7"/>
              </a:rPr>
              <a:t>tomcat.apache.org</a:t>
            </a:r>
            <a:r>
              <a:rPr lang="hu-HU" dirty="0">
                <a:solidFill>
                  <a:srgbClr val="000000"/>
                </a:solidFill>
                <a:hlinkClick r:id="rId7"/>
              </a:rPr>
              <a:t>/</a:t>
            </a:r>
            <a:r>
              <a:rPr lang="hu-HU" dirty="0" err="1">
                <a:solidFill>
                  <a:srgbClr val="000000"/>
                </a:solidFill>
                <a:hlinkClick r:id="rId7"/>
              </a:rPr>
              <a:t>connectors-doc</a:t>
            </a:r>
            <a:r>
              <a:rPr lang="hu-HU" dirty="0">
                <a:solidFill>
                  <a:srgbClr val="000000"/>
                </a:solidFill>
                <a:hlinkClick r:id="rId7"/>
              </a:rPr>
              <a:t>/</a:t>
            </a:r>
            <a:r>
              <a:rPr lang="hu-HU" dirty="0" err="1">
                <a:solidFill>
                  <a:srgbClr val="000000"/>
                </a:solidFill>
                <a:hlinkClick r:id="rId7"/>
              </a:rPr>
              <a:t>webserver</a:t>
            </a:r>
            <a:r>
              <a:rPr lang="hu-HU" dirty="0">
                <a:solidFill>
                  <a:srgbClr val="000000"/>
                </a:solidFill>
                <a:hlinkClick r:id="rId7"/>
              </a:rPr>
              <a:t>_</a:t>
            </a:r>
            <a:r>
              <a:rPr lang="hu-HU" dirty="0" err="1">
                <a:solidFill>
                  <a:srgbClr val="000000"/>
                </a:solidFill>
                <a:hlinkClick r:id="rId7"/>
              </a:rPr>
              <a:t>howto</a:t>
            </a:r>
            <a:r>
              <a:rPr lang="hu-HU" dirty="0">
                <a:solidFill>
                  <a:srgbClr val="000000"/>
                </a:solidFill>
                <a:hlinkClick r:id="rId7"/>
              </a:rPr>
              <a:t>/</a:t>
            </a:r>
            <a:r>
              <a:rPr lang="hu-HU" dirty="0" err="1">
                <a:solidFill>
                  <a:srgbClr val="000000"/>
                </a:solidFill>
                <a:hlinkClick r:id="rId7"/>
              </a:rPr>
              <a:t>apache.html</a:t>
            </a:r>
            <a:r>
              <a:rPr lang="hu-HU" dirty="0">
                <a:solidFill>
                  <a:srgbClr val="000000"/>
                </a:solidFill>
              </a:rPr>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JkMount</a:t>
            </a:r>
            <a:r>
              <a:rPr lang="hu-HU" i="1" dirty="0">
                <a:solidFill>
                  <a:srgbClr val="000000"/>
                </a:solidFill>
              </a:rPr>
              <a:t> /</a:t>
            </a:r>
            <a:r>
              <a:rPr lang="hu-HU" i="1" dirty="0" err="1">
                <a:solidFill>
                  <a:srgbClr val="000000"/>
                </a:solidFill>
              </a:rPr>
              <a:t>EJBHello-war</a:t>
            </a:r>
            <a:r>
              <a:rPr lang="hu-HU" i="1" dirty="0">
                <a:solidFill>
                  <a:srgbClr val="000000"/>
                </a:solidFill>
              </a:rPr>
              <a:t>/* </a:t>
            </a:r>
            <a:r>
              <a:rPr lang="hu-HU" i="1" dirty="0">
                <a:solidFill>
                  <a:srgbClr val="FF0000"/>
                </a:solidFill>
              </a:rPr>
              <a:t>worker1</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Tomcat-ből</a:t>
            </a:r>
            <a:r>
              <a:rPr lang="hu-HU" dirty="0">
                <a:solidFill>
                  <a:srgbClr val="000000"/>
                </a:solidFill>
              </a:rPr>
              <a:t> a </a:t>
            </a:r>
            <a:r>
              <a:rPr lang="hu-HU" dirty="0" err="1">
                <a:solidFill>
                  <a:srgbClr val="000000"/>
                </a:solidFill>
              </a:rPr>
              <a:t>tomcat-ajp.jar</a:t>
            </a:r>
            <a:r>
              <a:rPr lang="hu-HU" dirty="0">
                <a:solidFill>
                  <a:srgbClr val="000000"/>
                </a:solidFill>
              </a:rPr>
              <a:t> </a:t>
            </a:r>
            <a:r>
              <a:rPr lang="hu-HU" dirty="0" err="1">
                <a:solidFill>
                  <a:srgbClr val="000000"/>
                </a:solidFill>
              </a:rPr>
              <a:t>a</a:t>
            </a:r>
            <a:r>
              <a:rPr lang="hu-HU" dirty="0">
                <a:solidFill>
                  <a:srgbClr val="000000"/>
                </a:solidFill>
              </a:rPr>
              <a:t> c:\glassfish\lib-be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c:\glassfish\domains\domain1\config\domain.xml-be:</a:t>
            </a:r>
            <a:br>
              <a:rPr lang="hu-HU" dirty="0">
                <a:solidFill>
                  <a:srgbClr val="000000"/>
                </a:solidFill>
              </a:rPr>
            </a:br>
            <a:r>
              <a:rPr lang="hu-HU" dirty="0">
                <a:solidFill>
                  <a:srgbClr val="000000"/>
                </a:solidFill>
              </a:rPr>
              <a:t>        </a:t>
            </a:r>
            <a:r>
              <a:rPr lang="hu-HU" i="1" dirty="0">
                <a:solidFill>
                  <a:srgbClr val="000000"/>
                </a:solidFill>
              </a:rPr>
              <a:t>&lt;</a:t>
            </a:r>
            <a:r>
              <a:rPr lang="hu-HU" i="1" dirty="0" err="1">
                <a:solidFill>
                  <a:srgbClr val="000000"/>
                </a:solidFill>
              </a:rPr>
              <a:t>jvm-options</a:t>
            </a:r>
            <a:r>
              <a:rPr lang="hu-HU" i="1" dirty="0">
                <a:solidFill>
                  <a:srgbClr val="000000"/>
                </a:solidFill>
              </a:rPr>
              <a:t>&gt;</a:t>
            </a:r>
            <a:r>
              <a:rPr lang="hu-HU" i="1" dirty="0" err="1">
                <a:solidFill>
                  <a:srgbClr val="000000"/>
                </a:solidFill>
              </a:rPr>
              <a:t>-Dcom.sun.enterprise.web.connector.enableJK</a:t>
            </a:r>
            <a:r>
              <a:rPr lang="hu-HU" i="1" dirty="0">
                <a:solidFill>
                  <a:srgbClr val="000000"/>
                </a:solidFill>
              </a:rPr>
              <a:t>=8009&lt;/</a:t>
            </a:r>
            <a:r>
              <a:rPr lang="hu-HU" i="1" dirty="0" err="1">
                <a:solidFill>
                  <a:srgbClr val="000000"/>
                </a:solidFill>
              </a:rPr>
              <a:t>jvm-options</a:t>
            </a:r>
            <a:r>
              <a:rPr lang="hu-HU" i="1" dirty="0">
                <a:solidFill>
                  <a:srgbClr val="000000"/>
                </a:solidFill>
              </a:rPr>
              <a:t>&gt; </a:t>
            </a:r>
            <a:r>
              <a:rPr lang="hu-HU" dirty="0">
                <a:solidFill>
                  <a:srgbClr val="000000"/>
                </a:solidFill>
              </a:rPr>
              <a:t>vagy </a:t>
            </a:r>
            <a:r>
              <a:rPr lang="hu-HU" dirty="0" err="1">
                <a:solidFill>
                  <a:srgbClr val="000000"/>
                </a:solidFill>
              </a:rPr>
              <a:t>asadmin</a:t>
            </a:r>
            <a:r>
              <a:rPr lang="hu-HU" dirty="0">
                <a:solidFill>
                  <a:srgbClr val="000000"/>
                </a:solidFill>
              </a:rPr>
              <a:t> </a:t>
            </a:r>
            <a:r>
              <a:rPr lang="hu-HU" dirty="0" err="1">
                <a:solidFill>
                  <a:srgbClr val="000000"/>
                </a:solidFill>
              </a:rPr>
              <a:t>create-jvm-options</a:t>
            </a:r>
            <a:r>
              <a:rPr lang="hu-HU" dirty="0">
                <a:solidFill>
                  <a:srgbClr val="000000"/>
                </a:solidFill>
              </a:rPr>
              <a:t> </a:t>
            </a:r>
            <a:r>
              <a:rPr lang="hu-HU" dirty="0" err="1">
                <a:solidFill>
                  <a:srgbClr val="000000"/>
                </a:solidFill>
              </a:rPr>
              <a:t>-Dcom.sun.enterprise.web</a:t>
            </a:r>
            <a:r>
              <a:rPr lang="hu-HU" dirty="0">
                <a:solidFill>
                  <a:srgbClr val="000000"/>
                </a:solidFill>
              </a:rPr>
              <a:t>. </a:t>
            </a:r>
            <a:r>
              <a:rPr lang="hu-HU" dirty="0" err="1">
                <a:solidFill>
                  <a:srgbClr val="000000"/>
                </a:solidFill>
              </a:rPr>
              <a:t>connector.enableJK</a:t>
            </a:r>
            <a:r>
              <a:rPr lang="hu-HU" dirty="0">
                <a:solidFill>
                  <a:srgbClr val="000000"/>
                </a:solidFill>
              </a:rPr>
              <a:t>=8009 </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Apache</a:t>
            </a:r>
            <a:r>
              <a:rPr lang="hu-HU" dirty="0">
                <a:solidFill>
                  <a:srgbClr val="000000"/>
                </a:solidFill>
              </a:rPr>
              <a:t>, </a:t>
            </a:r>
            <a:r>
              <a:rPr lang="hu-HU" dirty="0" err="1">
                <a:solidFill>
                  <a:srgbClr val="000000"/>
                </a:solidFill>
              </a:rPr>
              <a:t>Glassfish</a:t>
            </a:r>
            <a:r>
              <a:rPr lang="hu-HU" dirty="0">
                <a:solidFill>
                  <a:srgbClr val="000000"/>
                </a:solidFill>
              </a:rPr>
              <a:t> indítása</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További infók: </a:t>
            </a:r>
            <a:r>
              <a:rPr lang="hu-HU" dirty="0">
                <a:solidFill>
                  <a:srgbClr val="000000"/>
                </a:solidFill>
                <a:hlinkClick r:id="rId8"/>
              </a:rPr>
              <a:t>http://docs.sun.com/app/docs/doc/819-3672/gfaad?a=view</a:t>
            </a:r>
            <a:r>
              <a:rPr lang="hu-HU" dirty="0">
                <a:solidFill>
                  <a:srgbClr val="000000"/>
                </a:solidFill>
              </a:rPr>
              <a:t>  (</a:t>
            </a:r>
            <a:r>
              <a:rPr lang="hu-HU" dirty="0" err="1">
                <a:solidFill>
                  <a:srgbClr val="000000"/>
                </a:solidFill>
              </a:rPr>
              <a:t>Apache</a:t>
            </a:r>
            <a:r>
              <a:rPr lang="hu-HU" dirty="0">
                <a:solidFill>
                  <a:srgbClr val="000000"/>
                </a:solidFill>
              </a:rPr>
              <a:t> 2.0-val)</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2612160" y="175698"/>
            <a:ext cx="3918240" cy="495412"/>
          </a:xfrm>
          <a:prstGeom prst="rect">
            <a:avLst/>
          </a:prstGeom>
          <a:noFill/>
          <a:ln w="9525">
            <a:noFill/>
            <a:round/>
            <a:headEnd/>
            <a:tailEnd/>
          </a:ln>
          <a:effectLst/>
        </p:spPr>
        <p:txBody>
          <a:bodyPr lIns="81639" tIns="66421" rIns="81639" bIns="40820"/>
          <a:lstStyle/>
          <a:p>
            <a:pPr>
              <a:tabLst>
                <a:tab pos="656650" algn="l"/>
                <a:tab pos="1313299" algn="l"/>
                <a:tab pos="1969949" algn="l"/>
                <a:tab pos="2626599" algn="l"/>
                <a:tab pos="3283248" algn="l"/>
              </a:tabLst>
            </a:pPr>
            <a:r>
              <a:rPr lang="hu-HU" sz="2900" dirty="0" err="1">
                <a:solidFill>
                  <a:srgbClr val="000000"/>
                </a:solidFill>
              </a:rPr>
              <a:t>Apache</a:t>
            </a:r>
            <a:r>
              <a:rPr lang="hu-HU" sz="2900" dirty="0">
                <a:solidFill>
                  <a:srgbClr val="000000"/>
                </a:solidFill>
              </a:rPr>
              <a:t> és </a:t>
            </a:r>
            <a:r>
              <a:rPr lang="hu-HU" sz="2900" dirty="0" err="1">
                <a:solidFill>
                  <a:srgbClr val="000000"/>
                </a:solidFill>
              </a:rPr>
              <a:t>GlassFish</a:t>
            </a:r>
            <a:endParaRPr lang="hu-HU" sz="2900" dirty="0">
              <a:solidFill>
                <a:srgbClr val="000000"/>
              </a:solidFill>
            </a:endParaRPr>
          </a:p>
        </p:txBody>
      </p:sp>
      <p:pic>
        <p:nvPicPr>
          <p:cNvPr id="80898" name="Picture 2"/>
          <p:cNvPicPr>
            <a:picLocks noChangeAspect="1" noChangeArrowheads="1"/>
          </p:cNvPicPr>
          <p:nvPr/>
        </p:nvPicPr>
        <p:blipFill>
          <a:blip r:embed="rId3" cstate="print"/>
          <a:srcRect/>
          <a:stretch>
            <a:fillRect/>
          </a:stretch>
        </p:blipFill>
        <p:spPr bwMode="auto">
          <a:xfrm>
            <a:off x="1415520" y="1143481"/>
            <a:ext cx="6115680" cy="3892729"/>
          </a:xfrm>
          <a:prstGeom prst="rect">
            <a:avLst/>
          </a:prstGeom>
          <a:noFill/>
          <a:ln w="9525">
            <a:noFill/>
            <a:round/>
            <a:headEnd/>
            <a:tailEnd/>
          </a:ln>
          <a:effectLst/>
        </p:spPr>
      </p:pic>
      <p:sp>
        <p:nvSpPr>
          <p:cNvPr id="80899" name="Freeform 3"/>
          <p:cNvSpPr>
            <a:spLocks noChangeArrowheads="1"/>
          </p:cNvSpPr>
          <p:nvPr/>
        </p:nvSpPr>
        <p:spPr bwMode="auto">
          <a:xfrm>
            <a:off x="1136161" y="4474551"/>
            <a:ext cx="2710080" cy="813685"/>
          </a:xfrm>
          <a:custGeom>
            <a:avLst/>
            <a:gdLst/>
            <a:ahLst/>
            <a:cxnLst>
              <a:cxn ang="0">
                <a:pos x="3481" y="2282"/>
              </a:cxn>
              <a:cxn ang="0">
                <a:pos x="2580" y="2282"/>
              </a:cxn>
              <a:cxn ang="0">
                <a:pos x="1592" y="2282"/>
              </a:cxn>
              <a:cxn ang="0">
                <a:pos x="603" y="2050"/>
              </a:cxn>
              <a:cxn ang="0">
                <a:pos x="22" y="1352"/>
              </a:cxn>
              <a:cxn ang="0">
                <a:pos x="807" y="451"/>
              </a:cxn>
              <a:cxn ang="0">
                <a:pos x="1737" y="73"/>
              </a:cxn>
              <a:cxn ang="0">
                <a:pos x="2726" y="15"/>
              </a:cxn>
              <a:cxn ang="0">
                <a:pos x="3772" y="15"/>
              </a:cxn>
              <a:cxn ang="0">
                <a:pos x="4732" y="44"/>
              </a:cxn>
              <a:cxn ang="0">
                <a:pos x="5720" y="102"/>
              </a:cxn>
              <a:cxn ang="0">
                <a:pos x="6883" y="334"/>
              </a:cxn>
              <a:cxn ang="0">
                <a:pos x="7901" y="625"/>
              </a:cxn>
              <a:cxn ang="0">
                <a:pos x="8046" y="1556"/>
              </a:cxn>
              <a:cxn ang="0">
                <a:pos x="7145" y="2195"/>
              </a:cxn>
              <a:cxn ang="0">
                <a:pos x="6215" y="2428"/>
              </a:cxn>
              <a:cxn ang="0">
                <a:pos x="5139" y="2457"/>
              </a:cxn>
              <a:cxn ang="0">
                <a:pos x="4237" y="2370"/>
              </a:cxn>
              <a:cxn ang="0">
                <a:pos x="3307" y="2282"/>
              </a:cxn>
              <a:cxn ang="0">
                <a:pos x="3104" y="2224"/>
              </a:cxn>
            </a:cxnLst>
            <a:rect l="0" t="0" r="r" b="b"/>
            <a:pathLst>
              <a:path w="8298" h="2490">
                <a:moveTo>
                  <a:pt x="3481" y="2282"/>
                </a:moveTo>
                <a:cubicBezTo>
                  <a:pt x="3180" y="2282"/>
                  <a:pt x="2880" y="2282"/>
                  <a:pt x="2580" y="2282"/>
                </a:cubicBezTo>
                <a:cubicBezTo>
                  <a:pt x="2250" y="2282"/>
                  <a:pt x="1920" y="2259"/>
                  <a:pt x="1592" y="2282"/>
                </a:cubicBezTo>
                <a:cubicBezTo>
                  <a:pt x="1243" y="2306"/>
                  <a:pt x="927" y="2139"/>
                  <a:pt x="603" y="2050"/>
                </a:cubicBezTo>
                <a:cubicBezTo>
                  <a:pt x="279" y="1961"/>
                  <a:pt x="37" y="1680"/>
                  <a:pt x="22" y="1352"/>
                </a:cubicBezTo>
                <a:cubicBezTo>
                  <a:pt x="0" y="874"/>
                  <a:pt x="518" y="697"/>
                  <a:pt x="807" y="451"/>
                </a:cubicBezTo>
                <a:cubicBezTo>
                  <a:pt x="1062" y="234"/>
                  <a:pt x="1403" y="141"/>
                  <a:pt x="1737" y="73"/>
                </a:cubicBezTo>
                <a:cubicBezTo>
                  <a:pt x="2071" y="5"/>
                  <a:pt x="2396" y="23"/>
                  <a:pt x="2726" y="15"/>
                </a:cubicBezTo>
                <a:cubicBezTo>
                  <a:pt x="3073" y="6"/>
                  <a:pt x="3424" y="32"/>
                  <a:pt x="3772" y="15"/>
                </a:cubicBezTo>
                <a:cubicBezTo>
                  <a:pt x="4095" y="0"/>
                  <a:pt x="4407" y="55"/>
                  <a:pt x="4732" y="44"/>
                </a:cubicBezTo>
                <a:cubicBezTo>
                  <a:pt x="5057" y="33"/>
                  <a:pt x="5396" y="29"/>
                  <a:pt x="5720" y="102"/>
                </a:cubicBezTo>
                <a:cubicBezTo>
                  <a:pt x="6121" y="192"/>
                  <a:pt x="6478" y="311"/>
                  <a:pt x="6883" y="334"/>
                </a:cubicBezTo>
                <a:cubicBezTo>
                  <a:pt x="7275" y="356"/>
                  <a:pt x="7572" y="499"/>
                  <a:pt x="7901" y="625"/>
                </a:cubicBezTo>
                <a:cubicBezTo>
                  <a:pt x="8297" y="777"/>
                  <a:pt x="8151" y="1267"/>
                  <a:pt x="8046" y="1556"/>
                </a:cubicBezTo>
                <a:cubicBezTo>
                  <a:pt x="7911" y="1928"/>
                  <a:pt x="7483" y="2039"/>
                  <a:pt x="7145" y="2195"/>
                </a:cubicBezTo>
                <a:cubicBezTo>
                  <a:pt x="6838" y="2337"/>
                  <a:pt x="6530" y="2391"/>
                  <a:pt x="6215" y="2428"/>
                </a:cubicBezTo>
                <a:cubicBezTo>
                  <a:pt x="5857" y="2471"/>
                  <a:pt x="5495" y="2421"/>
                  <a:pt x="5139" y="2457"/>
                </a:cubicBezTo>
                <a:cubicBezTo>
                  <a:pt x="4825" y="2489"/>
                  <a:pt x="4539" y="2419"/>
                  <a:pt x="4237" y="2370"/>
                </a:cubicBezTo>
                <a:cubicBezTo>
                  <a:pt x="3917" y="2318"/>
                  <a:pt x="3614" y="2354"/>
                  <a:pt x="3307" y="2282"/>
                </a:cubicBezTo>
                <a:lnTo>
                  <a:pt x="3104" y="2224"/>
                </a:lnTo>
              </a:path>
            </a:pathLst>
          </a:custGeom>
          <a:noFill/>
          <a:ln w="36000">
            <a:solidFill>
              <a:srgbClr val="FF0000"/>
            </a:solidFill>
            <a:round/>
            <a:headEnd/>
            <a:tailEnd/>
          </a:ln>
          <a:effectLst/>
        </p:spPr>
        <p:txBody>
          <a:bodyPr lIns="82945" tIns="41473" rIns="82945" bIns="41473"/>
          <a:lstStyle/>
          <a:p>
            <a:endParaRPr lang="hu-HU"/>
          </a:p>
        </p:txBody>
      </p:sp>
      <p:sp>
        <p:nvSpPr>
          <p:cNvPr id="80900" name="Freeform 4"/>
          <p:cNvSpPr>
            <a:spLocks noChangeArrowheads="1"/>
          </p:cNvSpPr>
          <p:nvPr/>
        </p:nvSpPr>
        <p:spPr bwMode="auto">
          <a:xfrm>
            <a:off x="2832480" y="4974282"/>
            <a:ext cx="408960" cy="64807"/>
          </a:xfrm>
          <a:custGeom>
            <a:avLst/>
            <a:gdLst/>
            <a:ahLst/>
            <a:cxnLst>
              <a:cxn ang="0">
                <a:pos x="0" y="199"/>
              </a:cxn>
              <a:cxn ang="0">
                <a:pos x="901" y="112"/>
              </a:cxn>
              <a:cxn ang="0">
                <a:pos x="1192" y="112"/>
              </a:cxn>
              <a:cxn ang="0">
                <a:pos x="1250" y="112"/>
              </a:cxn>
            </a:cxnLst>
            <a:rect l="0" t="0" r="r" b="b"/>
            <a:pathLst>
              <a:path w="1251" h="200">
                <a:moveTo>
                  <a:pt x="0" y="199"/>
                </a:moveTo>
                <a:cubicBezTo>
                  <a:pt x="267" y="0"/>
                  <a:pt x="602" y="92"/>
                  <a:pt x="901" y="112"/>
                </a:cubicBezTo>
                <a:lnTo>
                  <a:pt x="1192" y="112"/>
                </a:lnTo>
                <a:lnTo>
                  <a:pt x="1250" y="112"/>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555776" y="188640"/>
            <a:ext cx="5551200" cy="649508"/>
          </a:xfrm>
          <a:prstGeom prst="rect">
            <a:avLst/>
          </a:prstGeom>
          <a:noFill/>
          <a:ln w="9525">
            <a:noFill/>
            <a:round/>
            <a:headEnd/>
            <a:tailEnd/>
          </a:ln>
          <a:effectLst/>
        </p:spPr>
        <p:txBody>
          <a:bodyPr lIns="81639" tIns="76022" rIns="81639" bIns="40820"/>
          <a:lstStyle/>
          <a:p>
            <a:pPr>
              <a:tabLst>
                <a:tab pos="656650" algn="l"/>
                <a:tab pos="1313299" algn="l"/>
                <a:tab pos="1969949" algn="l"/>
                <a:tab pos="2626599" algn="l"/>
                <a:tab pos="3283248" algn="l"/>
                <a:tab pos="3939898" algn="l"/>
                <a:tab pos="4596548" algn="l"/>
                <a:tab pos="5253198" algn="l"/>
              </a:tabLst>
            </a:pPr>
            <a:r>
              <a:rPr lang="hu-HU" sz="4000" b="1" dirty="0">
                <a:solidFill>
                  <a:srgbClr val="000000"/>
                </a:solidFill>
                <a:latin typeface="+mn-lt"/>
              </a:rPr>
              <a:t>Java EE </a:t>
            </a:r>
            <a:r>
              <a:rPr lang="hu-HU" sz="4000" b="1" dirty="0" smtClean="0">
                <a:solidFill>
                  <a:srgbClr val="000000"/>
                </a:solidFill>
                <a:latin typeface="+mn-lt"/>
              </a:rPr>
              <a:t>6, </a:t>
            </a:r>
            <a:r>
              <a:rPr lang="hu-HU" sz="4000" b="1" dirty="0">
                <a:solidFill>
                  <a:srgbClr val="000000"/>
                </a:solidFill>
                <a:latin typeface="+mn-lt"/>
              </a:rPr>
              <a:t>EJB </a:t>
            </a:r>
            <a:r>
              <a:rPr lang="hu-HU" sz="4000" b="1" dirty="0" smtClean="0">
                <a:solidFill>
                  <a:srgbClr val="000000"/>
                </a:solidFill>
                <a:latin typeface="+mn-lt"/>
              </a:rPr>
              <a:t>3.1</a:t>
            </a:r>
            <a:endParaRPr lang="hu-HU" sz="4000" b="1" dirty="0">
              <a:solidFill>
                <a:srgbClr val="000000"/>
              </a:solidFill>
              <a:latin typeface="+mn-lt"/>
            </a:endParaRPr>
          </a:p>
        </p:txBody>
      </p:sp>
      <p:sp>
        <p:nvSpPr>
          <p:cNvPr id="10242" name="Text Box 2"/>
          <p:cNvSpPr txBox="1">
            <a:spLocks noChangeArrowheads="1"/>
          </p:cNvSpPr>
          <p:nvPr/>
        </p:nvSpPr>
        <p:spPr bwMode="auto">
          <a:xfrm>
            <a:off x="326880" y="1468954"/>
            <a:ext cx="8490240" cy="2239436"/>
          </a:xfrm>
          <a:prstGeom prst="rect">
            <a:avLst/>
          </a:prstGeom>
          <a:noFill/>
          <a:ln w="9525">
            <a:noFill/>
            <a:round/>
            <a:headEnd/>
            <a:tailEnd/>
          </a:ln>
          <a:effectLst/>
        </p:spPr>
        <p:txBody>
          <a:bodyPr lIns="81639" tIns="600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2200" dirty="0">
                <a:solidFill>
                  <a:srgbClr val="000000"/>
                </a:solidFill>
                <a:latin typeface="+mn-lt"/>
              </a:rPr>
              <a:t>The Java EE </a:t>
            </a:r>
            <a:r>
              <a:rPr lang="hu-HU" sz="2200" dirty="0" smtClean="0">
                <a:solidFill>
                  <a:srgbClr val="000000"/>
                </a:solidFill>
                <a:latin typeface="+mn-lt"/>
              </a:rPr>
              <a:t>6 </a:t>
            </a:r>
            <a:r>
              <a:rPr lang="hu-HU" sz="2200" dirty="0" err="1" smtClean="0">
                <a:solidFill>
                  <a:srgbClr val="000000"/>
                </a:solidFill>
                <a:latin typeface="+mn-lt"/>
              </a:rPr>
              <a:t>Tutorial</a:t>
            </a:r>
            <a:endParaRPr lang="hu-HU" sz="2200" dirty="0" smtClean="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2200" dirty="0" smtClean="0">
                <a:solidFill>
                  <a:srgbClr val="000000"/>
                </a:solidFill>
                <a:latin typeface="+mn-lt"/>
                <a:hlinkClick r:id="rId3"/>
              </a:rPr>
              <a:t>http://download.oracle.com/javaee/6/tutorial/doc/</a:t>
            </a:r>
            <a:r>
              <a:rPr lang="hu-HU" sz="2200" dirty="0" smtClean="0">
                <a:solidFill>
                  <a:srgbClr val="000000"/>
                </a:solidFill>
                <a:latin typeface="+mn-lt"/>
              </a:rPr>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hu-HU" sz="2200" dirty="0">
              <a:solidFill>
                <a:srgbClr val="00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sz="2200" dirty="0" smtClean="0">
                <a:solidFill>
                  <a:srgbClr val="000000"/>
                </a:solidFill>
                <a:latin typeface="+mn-lt"/>
                <a:hlinkClick r:id="rId4"/>
              </a:rPr>
              <a:t>http://download.oracle.com/javaee/6/tutorial/doc/javaeetutorial6.pdf</a:t>
            </a:r>
            <a:r>
              <a:rPr lang="hu-HU" sz="2200" dirty="0" smtClean="0">
                <a:solidFill>
                  <a:srgbClr val="000000"/>
                </a:solidFill>
                <a:latin typeface="+mn-lt"/>
              </a:rPr>
              <a:t>  (906 </a:t>
            </a:r>
            <a:r>
              <a:rPr lang="hu-HU" sz="2200" dirty="0">
                <a:solidFill>
                  <a:srgbClr val="000000"/>
                </a:solidFill>
                <a:latin typeface="+mn-lt"/>
              </a:rPr>
              <a:t>oldal)</a:t>
            </a:r>
          </a:p>
        </p:txBody>
      </p:sp>
      <p:sp>
        <p:nvSpPr>
          <p:cNvPr id="10243" name="Text Box 3"/>
          <p:cNvSpPr txBox="1">
            <a:spLocks noChangeArrowheads="1"/>
          </p:cNvSpPr>
          <p:nvPr/>
        </p:nvSpPr>
        <p:spPr bwMode="auto">
          <a:xfrm>
            <a:off x="162720" y="4689132"/>
            <a:ext cx="8876160" cy="698474"/>
          </a:xfrm>
          <a:prstGeom prst="rect">
            <a:avLst/>
          </a:prstGeom>
          <a:noFill/>
          <a:ln w="9525">
            <a:noFill/>
            <a:round/>
            <a:headEnd/>
            <a:tailEnd/>
          </a:ln>
          <a:effectLst/>
        </p:spPr>
        <p:txBody>
          <a:bodyPr lIns="81639" tIns="60021" rIns="81639" bIns="40820"/>
          <a:lstStyle/>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sz="2200" dirty="0">
                <a:solidFill>
                  <a:srgbClr val="000000"/>
                </a:solidFill>
                <a:latin typeface="+mn-lt"/>
              </a:rPr>
              <a:t>Szabványok és olyan alkalmazásmodell, amiben az iménti kérdés</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sz="2200" dirty="0">
                <a:solidFill>
                  <a:srgbClr val="000000"/>
                </a:solidFill>
                <a:latin typeface="+mn-lt"/>
              </a:rPr>
              <a:t>kezelhető.</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cstate="print"/>
          <a:srcRect/>
          <a:stretch>
            <a:fillRect/>
          </a:stretch>
        </p:blipFill>
        <p:spPr bwMode="auto">
          <a:xfrm>
            <a:off x="522721" y="27364"/>
            <a:ext cx="8182080" cy="6858000"/>
          </a:xfrm>
          <a:prstGeom prst="rect">
            <a:avLst/>
          </a:prstGeom>
          <a:noFill/>
          <a:ln w="9525">
            <a:noFill/>
            <a:round/>
            <a:headEnd/>
            <a:tailEnd/>
          </a:ln>
          <a:effectLst/>
        </p:spPr>
      </p:pic>
      <p:sp>
        <p:nvSpPr>
          <p:cNvPr id="81922" name="Text Box 2"/>
          <p:cNvSpPr txBox="1">
            <a:spLocks noChangeArrowheads="1"/>
          </p:cNvSpPr>
          <p:nvPr/>
        </p:nvSpPr>
        <p:spPr bwMode="auto">
          <a:xfrm>
            <a:off x="2776320" y="5715961"/>
            <a:ext cx="3918240" cy="495412"/>
          </a:xfrm>
          <a:prstGeom prst="rect">
            <a:avLst/>
          </a:prstGeom>
          <a:noFill/>
          <a:ln w="9525">
            <a:noFill/>
            <a:round/>
            <a:headEnd/>
            <a:tailEnd/>
          </a:ln>
          <a:effectLst/>
        </p:spPr>
        <p:txBody>
          <a:bodyPr lIns="81639" tIns="66421" rIns="81639" bIns="40820"/>
          <a:lstStyle/>
          <a:p>
            <a:pPr>
              <a:tabLst>
                <a:tab pos="656650" algn="l"/>
                <a:tab pos="1313299" algn="l"/>
                <a:tab pos="1969949" algn="l"/>
                <a:tab pos="2626599" algn="l"/>
                <a:tab pos="3283248" algn="l"/>
              </a:tabLst>
            </a:pPr>
            <a:r>
              <a:rPr lang="hu-HU" sz="2900" dirty="0" err="1">
                <a:solidFill>
                  <a:srgbClr val="000000"/>
                </a:solidFill>
              </a:rPr>
              <a:t>Apache</a:t>
            </a:r>
            <a:r>
              <a:rPr lang="hu-HU" sz="2900" dirty="0">
                <a:solidFill>
                  <a:srgbClr val="000000"/>
                </a:solidFill>
              </a:rPr>
              <a:t> és </a:t>
            </a:r>
            <a:r>
              <a:rPr lang="hu-HU" sz="2900" dirty="0" err="1">
                <a:solidFill>
                  <a:srgbClr val="000000"/>
                </a:solidFill>
              </a:rPr>
              <a:t>GlassFish</a:t>
            </a:r>
            <a:endParaRPr lang="hu-HU" sz="2900" dirty="0">
              <a:solidFill>
                <a:srgbClr val="000000"/>
              </a:solidFill>
            </a:endParaRPr>
          </a:p>
        </p:txBody>
      </p:sp>
      <p:sp>
        <p:nvSpPr>
          <p:cNvPr id="81923" name="Text Box 3"/>
          <p:cNvSpPr txBox="1">
            <a:spLocks noChangeArrowheads="1"/>
          </p:cNvSpPr>
          <p:nvPr/>
        </p:nvSpPr>
        <p:spPr bwMode="auto">
          <a:xfrm>
            <a:off x="2939040" y="2776612"/>
            <a:ext cx="3288960" cy="315394"/>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Lst>
            </a:pPr>
            <a:r>
              <a:rPr lang="hu-HU" dirty="0">
                <a:solidFill>
                  <a:srgbClr val="000000"/>
                </a:solidFill>
                <a:hlinkClick r:id="rId4"/>
              </a:rPr>
              <a:t>http://localhost/EJBHello-war/EHS</a:t>
            </a:r>
            <a:r>
              <a:rPr lang="hu-HU"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767520" y="227544"/>
            <a:ext cx="7603200" cy="6411553"/>
          </a:xfrm>
          <a:prstGeom prst="rect">
            <a:avLst/>
          </a:prstGeom>
          <a:noFill/>
          <a:ln w="9525">
            <a:noFill/>
            <a:round/>
            <a:headEnd/>
            <a:tailEnd/>
          </a:ln>
          <a:effectLst/>
        </p:spPr>
      </p:pic>
      <p:sp>
        <p:nvSpPr>
          <p:cNvPr id="82946" name="Text Box 2"/>
          <p:cNvSpPr txBox="1">
            <a:spLocks noChangeArrowheads="1"/>
          </p:cNvSpPr>
          <p:nvPr/>
        </p:nvSpPr>
        <p:spPr bwMode="auto">
          <a:xfrm>
            <a:off x="2776320" y="3260502"/>
            <a:ext cx="3918240" cy="495412"/>
          </a:xfrm>
          <a:prstGeom prst="rect">
            <a:avLst/>
          </a:prstGeom>
          <a:noFill/>
          <a:ln w="9525">
            <a:noFill/>
            <a:round/>
            <a:headEnd/>
            <a:tailEnd/>
          </a:ln>
          <a:effectLst/>
        </p:spPr>
        <p:txBody>
          <a:bodyPr lIns="81639" tIns="66421" rIns="81639" bIns="40820"/>
          <a:lstStyle/>
          <a:p>
            <a:pPr>
              <a:tabLst>
                <a:tab pos="656650" algn="l"/>
                <a:tab pos="1313299" algn="l"/>
                <a:tab pos="1969949" algn="l"/>
                <a:tab pos="2626599" algn="l"/>
                <a:tab pos="3283248" algn="l"/>
              </a:tabLst>
            </a:pPr>
            <a:r>
              <a:rPr lang="hu-HU" sz="2900" dirty="0" err="1">
                <a:solidFill>
                  <a:srgbClr val="000000"/>
                </a:solidFill>
              </a:rPr>
              <a:t>Apache</a:t>
            </a:r>
            <a:r>
              <a:rPr lang="hu-HU" sz="2900" dirty="0">
                <a:solidFill>
                  <a:srgbClr val="000000"/>
                </a:solidFill>
              </a:rPr>
              <a:t> és </a:t>
            </a:r>
            <a:r>
              <a:rPr lang="hu-HU" sz="2900" dirty="0" err="1">
                <a:solidFill>
                  <a:srgbClr val="000000"/>
                </a:solidFill>
              </a:rPr>
              <a:t>GlassFish</a:t>
            </a:r>
            <a:endParaRPr lang="hu-HU" sz="2900" dirty="0">
              <a:solidFill>
                <a:srgbClr val="000000"/>
              </a:solidFill>
            </a:endParaRPr>
          </a:p>
        </p:txBody>
      </p:sp>
      <p:sp>
        <p:nvSpPr>
          <p:cNvPr id="82947" name="Freeform 3"/>
          <p:cNvSpPr>
            <a:spLocks noChangeArrowheads="1"/>
          </p:cNvSpPr>
          <p:nvPr/>
        </p:nvSpPr>
        <p:spPr bwMode="auto">
          <a:xfrm>
            <a:off x="1363680" y="4748179"/>
            <a:ext cx="4860000" cy="983623"/>
          </a:xfrm>
          <a:custGeom>
            <a:avLst/>
            <a:gdLst/>
            <a:ahLst/>
            <a:cxnLst>
              <a:cxn ang="0">
                <a:pos x="2926" y="2832"/>
              </a:cxn>
              <a:cxn ang="0">
                <a:pos x="1730" y="2868"/>
              </a:cxn>
              <a:cxn ang="0">
                <a:pos x="534" y="2542"/>
              </a:cxn>
              <a:cxn ang="0">
                <a:pos x="99" y="1564"/>
              </a:cxn>
              <a:cxn ang="0">
                <a:pos x="824" y="513"/>
              </a:cxn>
              <a:cxn ang="0">
                <a:pos x="2056" y="150"/>
              </a:cxn>
              <a:cxn ang="0">
                <a:pos x="3180" y="41"/>
              </a:cxn>
              <a:cxn ang="0">
                <a:pos x="4376" y="41"/>
              </a:cxn>
              <a:cxn ang="0">
                <a:pos x="5535" y="114"/>
              </a:cxn>
              <a:cxn ang="0">
                <a:pos x="6804" y="186"/>
              </a:cxn>
              <a:cxn ang="0">
                <a:pos x="7964" y="331"/>
              </a:cxn>
              <a:cxn ang="0">
                <a:pos x="9160" y="404"/>
              </a:cxn>
              <a:cxn ang="0">
                <a:pos x="10465" y="404"/>
              </a:cxn>
              <a:cxn ang="0">
                <a:pos x="11697" y="404"/>
              </a:cxn>
              <a:cxn ang="0">
                <a:pos x="12893" y="476"/>
              </a:cxn>
              <a:cxn ang="0">
                <a:pos x="13980" y="585"/>
              </a:cxn>
              <a:cxn ang="0">
                <a:pos x="14705" y="1129"/>
              </a:cxn>
              <a:cxn ang="0">
                <a:pos x="14379" y="2216"/>
              </a:cxn>
              <a:cxn ang="0">
                <a:pos x="13183" y="2832"/>
              </a:cxn>
              <a:cxn ang="0">
                <a:pos x="12023" y="2868"/>
              </a:cxn>
              <a:cxn ang="0">
                <a:pos x="10827" y="2905"/>
              </a:cxn>
              <a:cxn ang="0">
                <a:pos x="9740" y="2941"/>
              </a:cxn>
              <a:cxn ang="0">
                <a:pos x="8580" y="2941"/>
              </a:cxn>
              <a:cxn ang="0">
                <a:pos x="7420" y="2977"/>
              </a:cxn>
              <a:cxn ang="0">
                <a:pos x="6152" y="2977"/>
              </a:cxn>
              <a:cxn ang="0">
                <a:pos x="4955" y="2977"/>
              </a:cxn>
              <a:cxn ang="0">
                <a:pos x="3832" y="2977"/>
              </a:cxn>
              <a:cxn ang="0">
                <a:pos x="2708" y="2977"/>
              </a:cxn>
              <a:cxn ang="0">
                <a:pos x="2455" y="2941"/>
              </a:cxn>
            </a:cxnLst>
            <a:rect l="0" t="0" r="r" b="b"/>
            <a:pathLst>
              <a:path w="14881" h="3013">
                <a:moveTo>
                  <a:pt x="2926" y="2832"/>
                </a:moveTo>
                <a:cubicBezTo>
                  <a:pt x="2529" y="2898"/>
                  <a:pt x="2125" y="2824"/>
                  <a:pt x="1730" y="2868"/>
                </a:cubicBezTo>
                <a:cubicBezTo>
                  <a:pt x="1297" y="2917"/>
                  <a:pt x="929" y="2634"/>
                  <a:pt x="534" y="2542"/>
                </a:cubicBezTo>
                <a:cubicBezTo>
                  <a:pt x="0" y="2418"/>
                  <a:pt x="45" y="1903"/>
                  <a:pt x="99" y="1564"/>
                </a:cubicBezTo>
                <a:cubicBezTo>
                  <a:pt x="166" y="1142"/>
                  <a:pt x="444" y="752"/>
                  <a:pt x="824" y="513"/>
                </a:cubicBezTo>
                <a:cubicBezTo>
                  <a:pt x="1195" y="279"/>
                  <a:pt x="1650" y="284"/>
                  <a:pt x="2056" y="150"/>
                </a:cubicBezTo>
                <a:cubicBezTo>
                  <a:pt x="2438" y="24"/>
                  <a:pt x="2804" y="57"/>
                  <a:pt x="3180" y="41"/>
                </a:cubicBezTo>
                <a:cubicBezTo>
                  <a:pt x="3577" y="24"/>
                  <a:pt x="3980" y="0"/>
                  <a:pt x="4376" y="41"/>
                </a:cubicBezTo>
                <a:cubicBezTo>
                  <a:pt x="4765" y="81"/>
                  <a:pt x="5156" y="12"/>
                  <a:pt x="5535" y="114"/>
                </a:cubicBezTo>
                <a:cubicBezTo>
                  <a:pt x="5954" y="227"/>
                  <a:pt x="6398" y="64"/>
                  <a:pt x="6804" y="186"/>
                </a:cubicBezTo>
                <a:cubicBezTo>
                  <a:pt x="7205" y="306"/>
                  <a:pt x="7571" y="272"/>
                  <a:pt x="7964" y="331"/>
                </a:cubicBezTo>
                <a:cubicBezTo>
                  <a:pt x="8357" y="390"/>
                  <a:pt x="8754" y="343"/>
                  <a:pt x="9160" y="404"/>
                </a:cubicBezTo>
                <a:cubicBezTo>
                  <a:pt x="9589" y="469"/>
                  <a:pt x="10031" y="404"/>
                  <a:pt x="10465" y="404"/>
                </a:cubicBezTo>
                <a:cubicBezTo>
                  <a:pt x="10875" y="404"/>
                  <a:pt x="11287" y="399"/>
                  <a:pt x="11697" y="404"/>
                </a:cubicBezTo>
                <a:cubicBezTo>
                  <a:pt x="12096" y="409"/>
                  <a:pt x="12490" y="476"/>
                  <a:pt x="12893" y="476"/>
                </a:cubicBezTo>
                <a:cubicBezTo>
                  <a:pt x="13256" y="476"/>
                  <a:pt x="13647" y="379"/>
                  <a:pt x="13980" y="585"/>
                </a:cubicBezTo>
                <a:cubicBezTo>
                  <a:pt x="14240" y="746"/>
                  <a:pt x="14880" y="429"/>
                  <a:pt x="14705" y="1129"/>
                </a:cubicBezTo>
                <a:cubicBezTo>
                  <a:pt x="14609" y="1511"/>
                  <a:pt x="14612" y="1912"/>
                  <a:pt x="14379" y="2216"/>
                </a:cubicBezTo>
                <a:cubicBezTo>
                  <a:pt x="14096" y="2587"/>
                  <a:pt x="13643" y="2813"/>
                  <a:pt x="13183" y="2832"/>
                </a:cubicBezTo>
                <a:cubicBezTo>
                  <a:pt x="12797" y="2848"/>
                  <a:pt x="12406" y="2805"/>
                  <a:pt x="12023" y="2868"/>
                </a:cubicBezTo>
                <a:cubicBezTo>
                  <a:pt x="11626" y="2933"/>
                  <a:pt x="11223" y="2865"/>
                  <a:pt x="10827" y="2905"/>
                </a:cubicBezTo>
                <a:cubicBezTo>
                  <a:pt x="10464" y="2942"/>
                  <a:pt x="10102" y="2936"/>
                  <a:pt x="9740" y="2941"/>
                </a:cubicBezTo>
                <a:cubicBezTo>
                  <a:pt x="9354" y="2947"/>
                  <a:pt x="8965" y="2936"/>
                  <a:pt x="8580" y="2941"/>
                </a:cubicBezTo>
                <a:cubicBezTo>
                  <a:pt x="8195" y="2946"/>
                  <a:pt x="7807" y="2945"/>
                  <a:pt x="7420" y="2977"/>
                </a:cubicBezTo>
                <a:cubicBezTo>
                  <a:pt x="6999" y="3012"/>
                  <a:pt x="6574" y="2977"/>
                  <a:pt x="6152" y="2977"/>
                </a:cubicBezTo>
                <a:cubicBezTo>
                  <a:pt x="5752" y="2977"/>
                  <a:pt x="5353" y="2977"/>
                  <a:pt x="4955" y="2977"/>
                </a:cubicBezTo>
                <a:cubicBezTo>
                  <a:pt x="4580" y="2977"/>
                  <a:pt x="4206" y="2977"/>
                  <a:pt x="3832" y="2977"/>
                </a:cubicBezTo>
                <a:cubicBezTo>
                  <a:pt x="3458" y="2977"/>
                  <a:pt x="3082" y="2976"/>
                  <a:pt x="2708" y="2977"/>
                </a:cubicBezTo>
                <a:lnTo>
                  <a:pt x="2455" y="2941"/>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sp>
        <p:nvSpPr>
          <p:cNvPr id="83970" name="Text Box 2"/>
          <p:cNvSpPr txBox="1">
            <a:spLocks noChangeArrowheads="1"/>
          </p:cNvSpPr>
          <p:nvPr/>
        </p:nvSpPr>
        <p:spPr bwMode="auto">
          <a:xfrm>
            <a:off x="162720" y="1427190"/>
            <a:ext cx="8817120" cy="4255646"/>
          </a:xfrm>
          <a:prstGeom prst="rect">
            <a:avLst/>
          </a:prstGeom>
          <a:noFill/>
          <a:ln w="9525">
            <a:noFill/>
            <a:round/>
            <a:headEnd/>
            <a:tailEnd/>
          </a:ln>
          <a:effectLst/>
        </p:spPr>
        <p:txBody>
          <a:bodyPr lIns="81639" tIns="55221" rIns="81639" bIns="40820"/>
          <a:lstStyle/>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err="1">
                <a:solidFill>
                  <a:srgbClr val="000000"/>
                </a:solidFill>
              </a:rPr>
              <a:t>workers.properties</a:t>
            </a:r>
            <a:r>
              <a:rPr lang="hu-HU" dirty="0">
                <a:solidFill>
                  <a:srgbClr val="000000"/>
                </a:solidFill>
              </a:rPr>
              <a:t> fájl szerkesztése: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worker.list</a:t>
            </a:r>
            <a:r>
              <a:rPr lang="hu-HU" i="1" dirty="0">
                <a:solidFill>
                  <a:srgbClr val="000000"/>
                </a:solidFill>
              </a:rPr>
              <a:t>=</a:t>
            </a:r>
            <a:r>
              <a:rPr lang="hu-HU" i="1" dirty="0" err="1">
                <a:solidFill>
                  <a:srgbClr val="008000"/>
                </a:solidFill>
              </a:rPr>
              <a:t>loadbalancer</a:t>
            </a:r>
            <a:endParaRPr lang="hu-HU" i="1" dirty="0">
              <a:solidFill>
                <a:srgbClr val="008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worker.</a:t>
            </a:r>
            <a:r>
              <a:rPr lang="hu-HU" i="1" dirty="0">
                <a:solidFill>
                  <a:srgbClr val="FF0000"/>
                </a:solidFill>
              </a:rPr>
              <a:t>worker1</a:t>
            </a:r>
            <a:r>
              <a:rPr lang="hu-HU" i="1" dirty="0">
                <a:solidFill>
                  <a:srgbClr val="000000"/>
                </a:solidFill>
              </a:rPr>
              <a:t>.host=iam043.inf.unideb.hu </a:t>
            </a:r>
            <a:r>
              <a:rPr lang="hu-HU" dirty="0">
                <a:solidFill>
                  <a:srgbClr val="000000"/>
                </a:solidFill>
              </a:rPr>
              <a:t>a többi ua.</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worker.</a:t>
            </a:r>
            <a:r>
              <a:rPr lang="hu-HU" i="1" dirty="0">
                <a:solidFill>
                  <a:srgbClr val="FF0000"/>
                </a:solidFill>
              </a:rPr>
              <a:t>worker2</a:t>
            </a:r>
            <a:r>
              <a:rPr lang="hu-HU" i="1" dirty="0">
                <a:solidFill>
                  <a:srgbClr val="000000"/>
                </a:solidFill>
              </a:rPr>
              <a:t>.host=iam029.inf.unideb.hu </a:t>
            </a:r>
            <a:r>
              <a:rPr lang="hu-HU" dirty="0">
                <a:solidFill>
                  <a:srgbClr val="000000"/>
                </a:solidFill>
              </a:rPr>
              <a:t>a többi ua., mint worker1</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worker.loadbalancer.type</a:t>
            </a:r>
            <a:r>
              <a:rPr lang="hu-HU" i="1" dirty="0">
                <a:solidFill>
                  <a:srgbClr val="000000"/>
                </a:solidFill>
              </a:rPr>
              <a:t>=</a:t>
            </a:r>
            <a:r>
              <a:rPr lang="hu-HU" i="1" dirty="0" err="1">
                <a:solidFill>
                  <a:srgbClr val="000000"/>
                </a:solidFill>
              </a:rPr>
              <a:t>lb</a:t>
            </a:r>
            <a:endParaRPr lang="hu-HU" i="1"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worker.loadbalancer.balance</a:t>
            </a:r>
            <a:r>
              <a:rPr lang="hu-HU" i="1" dirty="0">
                <a:solidFill>
                  <a:srgbClr val="000000"/>
                </a:solidFill>
              </a:rPr>
              <a:t>_</a:t>
            </a:r>
            <a:r>
              <a:rPr lang="hu-HU" i="1" dirty="0" err="1">
                <a:solidFill>
                  <a:srgbClr val="000000"/>
                </a:solidFill>
              </a:rPr>
              <a:t>workers</a:t>
            </a:r>
            <a:r>
              <a:rPr lang="hu-HU" i="1" dirty="0">
                <a:solidFill>
                  <a:srgbClr val="000000"/>
                </a:solidFill>
              </a:rPr>
              <a:t>=</a:t>
            </a:r>
            <a:r>
              <a:rPr lang="hu-HU" i="1" dirty="0">
                <a:solidFill>
                  <a:srgbClr val="FF0000"/>
                </a:solidFill>
              </a:rPr>
              <a:t>worker1,worker2</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Az </a:t>
            </a:r>
            <a:r>
              <a:rPr lang="hu-HU" dirty="0" err="1">
                <a:solidFill>
                  <a:srgbClr val="000000"/>
                </a:solidFill>
              </a:rPr>
              <a:t>Apache</a:t>
            </a:r>
            <a:r>
              <a:rPr lang="hu-HU" dirty="0">
                <a:solidFill>
                  <a:srgbClr val="000000"/>
                </a:solidFill>
              </a:rPr>
              <a:t> </a:t>
            </a:r>
            <a:r>
              <a:rPr lang="hu-HU" dirty="0" err="1">
                <a:solidFill>
                  <a:srgbClr val="000000"/>
                </a:solidFill>
              </a:rPr>
              <a:t>conf</a:t>
            </a:r>
            <a:r>
              <a:rPr lang="hu-HU" dirty="0">
                <a:solidFill>
                  <a:srgbClr val="000000"/>
                </a:solidFill>
              </a:rPr>
              <a:t>/</a:t>
            </a:r>
            <a:r>
              <a:rPr lang="hu-HU" dirty="0" err="1">
                <a:solidFill>
                  <a:srgbClr val="000000"/>
                </a:solidFill>
              </a:rPr>
              <a:t>httpd.conf</a:t>
            </a:r>
            <a:r>
              <a:rPr lang="hu-HU" dirty="0">
                <a:solidFill>
                  <a:srgbClr val="000000"/>
                </a:solidFill>
              </a:rPr>
              <a:t> szerkesztése: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i="1" dirty="0" err="1">
                <a:solidFill>
                  <a:srgbClr val="000000"/>
                </a:solidFill>
              </a:rPr>
              <a:t>JkMount</a:t>
            </a:r>
            <a:r>
              <a:rPr lang="hu-HU" i="1" dirty="0">
                <a:solidFill>
                  <a:srgbClr val="000000"/>
                </a:solidFill>
              </a:rPr>
              <a:t> /</a:t>
            </a:r>
            <a:r>
              <a:rPr lang="hu-HU" i="1" dirty="0" err="1">
                <a:solidFill>
                  <a:srgbClr val="000000"/>
                </a:solidFill>
              </a:rPr>
              <a:t>EJBHello-war</a:t>
            </a:r>
            <a:r>
              <a:rPr lang="hu-HU" i="1" dirty="0">
                <a:solidFill>
                  <a:srgbClr val="000000"/>
                </a:solidFill>
              </a:rPr>
              <a:t>/* </a:t>
            </a:r>
            <a:r>
              <a:rPr lang="hu-HU" i="1" dirty="0" err="1">
                <a:solidFill>
                  <a:srgbClr val="008000"/>
                </a:solidFill>
              </a:rPr>
              <a:t>loadbalancer</a:t>
            </a:r>
            <a:endParaRPr lang="hu-HU" i="1" dirty="0">
              <a:solidFill>
                <a:srgbClr val="008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hu-HU"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84994" name="Picture 2"/>
          <p:cNvPicPr>
            <a:picLocks noChangeAspect="1" noChangeArrowheads="1"/>
          </p:cNvPicPr>
          <p:nvPr/>
        </p:nvPicPr>
        <p:blipFill>
          <a:blip r:embed="rId3" cstate="print"/>
          <a:srcRect/>
          <a:stretch>
            <a:fillRect/>
          </a:stretch>
        </p:blipFill>
        <p:spPr bwMode="auto">
          <a:xfrm>
            <a:off x="1274400" y="2808295"/>
            <a:ext cx="7705440" cy="3892729"/>
          </a:xfrm>
          <a:prstGeom prst="rect">
            <a:avLst/>
          </a:prstGeom>
          <a:noFill/>
          <a:ln w="9525">
            <a:noFill/>
            <a:round/>
            <a:headEnd/>
            <a:tailEnd/>
          </a:ln>
          <a:effectLst/>
        </p:spPr>
      </p:pic>
      <p:sp>
        <p:nvSpPr>
          <p:cNvPr id="84995" name="Freeform 3"/>
          <p:cNvSpPr>
            <a:spLocks noChangeArrowheads="1"/>
          </p:cNvSpPr>
          <p:nvPr/>
        </p:nvSpPr>
        <p:spPr bwMode="auto">
          <a:xfrm>
            <a:off x="7728480" y="3598939"/>
            <a:ext cx="1092960" cy="109451"/>
          </a:xfrm>
          <a:custGeom>
            <a:avLst/>
            <a:gdLst/>
            <a:ahLst/>
            <a:cxnLst>
              <a:cxn ang="0">
                <a:pos x="0" y="0"/>
              </a:cxn>
              <a:cxn ang="0">
                <a:pos x="989" y="146"/>
              </a:cxn>
              <a:cxn ang="0">
                <a:pos x="2035" y="291"/>
              </a:cxn>
              <a:cxn ang="0">
                <a:pos x="2937" y="320"/>
              </a:cxn>
              <a:cxn ang="0">
                <a:pos x="3228" y="291"/>
              </a:cxn>
              <a:cxn ang="0">
                <a:pos x="3344" y="175"/>
              </a:cxn>
            </a:cxnLst>
            <a:rect l="0" t="0" r="r" b="b"/>
            <a:pathLst>
              <a:path w="3345" h="334">
                <a:moveTo>
                  <a:pt x="0" y="0"/>
                </a:moveTo>
                <a:cubicBezTo>
                  <a:pt x="335" y="9"/>
                  <a:pt x="663" y="73"/>
                  <a:pt x="989" y="146"/>
                </a:cubicBezTo>
                <a:cubicBezTo>
                  <a:pt x="1338" y="224"/>
                  <a:pt x="1687" y="241"/>
                  <a:pt x="2035" y="291"/>
                </a:cubicBezTo>
                <a:cubicBezTo>
                  <a:pt x="2334" y="333"/>
                  <a:pt x="2636" y="311"/>
                  <a:pt x="2937" y="320"/>
                </a:cubicBezTo>
                <a:lnTo>
                  <a:pt x="3228" y="291"/>
                </a:lnTo>
                <a:lnTo>
                  <a:pt x="3344" y="175"/>
                </a:lnTo>
              </a:path>
            </a:pathLst>
          </a:custGeom>
          <a:noFill/>
          <a:ln w="36000">
            <a:solidFill>
              <a:srgbClr val="FF0000"/>
            </a:solidFill>
            <a:round/>
            <a:headEnd/>
            <a:tailEnd/>
          </a:ln>
          <a:effectLst/>
        </p:spPr>
        <p:txBody>
          <a:bodyPr lIns="82945" tIns="41473" rIns="82945" bIns="41473"/>
          <a:lstStyle/>
          <a:p>
            <a:endParaRPr lang="hu-HU"/>
          </a:p>
        </p:txBody>
      </p:sp>
      <p:sp>
        <p:nvSpPr>
          <p:cNvPr id="84996" name="Freeform 4"/>
          <p:cNvSpPr>
            <a:spLocks noChangeArrowheads="1"/>
          </p:cNvSpPr>
          <p:nvPr/>
        </p:nvSpPr>
        <p:spPr bwMode="auto">
          <a:xfrm>
            <a:off x="1225440" y="3760235"/>
            <a:ext cx="1566720" cy="56165"/>
          </a:xfrm>
          <a:custGeom>
            <a:avLst/>
            <a:gdLst/>
            <a:ahLst/>
            <a:cxnLst>
              <a:cxn ang="0">
                <a:pos x="0" y="0"/>
              </a:cxn>
              <a:cxn ang="0">
                <a:pos x="1046" y="29"/>
              </a:cxn>
              <a:cxn ang="0">
                <a:pos x="1977" y="58"/>
              </a:cxn>
              <a:cxn ang="0">
                <a:pos x="2965" y="116"/>
              </a:cxn>
              <a:cxn ang="0">
                <a:pos x="3838" y="116"/>
              </a:cxn>
              <a:cxn ang="0">
                <a:pos x="4739" y="29"/>
              </a:cxn>
              <a:cxn ang="0">
                <a:pos x="4797" y="0"/>
              </a:cxn>
            </a:cxnLst>
            <a:rect l="0" t="0" r="r" b="b"/>
            <a:pathLst>
              <a:path w="4798" h="172">
                <a:moveTo>
                  <a:pt x="0" y="0"/>
                </a:moveTo>
                <a:cubicBezTo>
                  <a:pt x="347" y="50"/>
                  <a:pt x="698" y="46"/>
                  <a:pt x="1046" y="29"/>
                </a:cubicBezTo>
                <a:cubicBezTo>
                  <a:pt x="1360" y="14"/>
                  <a:pt x="1663" y="63"/>
                  <a:pt x="1977" y="58"/>
                </a:cubicBezTo>
                <a:cubicBezTo>
                  <a:pt x="2306" y="53"/>
                  <a:pt x="2633" y="127"/>
                  <a:pt x="2965" y="116"/>
                </a:cubicBezTo>
                <a:cubicBezTo>
                  <a:pt x="3254" y="106"/>
                  <a:pt x="3552" y="171"/>
                  <a:pt x="3838" y="116"/>
                </a:cubicBezTo>
                <a:cubicBezTo>
                  <a:pt x="4145" y="57"/>
                  <a:pt x="4440" y="100"/>
                  <a:pt x="4739" y="29"/>
                </a:cubicBezTo>
                <a:lnTo>
                  <a:pt x="4797" y="0"/>
                </a:lnTo>
              </a:path>
            </a:pathLst>
          </a:custGeom>
          <a:noFill/>
          <a:ln w="36000">
            <a:solidFill>
              <a:srgbClr val="FF0000"/>
            </a:solidFill>
            <a:round/>
            <a:headEnd/>
            <a:tailEnd/>
          </a:ln>
          <a:effectLst/>
        </p:spPr>
        <p:txBody>
          <a:bodyPr lIns="82945" tIns="41473" rIns="82945" bIns="41473"/>
          <a:lstStyle/>
          <a:p>
            <a:endParaRPr lang="hu-HU"/>
          </a:p>
        </p:txBody>
      </p:sp>
      <p:sp>
        <p:nvSpPr>
          <p:cNvPr id="84997" name="Text Box 5"/>
          <p:cNvSpPr txBox="1">
            <a:spLocks noChangeArrowheads="1"/>
          </p:cNvSpPr>
          <p:nvPr/>
        </p:nvSpPr>
        <p:spPr bwMode="auto">
          <a:xfrm>
            <a:off x="326880" y="1143480"/>
            <a:ext cx="8327520" cy="812245"/>
          </a:xfrm>
          <a:prstGeom prst="rect">
            <a:avLst/>
          </a:prstGeom>
          <a:noFill/>
          <a:ln w="36000">
            <a:noFill/>
            <a:round/>
            <a:headEnd/>
            <a:tailEnd/>
          </a:ln>
          <a:effectLst/>
        </p:spPr>
        <p:txBody>
          <a:bodyPr lIns="97967" tIns="71548" rIns="97967" bIns="57147"/>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dirty="0">
                <a:solidFill>
                  <a:srgbClr val="000000"/>
                </a:solidFill>
                <a:latin typeface="+mn-lt"/>
              </a:rPr>
              <a:t>C:\Documents and </a:t>
            </a:r>
            <a:r>
              <a:rPr lang="hu-HU" dirty="0" err="1">
                <a:solidFill>
                  <a:srgbClr val="000000"/>
                </a:solidFill>
                <a:latin typeface="+mn-lt"/>
              </a:rPr>
              <a:t>Settings</a:t>
            </a:r>
            <a:r>
              <a:rPr lang="hu-HU" dirty="0">
                <a:solidFill>
                  <a:srgbClr val="000000"/>
                </a:solidFill>
                <a:latin typeface="+mn-lt"/>
              </a:rPr>
              <a:t>\Bátfai Norbert&gt; </a:t>
            </a:r>
            <a:r>
              <a:rPr lang="hu-HU" dirty="0" err="1">
                <a:solidFill>
                  <a:srgbClr val="FF0000"/>
                </a:solidFill>
                <a:latin typeface="+mn-lt"/>
              </a:rPr>
              <a:t>asadmin</a:t>
            </a:r>
            <a:r>
              <a:rPr lang="hu-HU" dirty="0">
                <a:solidFill>
                  <a:srgbClr val="FF0000"/>
                </a:solidFill>
                <a:latin typeface="+mn-lt"/>
              </a:rPr>
              <a:t> </a:t>
            </a:r>
            <a:r>
              <a:rPr lang="hu-HU" dirty="0" err="1">
                <a:solidFill>
                  <a:srgbClr val="FF0000"/>
                </a:solidFill>
                <a:latin typeface="+mn-lt"/>
              </a:rPr>
              <a:t>create-jvm-options</a:t>
            </a:r>
            <a:r>
              <a:rPr lang="hu-HU" dirty="0">
                <a:solidFill>
                  <a:srgbClr val="FF0000"/>
                </a:solidFill>
                <a:latin typeface="+mn-lt"/>
              </a:rPr>
              <a:t> </a:t>
            </a:r>
            <a:r>
              <a:rPr lang="hu-HU" dirty="0" err="1">
                <a:solidFill>
                  <a:srgbClr val="FF0000"/>
                </a:solidFill>
                <a:latin typeface="+mn-lt"/>
              </a:rPr>
              <a:t>--target</a:t>
            </a:r>
            <a:r>
              <a:rPr lang="hu-HU" dirty="0">
                <a:solidFill>
                  <a:srgbClr val="FF0000"/>
                </a:solidFill>
                <a:latin typeface="+mn-lt"/>
              </a:rPr>
              <a:t> </a:t>
            </a:r>
            <a:r>
              <a:rPr lang="hu-HU" dirty="0" err="1">
                <a:solidFill>
                  <a:srgbClr val="FF0000"/>
                </a:solidFill>
                <a:latin typeface="+mn-lt"/>
              </a:rPr>
              <a:t>Els</a:t>
            </a:r>
            <a:endParaRPr lang="hu-HU" dirty="0">
              <a:solidFill>
                <a:srgbClr val="FF0000"/>
              </a:solidFill>
              <a:latin typeface="+mn-lt"/>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dirty="0" err="1">
                <a:solidFill>
                  <a:srgbClr val="FF0000"/>
                </a:solidFill>
                <a:latin typeface="+mn-lt"/>
              </a:rPr>
              <a:t>oKetGepesFurtom</a:t>
            </a:r>
            <a:r>
              <a:rPr lang="hu-HU" dirty="0">
                <a:solidFill>
                  <a:srgbClr val="FF0000"/>
                </a:solidFill>
                <a:latin typeface="+mn-lt"/>
              </a:rPr>
              <a:t> </a:t>
            </a:r>
            <a:r>
              <a:rPr lang="hu-HU" dirty="0" err="1">
                <a:solidFill>
                  <a:srgbClr val="FF0000"/>
                </a:solidFill>
                <a:latin typeface="+mn-lt"/>
              </a:rPr>
              <a:t>-Dcom.sun.enterprise.web.connector.enableJK</a:t>
            </a:r>
            <a:r>
              <a:rPr lang="hu-HU" dirty="0">
                <a:solidFill>
                  <a:srgbClr val="FF0000"/>
                </a:solidFill>
                <a:latin typeface="+mn-lt"/>
              </a:rPr>
              <a:t>=8009</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dirty="0" err="1">
                <a:solidFill>
                  <a:srgbClr val="000000"/>
                </a:solidFill>
                <a:latin typeface="+mn-lt"/>
              </a:rPr>
              <a:t>Command</a:t>
            </a:r>
            <a:r>
              <a:rPr lang="hu-HU" dirty="0">
                <a:solidFill>
                  <a:srgbClr val="000000"/>
                </a:solidFill>
                <a:latin typeface="+mn-lt"/>
              </a:rPr>
              <a:t> </a:t>
            </a:r>
            <a:r>
              <a:rPr lang="hu-HU" dirty="0" err="1">
                <a:solidFill>
                  <a:srgbClr val="000000"/>
                </a:solidFill>
                <a:latin typeface="+mn-lt"/>
              </a:rPr>
              <a:t>create-jvm-options</a:t>
            </a:r>
            <a:r>
              <a:rPr lang="hu-HU" dirty="0">
                <a:solidFill>
                  <a:srgbClr val="000000"/>
                </a:solidFill>
                <a:latin typeface="+mn-lt"/>
              </a:rPr>
              <a:t> </a:t>
            </a:r>
            <a:r>
              <a:rPr lang="hu-HU" dirty="0" err="1">
                <a:solidFill>
                  <a:srgbClr val="000000"/>
                </a:solidFill>
                <a:latin typeface="+mn-lt"/>
              </a:rPr>
              <a:t>executed</a:t>
            </a:r>
            <a:r>
              <a:rPr lang="hu-HU" dirty="0">
                <a:solidFill>
                  <a:srgbClr val="000000"/>
                </a:solidFill>
                <a:latin typeface="+mn-lt"/>
              </a:rPr>
              <a:t> </a:t>
            </a:r>
            <a:r>
              <a:rPr lang="hu-HU" dirty="0" err="1">
                <a:solidFill>
                  <a:srgbClr val="000000"/>
                </a:solidFill>
                <a:latin typeface="+mn-lt"/>
              </a:rPr>
              <a:t>successfully</a:t>
            </a:r>
            <a:r>
              <a:rPr lang="hu-HU" dirty="0">
                <a:solidFill>
                  <a:srgbClr val="000000"/>
                </a:solidFill>
                <a:latin typeface="+mn-l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86018" name="Picture 2"/>
          <p:cNvPicPr>
            <a:picLocks noChangeAspect="1" noChangeArrowheads="1"/>
          </p:cNvPicPr>
          <p:nvPr/>
        </p:nvPicPr>
        <p:blipFill>
          <a:blip r:embed="rId3" cstate="print"/>
          <a:srcRect/>
          <a:stretch>
            <a:fillRect/>
          </a:stretch>
        </p:blipFill>
        <p:spPr bwMode="auto">
          <a:xfrm>
            <a:off x="522721" y="27364"/>
            <a:ext cx="818208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87042" name="Picture 2"/>
          <p:cNvPicPr>
            <a:picLocks noChangeAspect="1" noChangeArrowheads="1"/>
          </p:cNvPicPr>
          <p:nvPr/>
        </p:nvPicPr>
        <p:blipFill>
          <a:blip r:embed="rId3" cstate="print"/>
          <a:srcRect/>
          <a:stretch>
            <a:fillRect/>
          </a:stretch>
        </p:blipFill>
        <p:spPr bwMode="auto">
          <a:xfrm>
            <a:off x="541440" y="25923"/>
            <a:ext cx="8146080" cy="6858000"/>
          </a:xfrm>
          <a:prstGeom prst="rect">
            <a:avLst/>
          </a:prstGeom>
          <a:noFill/>
          <a:ln w="9525">
            <a:noFill/>
            <a:round/>
            <a:headEnd/>
            <a:tailEnd/>
          </a:ln>
          <a:effectLst/>
        </p:spPr>
      </p:pic>
      <p:sp>
        <p:nvSpPr>
          <p:cNvPr id="87043" name="Freeform 3"/>
          <p:cNvSpPr>
            <a:spLocks noChangeArrowheads="1"/>
          </p:cNvSpPr>
          <p:nvPr/>
        </p:nvSpPr>
        <p:spPr bwMode="auto">
          <a:xfrm>
            <a:off x="574561" y="5099576"/>
            <a:ext cx="669600" cy="377320"/>
          </a:xfrm>
          <a:custGeom>
            <a:avLst/>
            <a:gdLst/>
            <a:ahLst/>
            <a:cxnLst>
              <a:cxn ang="0">
                <a:pos x="1324" y="1074"/>
              </a:cxn>
              <a:cxn ang="0">
                <a:pos x="394" y="957"/>
              </a:cxn>
              <a:cxn ang="0">
                <a:pos x="684" y="114"/>
              </a:cxn>
              <a:cxn ang="0">
                <a:pos x="1615" y="27"/>
              </a:cxn>
              <a:cxn ang="0">
                <a:pos x="1847" y="841"/>
              </a:cxn>
              <a:cxn ang="0">
                <a:pos x="1528" y="1074"/>
              </a:cxn>
              <a:cxn ang="0">
                <a:pos x="1324" y="1074"/>
              </a:cxn>
            </a:cxnLst>
            <a:rect l="0" t="0" r="r" b="b"/>
            <a:pathLst>
              <a:path w="2049" h="1156">
                <a:moveTo>
                  <a:pt x="1324" y="1074"/>
                </a:moveTo>
                <a:cubicBezTo>
                  <a:pt x="1013" y="1038"/>
                  <a:pt x="679" y="1155"/>
                  <a:pt x="394" y="957"/>
                </a:cubicBezTo>
                <a:cubicBezTo>
                  <a:pt x="0" y="684"/>
                  <a:pt x="370" y="230"/>
                  <a:pt x="684" y="114"/>
                </a:cubicBezTo>
                <a:cubicBezTo>
                  <a:pt x="994" y="0"/>
                  <a:pt x="1303" y="12"/>
                  <a:pt x="1615" y="27"/>
                </a:cubicBezTo>
                <a:cubicBezTo>
                  <a:pt x="2048" y="48"/>
                  <a:pt x="1972" y="577"/>
                  <a:pt x="1847" y="841"/>
                </a:cubicBezTo>
                <a:lnTo>
                  <a:pt x="1528" y="1074"/>
                </a:lnTo>
                <a:lnTo>
                  <a:pt x="1324" y="1074"/>
                </a:lnTo>
              </a:path>
            </a:pathLst>
          </a:custGeom>
          <a:noFill/>
          <a:ln w="36000">
            <a:solidFill>
              <a:srgbClr val="FF0000"/>
            </a:solidFill>
            <a:round/>
            <a:headEnd/>
            <a:tailEnd/>
          </a:ln>
          <a:effectLst/>
        </p:spPr>
        <p:txBody>
          <a:bodyPr wrap="none" lIns="82945" tIns="41473" rIns="82945" bIns="41473" anchor="ctr"/>
          <a:lstStyle/>
          <a:p>
            <a:endParaRPr lang="hu-HU"/>
          </a:p>
        </p:txBody>
      </p:sp>
      <p:sp>
        <p:nvSpPr>
          <p:cNvPr id="87044" name="Freeform 4"/>
          <p:cNvSpPr>
            <a:spLocks noChangeArrowheads="1"/>
          </p:cNvSpPr>
          <p:nvPr/>
        </p:nvSpPr>
        <p:spPr bwMode="auto">
          <a:xfrm>
            <a:off x="1457280" y="1369584"/>
            <a:ext cx="1405440" cy="835288"/>
          </a:xfrm>
          <a:custGeom>
            <a:avLst/>
            <a:gdLst/>
            <a:ahLst/>
            <a:cxnLst>
              <a:cxn ang="0">
                <a:pos x="2078" y="2115"/>
              </a:cxn>
              <a:cxn ang="0">
                <a:pos x="1060" y="2202"/>
              </a:cxn>
              <a:cxn ang="0">
                <a:pos x="159" y="1475"/>
              </a:cxn>
              <a:cxn ang="0">
                <a:pos x="799" y="603"/>
              </a:cxn>
              <a:cxn ang="0">
                <a:pos x="1933" y="167"/>
              </a:cxn>
              <a:cxn ang="0">
                <a:pos x="2921" y="80"/>
              </a:cxn>
              <a:cxn ang="0">
                <a:pos x="4026" y="632"/>
              </a:cxn>
              <a:cxn ang="0">
                <a:pos x="4230" y="1708"/>
              </a:cxn>
              <a:cxn ang="0">
                <a:pos x="3357" y="2347"/>
              </a:cxn>
              <a:cxn ang="0">
                <a:pos x="2281" y="2377"/>
              </a:cxn>
              <a:cxn ang="0">
                <a:pos x="1322" y="2318"/>
              </a:cxn>
              <a:cxn ang="0">
                <a:pos x="1148" y="2289"/>
              </a:cxn>
            </a:cxnLst>
            <a:rect l="0" t="0" r="r" b="b"/>
            <a:pathLst>
              <a:path w="4302" h="2559">
                <a:moveTo>
                  <a:pt x="2078" y="2115"/>
                </a:moveTo>
                <a:cubicBezTo>
                  <a:pt x="1720" y="2016"/>
                  <a:pt x="1450" y="2259"/>
                  <a:pt x="1060" y="2202"/>
                </a:cubicBezTo>
                <a:cubicBezTo>
                  <a:pt x="627" y="2139"/>
                  <a:pt x="289" y="1861"/>
                  <a:pt x="159" y="1475"/>
                </a:cubicBezTo>
                <a:cubicBezTo>
                  <a:pt x="0" y="1004"/>
                  <a:pt x="513" y="772"/>
                  <a:pt x="799" y="603"/>
                </a:cubicBezTo>
                <a:cubicBezTo>
                  <a:pt x="1148" y="396"/>
                  <a:pt x="1529" y="217"/>
                  <a:pt x="1933" y="167"/>
                </a:cubicBezTo>
                <a:cubicBezTo>
                  <a:pt x="2264" y="126"/>
                  <a:pt x="2592" y="0"/>
                  <a:pt x="2921" y="80"/>
                </a:cubicBezTo>
                <a:cubicBezTo>
                  <a:pt x="3320" y="177"/>
                  <a:pt x="3735" y="318"/>
                  <a:pt x="4026" y="632"/>
                </a:cubicBezTo>
                <a:cubicBezTo>
                  <a:pt x="4301" y="929"/>
                  <a:pt x="4251" y="1345"/>
                  <a:pt x="4230" y="1708"/>
                </a:cubicBezTo>
                <a:cubicBezTo>
                  <a:pt x="4202" y="2195"/>
                  <a:pt x="3669" y="2128"/>
                  <a:pt x="3357" y="2347"/>
                </a:cubicBezTo>
                <a:cubicBezTo>
                  <a:pt x="3056" y="2558"/>
                  <a:pt x="2627" y="2477"/>
                  <a:pt x="2281" y="2377"/>
                </a:cubicBezTo>
                <a:cubicBezTo>
                  <a:pt x="1964" y="2286"/>
                  <a:pt x="1641" y="2340"/>
                  <a:pt x="1322" y="2318"/>
                </a:cubicBezTo>
                <a:lnTo>
                  <a:pt x="1148" y="2289"/>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88066" name="Picture 2"/>
          <p:cNvPicPr>
            <a:picLocks noChangeAspect="1" noChangeArrowheads="1"/>
          </p:cNvPicPr>
          <p:nvPr/>
        </p:nvPicPr>
        <p:blipFill>
          <a:blip r:embed="rId3" cstate="print"/>
          <a:srcRect/>
          <a:stretch>
            <a:fillRect/>
          </a:stretch>
        </p:blipFill>
        <p:spPr bwMode="auto">
          <a:xfrm>
            <a:off x="506880" y="0"/>
            <a:ext cx="8146080" cy="6858000"/>
          </a:xfrm>
          <a:prstGeom prst="rect">
            <a:avLst/>
          </a:prstGeom>
          <a:noFill/>
          <a:ln w="9525">
            <a:noFill/>
            <a:round/>
            <a:headEnd/>
            <a:tailEnd/>
          </a:ln>
          <a:effectLst/>
        </p:spPr>
      </p:pic>
      <p:sp>
        <p:nvSpPr>
          <p:cNvPr id="88067" name="Freeform 3"/>
          <p:cNvSpPr>
            <a:spLocks noChangeArrowheads="1"/>
          </p:cNvSpPr>
          <p:nvPr/>
        </p:nvSpPr>
        <p:spPr bwMode="auto">
          <a:xfrm>
            <a:off x="659520" y="5021808"/>
            <a:ext cx="573120" cy="360038"/>
          </a:xfrm>
          <a:custGeom>
            <a:avLst/>
            <a:gdLst/>
            <a:ahLst/>
            <a:cxnLst>
              <a:cxn ang="0">
                <a:pos x="744" y="964"/>
              </a:cxn>
              <a:cxn ang="0">
                <a:pos x="134" y="499"/>
              </a:cxn>
              <a:cxn ang="0">
                <a:pos x="919" y="62"/>
              </a:cxn>
              <a:cxn ang="0">
                <a:pos x="1587" y="586"/>
              </a:cxn>
              <a:cxn ang="0">
                <a:pos x="802" y="1080"/>
              </a:cxn>
              <a:cxn ang="0">
                <a:pos x="483" y="993"/>
              </a:cxn>
              <a:cxn ang="0">
                <a:pos x="483" y="993"/>
              </a:cxn>
            </a:cxnLst>
            <a:rect l="0" t="0" r="r" b="b"/>
            <a:pathLst>
              <a:path w="1753" h="1102">
                <a:moveTo>
                  <a:pt x="744" y="964"/>
                </a:moveTo>
                <a:cubicBezTo>
                  <a:pt x="486" y="1010"/>
                  <a:pt x="0" y="961"/>
                  <a:pt x="134" y="499"/>
                </a:cubicBezTo>
                <a:cubicBezTo>
                  <a:pt x="250" y="99"/>
                  <a:pt x="635" y="121"/>
                  <a:pt x="919" y="62"/>
                </a:cubicBezTo>
                <a:cubicBezTo>
                  <a:pt x="1219" y="0"/>
                  <a:pt x="1752" y="150"/>
                  <a:pt x="1587" y="586"/>
                </a:cubicBezTo>
                <a:cubicBezTo>
                  <a:pt x="1460" y="924"/>
                  <a:pt x="1127" y="1101"/>
                  <a:pt x="802" y="1080"/>
                </a:cubicBezTo>
                <a:lnTo>
                  <a:pt x="483" y="993"/>
                </a:lnTo>
                <a:lnTo>
                  <a:pt x="483" y="993"/>
                </a:lnTo>
              </a:path>
            </a:pathLst>
          </a:custGeom>
          <a:noFill/>
          <a:ln w="36000">
            <a:solidFill>
              <a:srgbClr val="FF0000"/>
            </a:solidFill>
            <a:round/>
            <a:headEnd/>
            <a:tailEnd/>
          </a:ln>
          <a:effectLst/>
        </p:spPr>
        <p:txBody>
          <a:bodyPr lIns="82945" tIns="41473" rIns="82945" bIns="41473"/>
          <a:lstStyle/>
          <a:p>
            <a:endParaRPr lang="hu-HU"/>
          </a:p>
        </p:txBody>
      </p:sp>
      <p:sp>
        <p:nvSpPr>
          <p:cNvPr id="88068" name="Freeform 4"/>
          <p:cNvSpPr>
            <a:spLocks noChangeArrowheads="1"/>
          </p:cNvSpPr>
          <p:nvPr/>
        </p:nvSpPr>
        <p:spPr bwMode="auto">
          <a:xfrm>
            <a:off x="1353600" y="1317739"/>
            <a:ext cx="1460160" cy="771921"/>
          </a:xfrm>
          <a:custGeom>
            <a:avLst/>
            <a:gdLst/>
            <a:ahLst/>
            <a:cxnLst>
              <a:cxn ang="0">
                <a:pos x="2051" y="2216"/>
              </a:cxn>
              <a:cxn ang="0">
                <a:pos x="1004" y="2303"/>
              </a:cxn>
              <a:cxn ang="0">
                <a:pos x="161" y="1838"/>
              </a:cxn>
              <a:cxn ang="0">
                <a:pos x="510" y="878"/>
              </a:cxn>
              <a:cxn ang="0">
                <a:pos x="1499" y="297"/>
              </a:cxn>
              <a:cxn ang="0">
                <a:pos x="2545" y="64"/>
              </a:cxn>
              <a:cxn ang="0">
                <a:pos x="3796" y="151"/>
              </a:cxn>
              <a:cxn ang="0">
                <a:pos x="4377" y="965"/>
              </a:cxn>
              <a:cxn ang="0">
                <a:pos x="4057" y="1867"/>
              </a:cxn>
              <a:cxn ang="0">
                <a:pos x="3069" y="2274"/>
              </a:cxn>
              <a:cxn ang="0">
                <a:pos x="2080" y="2099"/>
              </a:cxn>
              <a:cxn ang="0">
                <a:pos x="1789" y="2041"/>
              </a:cxn>
              <a:cxn ang="0">
                <a:pos x="1470" y="1983"/>
              </a:cxn>
              <a:cxn ang="0">
                <a:pos x="1440" y="1983"/>
              </a:cxn>
            </a:cxnLst>
            <a:rect l="0" t="0" r="r" b="b"/>
            <a:pathLst>
              <a:path w="4471" h="2364">
                <a:moveTo>
                  <a:pt x="2051" y="2216"/>
                </a:moveTo>
                <a:cubicBezTo>
                  <a:pt x="1701" y="2244"/>
                  <a:pt x="1348" y="2245"/>
                  <a:pt x="1004" y="2303"/>
                </a:cubicBezTo>
                <a:cubicBezTo>
                  <a:pt x="651" y="2363"/>
                  <a:pt x="309" y="2157"/>
                  <a:pt x="161" y="1838"/>
                </a:cubicBezTo>
                <a:cubicBezTo>
                  <a:pt x="0" y="1490"/>
                  <a:pt x="130" y="1108"/>
                  <a:pt x="510" y="878"/>
                </a:cubicBezTo>
                <a:cubicBezTo>
                  <a:pt x="847" y="674"/>
                  <a:pt x="1153" y="457"/>
                  <a:pt x="1499" y="297"/>
                </a:cubicBezTo>
                <a:cubicBezTo>
                  <a:pt x="1842" y="138"/>
                  <a:pt x="2180" y="121"/>
                  <a:pt x="2545" y="64"/>
                </a:cubicBezTo>
                <a:cubicBezTo>
                  <a:pt x="2957" y="0"/>
                  <a:pt x="3381" y="22"/>
                  <a:pt x="3796" y="151"/>
                </a:cubicBezTo>
                <a:cubicBezTo>
                  <a:pt x="4135" y="256"/>
                  <a:pt x="4470" y="574"/>
                  <a:pt x="4377" y="965"/>
                </a:cubicBezTo>
                <a:cubicBezTo>
                  <a:pt x="4304" y="1275"/>
                  <a:pt x="4387" y="1700"/>
                  <a:pt x="4057" y="1867"/>
                </a:cubicBezTo>
                <a:cubicBezTo>
                  <a:pt x="3738" y="2029"/>
                  <a:pt x="3433" y="2223"/>
                  <a:pt x="3069" y="2274"/>
                </a:cubicBezTo>
                <a:cubicBezTo>
                  <a:pt x="2722" y="2323"/>
                  <a:pt x="2402" y="2185"/>
                  <a:pt x="2080" y="2099"/>
                </a:cubicBezTo>
                <a:lnTo>
                  <a:pt x="1789" y="2041"/>
                </a:lnTo>
                <a:lnTo>
                  <a:pt x="1470" y="1983"/>
                </a:lnTo>
                <a:lnTo>
                  <a:pt x="1440" y="1983"/>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sp>
        <p:nvSpPr>
          <p:cNvPr id="89090" name="Rectangle 2"/>
          <p:cNvSpPr>
            <a:spLocks noChangeArrowheads="1"/>
          </p:cNvSpPr>
          <p:nvPr/>
        </p:nvSpPr>
        <p:spPr bwMode="auto">
          <a:xfrm>
            <a:off x="522721" y="0"/>
            <a:ext cx="8182080" cy="6858000"/>
          </a:xfrm>
          <a:prstGeom prst="rect">
            <a:avLst/>
          </a:prstGeom>
          <a:blipFill dpi="0" rotWithShape="0">
            <a:blip r:embed="rId3" cstate="print"/>
            <a:srcRect/>
            <a:stretch>
              <a:fillRect/>
            </a:stretch>
          </a:blipFill>
          <a:ln w="9525">
            <a:noFill/>
            <a:round/>
            <a:headEnd/>
            <a:tailEnd/>
          </a:ln>
          <a:effectLst/>
        </p:spPr>
        <p:txBody>
          <a:bodyPr lIns="81639" tIns="55221" rIns="81639" bIns="40820" anchor="ctr" anchorCtr="1"/>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dirty="0">
                <a:solidFill>
                  <a:srgbClr val="000000"/>
                </a:solidFill>
              </a:rPr>
              <a:t>Egyszer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sp>
        <p:nvSpPr>
          <p:cNvPr id="90114" name="Rectangle 2"/>
          <p:cNvSpPr>
            <a:spLocks noChangeArrowheads="1"/>
          </p:cNvSpPr>
          <p:nvPr/>
        </p:nvSpPr>
        <p:spPr bwMode="auto">
          <a:xfrm>
            <a:off x="522721" y="0"/>
            <a:ext cx="8182080" cy="6858000"/>
          </a:xfrm>
          <a:prstGeom prst="rect">
            <a:avLst/>
          </a:prstGeom>
          <a:blipFill dpi="0" rotWithShape="0">
            <a:blip r:embed="rId3" cstate="print"/>
            <a:srcRect/>
            <a:stretch>
              <a:fillRect/>
            </a:stretch>
          </a:blipFill>
          <a:ln w="9525">
            <a:noFill/>
            <a:round/>
            <a:headEnd/>
            <a:tailEnd/>
          </a:ln>
          <a:effectLst/>
        </p:spPr>
        <p:txBody>
          <a:bodyPr lIns="81639" tIns="55221" rIns="81639" bIns="40820" anchor="ctr" anchorCtr="1"/>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u-HU" dirty="0">
                <a:solidFill>
                  <a:srgbClr val="000000"/>
                </a:solidFill>
              </a:rPr>
              <a:t>Még egyszer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91138" name="Picture 2"/>
          <p:cNvPicPr>
            <a:picLocks noChangeAspect="1" noChangeArrowheads="1"/>
          </p:cNvPicPr>
          <p:nvPr/>
        </p:nvPicPr>
        <p:blipFill>
          <a:blip r:embed="rId3" cstate="print"/>
          <a:srcRect/>
          <a:stretch>
            <a:fillRect/>
          </a:stretch>
        </p:blipFill>
        <p:spPr bwMode="auto">
          <a:xfrm>
            <a:off x="541440" y="1441"/>
            <a:ext cx="8146080" cy="6858000"/>
          </a:xfrm>
          <a:prstGeom prst="rect">
            <a:avLst/>
          </a:prstGeom>
          <a:noFill/>
          <a:ln w="9525">
            <a:noFill/>
            <a:round/>
            <a:headEnd/>
            <a:tailEnd/>
          </a:ln>
          <a:effectLst/>
        </p:spPr>
      </p:pic>
      <p:sp>
        <p:nvSpPr>
          <p:cNvPr id="91139" name="Freeform 3"/>
          <p:cNvSpPr>
            <a:spLocks noChangeArrowheads="1"/>
          </p:cNvSpPr>
          <p:nvPr/>
        </p:nvSpPr>
        <p:spPr bwMode="auto">
          <a:xfrm>
            <a:off x="678241" y="5052050"/>
            <a:ext cx="619200" cy="404683"/>
          </a:xfrm>
          <a:custGeom>
            <a:avLst/>
            <a:gdLst/>
            <a:ahLst/>
            <a:cxnLst>
              <a:cxn ang="0">
                <a:pos x="802" y="1072"/>
              </a:cxn>
              <a:cxn ang="0">
                <a:pos x="47" y="462"/>
              </a:cxn>
              <a:cxn ang="0">
                <a:pos x="1006" y="200"/>
              </a:cxn>
              <a:cxn ang="0">
                <a:pos x="1646" y="840"/>
              </a:cxn>
              <a:cxn ang="0">
                <a:pos x="686" y="1014"/>
              </a:cxn>
              <a:cxn ang="0">
                <a:pos x="599" y="985"/>
              </a:cxn>
            </a:cxnLst>
            <a:rect l="0" t="0" r="r" b="b"/>
            <a:pathLst>
              <a:path w="1895" h="1238">
                <a:moveTo>
                  <a:pt x="802" y="1072"/>
                </a:moveTo>
                <a:cubicBezTo>
                  <a:pt x="394" y="1237"/>
                  <a:pt x="0" y="773"/>
                  <a:pt x="47" y="462"/>
                </a:cubicBezTo>
                <a:cubicBezTo>
                  <a:pt x="117" y="0"/>
                  <a:pt x="680" y="117"/>
                  <a:pt x="1006" y="200"/>
                </a:cubicBezTo>
                <a:cubicBezTo>
                  <a:pt x="1282" y="270"/>
                  <a:pt x="1894" y="371"/>
                  <a:pt x="1646" y="840"/>
                </a:cubicBezTo>
                <a:cubicBezTo>
                  <a:pt x="1447" y="1216"/>
                  <a:pt x="1004" y="1068"/>
                  <a:pt x="686" y="1014"/>
                </a:cubicBezTo>
                <a:lnTo>
                  <a:pt x="599" y="985"/>
                </a:lnTo>
              </a:path>
            </a:pathLst>
          </a:custGeom>
          <a:noFill/>
          <a:ln w="36000">
            <a:solidFill>
              <a:srgbClr val="FF0000"/>
            </a:solidFill>
            <a:round/>
            <a:headEnd/>
            <a:tailEnd/>
          </a:ln>
          <a:effectLst/>
        </p:spPr>
        <p:txBody>
          <a:bodyPr lIns="82945" tIns="41473" rIns="82945" bIns="41473"/>
          <a:lstStyle/>
          <a:p>
            <a:endParaRPr lang="hu-HU"/>
          </a:p>
        </p:txBody>
      </p:sp>
      <p:sp>
        <p:nvSpPr>
          <p:cNvPr id="91140" name="Freeform 4"/>
          <p:cNvSpPr>
            <a:spLocks noChangeArrowheads="1"/>
          </p:cNvSpPr>
          <p:nvPr/>
        </p:nvSpPr>
        <p:spPr bwMode="auto">
          <a:xfrm>
            <a:off x="1442880" y="1398388"/>
            <a:ext cx="1241280" cy="711435"/>
          </a:xfrm>
          <a:custGeom>
            <a:avLst/>
            <a:gdLst/>
            <a:ahLst/>
            <a:cxnLst>
              <a:cxn ang="0">
                <a:pos x="2326" y="2028"/>
              </a:cxn>
              <a:cxn ang="0">
                <a:pos x="1134" y="2057"/>
              </a:cxn>
              <a:cxn ang="0">
                <a:pos x="175" y="1621"/>
              </a:cxn>
              <a:cxn ang="0">
                <a:pos x="378" y="719"/>
              </a:cxn>
              <a:cxn ang="0">
                <a:pos x="1309" y="196"/>
              </a:cxn>
              <a:cxn ang="0">
                <a:pos x="2501" y="22"/>
              </a:cxn>
              <a:cxn ang="0">
                <a:pos x="3344" y="865"/>
              </a:cxn>
              <a:cxn ang="0">
                <a:pos x="3519" y="1766"/>
              </a:cxn>
              <a:cxn ang="0">
                <a:pos x="2559" y="2144"/>
              </a:cxn>
              <a:cxn ang="0">
                <a:pos x="1541" y="2144"/>
              </a:cxn>
              <a:cxn ang="0">
                <a:pos x="1367" y="2144"/>
              </a:cxn>
            </a:cxnLst>
            <a:rect l="0" t="0" r="r" b="b"/>
            <a:pathLst>
              <a:path w="3802" h="2180">
                <a:moveTo>
                  <a:pt x="2326" y="2028"/>
                </a:moveTo>
                <a:cubicBezTo>
                  <a:pt x="1928" y="2040"/>
                  <a:pt x="1530" y="2011"/>
                  <a:pt x="1134" y="2057"/>
                </a:cubicBezTo>
                <a:cubicBezTo>
                  <a:pt x="779" y="2098"/>
                  <a:pt x="254" y="2063"/>
                  <a:pt x="175" y="1621"/>
                </a:cubicBezTo>
                <a:cubicBezTo>
                  <a:pt x="121" y="1319"/>
                  <a:pt x="0" y="910"/>
                  <a:pt x="378" y="719"/>
                </a:cubicBezTo>
                <a:cubicBezTo>
                  <a:pt x="696" y="559"/>
                  <a:pt x="923" y="267"/>
                  <a:pt x="1309" y="196"/>
                </a:cubicBezTo>
                <a:cubicBezTo>
                  <a:pt x="1706" y="123"/>
                  <a:pt x="2097" y="0"/>
                  <a:pt x="2501" y="22"/>
                </a:cubicBezTo>
                <a:cubicBezTo>
                  <a:pt x="2951" y="46"/>
                  <a:pt x="3192" y="497"/>
                  <a:pt x="3344" y="865"/>
                </a:cubicBezTo>
                <a:cubicBezTo>
                  <a:pt x="3455" y="1134"/>
                  <a:pt x="3801" y="1460"/>
                  <a:pt x="3519" y="1766"/>
                </a:cubicBezTo>
                <a:cubicBezTo>
                  <a:pt x="3279" y="2027"/>
                  <a:pt x="2922" y="2179"/>
                  <a:pt x="2559" y="2144"/>
                </a:cubicBezTo>
                <a:cubicBezTo>
                  <a:pt x="2221" y="2111"/>
                  <a:pt x="1880" y="2143"/>
                  <a:pt x="1541" y="2144"/>
                </a:cubicBezTo>
                <a:lnTo>
                  <a:pt x="1367" y="2144"/>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701800" y="163513"/>
            <a:ext cx="5808663" cy="649287"/>
          </a:xfrm>
          <a:prstGeom prst="rect">
            <a:avLst/>
          </a:prstGeom>
          <a:noFill/>
          <a:ln w="9525">
            <a:noFill/>
            <a:round/>
            <a:headEnd/>
            <a:tailEnd/>
          </a:ln>
          <a:effectLst/>
        </p:spPr>
        <p:txBody>
          <a:bodyPr wrap="none" lIns="81639" tIns="76022" rIns="81639" bIns="40820"/>
          <a:lstStyle/>
          <a:p>
            <a:pPr>
              <a:tabLst>
                <a:tab pos="656650" algn="l"/>
                <a:tab pos="1313299" algn="l"/>
                <a:tab pos="1969949" algn="l"/>
                <a:tab pos="2626599" algn="l"/>
                <a:tab pos="3283248" algn="l"/>
                <a:tab pos="3939898" algn="l"/>
                <a:tab pos="4596548" algn="l"/>
                <a:tab pos="5253198" algn="l"/>
              </a:tabLst>
              <a:defRPr/>
            </a:pPr>
            <a:r>
              <a:rPr lang="hu-HU" sz="4000" b="1" dirty="0" err="1" smtClean="0">
                <a:solidFill>
                  <a:srgbClr val="000000"/>
                </a:solidFill>
                <a:latin typeface="+mj-lt"/>
              </a:rPr>
              <a:t>Ism</a:t>
            </a:r>
            <a:r>
              <a:rPr lang="hu-HU" sz="4000" b="1" dirty="0" smtClean="0">
                <a:solidFill>
                  <a:srgbClr val="000000"/>
                </a:solidFill>
                <a:latin typeface="+mj-lt"/>
              </a:rPr>
              <a:t>.: Alkalmazás </a:t>
            </a:r>
            <a:r>
              <a:rPr lang="hu-HU" sz="4000" b="1" dirty="0">
                <a:solidFill>
                  <a:srgbClr val="000000"/>
                </a:solidFill>
                <a:latin typeface="+mj-lt"/>
              </a:rPr>
              <a:t>architektúrák</a:t>
            </a:r>
          </a:p>
        </p:txBody>
      </p:sp>
      <p:sp>
        <p:nvSpPr>
          <p:cNvPr id="49155" name="Text Box 2"/>
          <p:cNvSpPr txBox="1">
            <a:spLocks noChangeArrowheads="1"/>
          </p:cNvSpPr>
          <p:nvPr/>
        </p:nvSpPr>
        <p:spPr bwMode="auto">
          <a:xfrm>
            <a:off x="301625" y="1116013"/>
            <a:ext cx="4924425" cy="1006475"/>
          </a:xfrm>
          <a:prstGeom prst="rect">
            <a:avLst/>
          </a:prstGeom>
          <a:noFill/>
          <a:ln w="9525">
            <a:noFill/>
            <a:round/>
            <a:headEnd/>
            <a:tailEnd/>
          </a:ln>
        </p:spPr>
        <p:txBody>
          <a:bodyPr lIns="81639" tIns="60021" rIns="81639" bIns="40820"/>
          <a:lstStyle/>
          <a:p>
            <a:pPr marL="390525" lvl="1" indent="-195263">
              <a:buSzPct val="45000"/>
              <a:buFont typeface="Wingdings" charset="2"/>
              <a:buChar char=""/>
              <a:tabLst>
                <a:tab pos="655638" algn="l"/>
                <a:tab pos="1312863" algn="l"/>
                <a:tab pos="1968500" algn="l"/>
                <a:tab pos="2625725" algn="l"/>
                <a:tab pos="3282950" algn="l"/>
                <a:tab pos="3938588" algn="l"/>
                <a:tab pos="4595813" algn="l"/>
              </a:tabLst>
            </a:pPr>
            <a:r>
              <a:rPr lang="hu-HU" sz="2200" dirty="0">
                <a:solidFill>
                  <a:srgbClr val="000000"/>
                </a:solidFill>
              </a:rPr>
              <a:t>Kliens-szerver modell</a:t>
            </a:r>
          </a:p>
          <a:p>
            <a:pPr marL="390525" lvl="1" indent="-195263">
              <a:buSzPct val="45000"/>
              <a:buFont typeface="Wingdings" charset="2"/>
              <a:buChar char=""/>
              <a:tabLst>
                <a:tab pos="655638" algn="l"/>
                <a:tab pos="1312863" algn="l"/>
                <a:tab pos="1968500" algn="l"/>
                <a:tab pos="2625725" algn="l"/>
                <a:tab pos="3282950" algn="l"/>
                <a:tab pos="3938588" algn="l"/>
                <a:tab pos="4595813" algn="l"/>
              </a:tabLst>
            </a:pPr>
            <a:r>
              <a:rPr lang="hu-HU" sz="2200" dirty="0">
                <a:solidFill>
                  <a:srgbClr val="000000"/>
                </a:solidFill>
              </a:rPr>
              <a:t>3 rétegű alkalmazások</a:t>
            </a:r>
          </a:p>
          <a:p>
            <a:pPr marL="390525" lvl="1" indent="-195263">
              <a:buSzPct val="45000"/>
              <a:buFont typeface="Wingdings" charset="2"/>
              <a:buChar char=""/>
              <a:tabLst>
                <a:tab pos="655638" algn="l"/>
                <a:tab pos="1312863" algn="l"/>
                <a:tab pos="1968500" algn="l"/>
                <a:tab pos="2625725" algn="l"/>
                <a:tab pos="3282950" algn="l"/>
                <a:tab pos="3938588" algn="l"/>
                <a:tab pos="4595813" algn="l"/>
              </a:tabLst>
            </a:pPr>
            <a:r>
              <a:rPr lang="hu-HU" sz="2200" dirty="0">
                <a:solidFill>
                  <a:srgbClr val="000000"/>
                </a:solidFill>
              </a:rPr>
              <a:t>p2p architektúra</a:t>
            </a:r>
          </a:p>
        </p:txBody>
      </p:sp>
      <p:sp>
        <p:nvSpPr>
          <p:cNvPr id="49156" name="AutoShape 3"/>
          <p:cNvSpPr>
            <a:spLocks noChangeArrowheads="1"/>
          </p:cNvSpPr>
          <p:nvPr/>
        </p:nvSpPr>
        <p:spPr bwMode="auto">
          <a:xfrm>
            <a:off x="3179763" y="2940050"/>
            <a:ext cx="1631950" cy="3265488"/>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49157" name="AutoShape 4"/>
          <p:cNvSpPr>
            <a:spLocks noChangeArrowheads="1"/>
          </p:cNvSpPr>
          <p:nvPr/>
        </p:nvSpPr>
        <p:spPr bwMode="auto">
          <a:xfrm>
            <a:off x="1219200" y="4081463"/>
            <a:ext cx="1470025" cy="1468437"/>
          </a:xfrm>
          <a:prstGeom prst="flowChartMagneticDisk">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58" name="Line 5"/>
          <p:cNvSpPr>
            <a:spLocks noChangeShapeType="1"/>
          </p:cNvSpPr>
          <p:nvPr/>
        </p:nvSpPr>
        <p:spPr bwMode="auto">
          <a:xfrm>
            <a:off x="3014663" y="2122488"/>
            <a:ext cx="1587" cy="4246562"/>
          </a:xfrm>
          <a:prstGeom prst="line">
            <a:avLst/>
          </a:prstGeom>
          <a:noFill/>
          <a:ln w="9525">
            <a:solidFill>
              <a:srgbClr val="000000"/>
            </a:solidFill>
            <a:round/>
            <a:headEnd/>
            <a:tailEnd/>
          </a:ln>
        </p:spPr>
        <p:txBody>
          <a:bodyPr lIns="82945" tIns="41473" rIns="82945" bIns="41473"/>
          <a:lstStyle/>
          <a:p>
            <a:endParaRPr lang="hu-HU"/>
          </a:p>
        </p:txBody>
      </p:sp>
      <p:sp>
        <p:nvSpPr>
          <p:cNvPr id="49159" name="Text Box 6"/>
          <p:cNvSpPr txBox="1">
            <a:spLocks noChangeArrowheads="1"/>
          </p:cNvSpPr>
          <p:nvPr/>
        </p:nvSpPr>
        <p:spPr bwMode="auto">
          <a:xfrm>
            <a:off x="1250950" y="6369050"/>
            <a:ext cx="1601788" cy="312738"/>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Adatbázis réteg</a:t>
            </a:r>
          </a:p>
        </p:txBody>
      </p:sp>
      <p:sp>
        <p:nvSpPr>
          <p:cNvPr id="49160" name="Text Box 7"/>
          <p:cNvSpPr txBox="1">
            <a:spLocks noChangeArrowheads="1"/>
          </p:cNvSpPr>
          <p:nvPr/>
        </p:nvSpPr>
        <p:spPr bwMode="auto">
          <a:xfrm>
            <a:off x="3341688" y="6369050"/>
            <a:ext cx="1279525" cy="312738"/>
          </a:xfrm>
          <a:prstGeom prst="rect">
            <a:avLst/>
          </a:prstGeom>
          <a:noFill/>
          <a:ln w="9525">
            <a:noFill/>
            <a:round/>
            <a:headEnd/>
            <a:tailEnd/>
          </a:ln>
        </p:spPr>
        <p:txBody>
          <a:bodyPr wrap="none" lIns="81639" tIns="55221" rIns="81639" bIns="40820"/>
          <a:lstStyle/>
          <a:p>
            <a:pPr>
              <a:tabLst>
                <a:tab pos="655638" algn="l"/>
              </a:tabLst>
            </a:pPr>
            <a:r>
              <a:rPr lang="hu-HU">
                <a:solidFill>
                  <a:srgbClr val="000000"/>
                </a:solidFill>
              </a:rPr>
              <a:t>Üzleti logika</a:t>
            </a:r>
          </a:p>
        </p:txBody>
      </p:sp>
      <p:sp>
        <p:nvSpPr>
          <p:cNvPr id="49161" name="Text Box 8"/>
          <p:cNvSpPr txBox="1">
            <a:spLocks noChangeArrowheads="1"/>
          </p:cNvSpPr>
          <p:nvPr/>
        </p:nvSpPr>
        <p:spPr bwMode="auto">
          <a:xfrm>
            <a:off x="5329238" y="6380163"/>
            <a:ext cx="1401762" cy="314325"/>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Webes logika</a:t>
            </a:r>
          </a:p>
        </p:txBody>
      </p:sp>
      <p:sp>
        <p:nvSpPr>
          <p:cNvPr id="49162" name="Text Box 9"/>
          <p:cNvSpPr txBox="1">
            <a:spLocks noChangeArrowheads="1"/>
          </p:cNvSpPr>
          <p:nvPr/>
        </p:nvSpPr>
        <p:spPr bwMode="auto">
          <a:xfrm>
            <a:off x="7289800" y="6380163"/>
            <a:ext cx="944563" cy="314325"/>
          </a:xfrm>
          <a:prstGeom prst="rect">
            <a:avLst/>
          </a:prstGeom>
          <a:noFill/>
          <a:ln w="9525">
            <a:noFill/>
            <a:round/>
            <a:headEnd/>
            <a:tailEnd/>
          </a:ln>
        </p:spPr>
        <p:txBody>
          <a:bodyPr wrap="none" lIns="81639" tIns="55221" rIns="81639" bIns="40820"/>
          <a:lstStyle/>
          <a:p>
            <a:pPr>
              <a:tabLst>
                <a:tab pos="655638" algn="l"/>
              </a:tabLst>
            </a:pPr>
            <a:r>
              <a:rPr lang="hu-HU">
                <a:solidFill>
                  <a:srgbClr val="000000"/>
                </a:solidFill>
              </a:rPr>
              <a:t>Kliensek</a:t>
            </a:r>
          </a:p>
        </p:txBody>
      </p:sp>
      <p:sp>
        <p:nvSpPr>
          <p:cNvPr id="49163" name="Line 10"/>
          <p:cNvSpPr>
            <a:spLocks noChangeShapeType="1"/>
          </p:cNvSpPr>
          <p:nvPr/>
        </p:nvSpPr>
        <p:spPr bwMode="auto">
          <a:xfrm>
            <a:off x="4975225" y="2122488"/>
            <a:ext cx="1588" cy="4246562"/>
          </a:xfrm>
          <a:prstGeom prst="line">
            <a:avLst/>
          </a:prstGeom>
          <a:noFill/>
          <a:ln w="9525">
            <a:solidFill>
              <a:srgbClr val="000000"/>
            </a:solidFill>
            <a:round/>
            <a:headEnd/>
            <a:tailEnd/>
          </a:ln>
        </p:spPr>
        <p:txBody>
          <a:bodyPr lIns="82945" tIns="41473" rIns="82945" bIns="41473"/>
          <a:lstStyle/>
          <a:p>
            <a:endParaRPr lang="hu-HU"/>
          </a:p>
        </p:txBody>
      </p:sp>
      <p:sp>
        <p:nvSpPr>
          <p:cNvPr id="49164" name="Line 11"/>
          <p:cNvSpPr>
            <a:spLocks noChangeShapeType="1"/>
          </p:cNvSpPr>
          <p:nvPr/>
        </p:nvSpPr>
        <p:spPr bwMode="auto">
          <a:xfrm>
            <a:off x="7032625" y="2122488"/>
            <a:ext cx="1588" cy="4246562"/>
          </a:xfrm>
          <a:prstGeom prst="line">
            <a:avLst/>
          </a:prstGeom>
          <a:noFill/>
          <a:ln w="9525">
            <a:solidFill>
              <a:srgbClr val="000000"/>
            </a:solidFill>
            <a:round/>
            <a:headEnd/>
            <a:tailEnd/>
          </a:ln>
        </p:spPr>
        <p:txBody>
          <a:bodyPr lIns="82945" tIns="41473" rIns="82945" bIns="41473"/>
          <a:lstStyle/>
          <a:p>
            <a:endParaRPr lang="hu-HU"/>
          </a:p>
        </p:txBody>
      </p:sp>
      <p:sp>
        <p:nvSpPr>
          <p:cNvPr id="49165" name="Oval 12"/>
          <p:cNvSpPr>
            <a:spLocks noChangeArrowheads="1"/>
          </p:cNvSpPr>
          <p:nvPr/>
        </p:nvSpPr>
        <p:spPr bwMode="auto">
          <a:xfrm>
            <a:off x="3341688" y="3592513"/>
            <a:ext cx="1144587" cy="4889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66" name="Oval 13"/>
          <p:cNvSpPr>
            <a:spLocks noChangeArrowheads="1"/>
          </p:cNvSpPr>
          <p:nvPr/>
        </p:nvSpPr>
        <p:spPr bwMode="auto">
          <a:xfrm>
            <a:off x="3473450" y="3917950"/>
            <a:ext cx="1306513" cy="6540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67" name="Oval 14"/>
          <p:cNvSpPr>
            <a:spLocks noChangeArrowheads="1"/>
          </p:cNvSpPr>
          <p:nvPr/>
        </p:nvSpPr>
        <p:spPr bwMode="auto">
          <a:xfrm>
            <a:off x="3278188" y="4897438"/>
            <a:ext cx="977900" cy="6540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68" name="AutoShape 15"/>
          <p:cNvSpPr>
            <a:spLocks noChangeArrowheads="1"/>
          </p:cNvSpPr>
          <p:nvPr/>
        </p:nvSpPr>
        <p:spPr bwMode="auto">
          <a:xfrm>
            <a:off x="5170488" y="4081463"/>
            <a:ext cx="1633537" cy="2122487"/>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49169" name="Oval 16"/>
          <p:cNvSpPr>
            <a:spLocks noChangeArrowheads="1"/>
          </p:cNvSpPr>
          <p:nvPr/>
        </p:nvSpPr>
        <p:spPr bwMode="auto">
          <a:xfrm>
            <a:off x="5302250" y="4897438"/>
            <a:ext cx="488950" cy="490537"/>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0" name="Oval 17"/>
          <p:cNvSpPr>
            <a:spLocks noChangeArrowheads="1"/>
          </p:cNvSpPr>
          <p:nvPr/>
        </p:nvSpPr>
        <p:spPr bwMode="auto">
          <a:xfrm>
            <a:off x="5629275" y="5062538"/>
            <a:ext cx="979488" cy="6540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1" name="Text Box 18"/>
          <p:cNvSpPr txBox="1">
            <a:spLocks noChangeArrowheads="1"/>
          </p:cNvSpPr>
          <p:nvPr/>
        </p:nvSpPr>
        <p:spPr bwMode="auto">
          <a:xfrm>
            <a:off x="5148263" y="5876925"/>
            <a:ext cx="1498600" cy="314325"/>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WEB konténer</a:t>
            </a:r>
          </a:p>
        </p:txBody>
      </p:sp>
      <p:sp>
        <p:nvSpPr>
          <p:cNvPr id="49172" name="AutoShape 19"/>
          <p:cNvSpPr>
            <a:spLocks noChangeArrowheads="1"/>
          </p:cNvSpPr>
          <p:nvPr/>
        </p:nvSpPr>
        <p:spPr bwMode="auto">
          <a:xfrm>
            <a:off x="5791200" y="4179888"/>
            <a:ext cx="817563" cy="815975"/>
          </a:xfrm>
          <a:prstGeom prst="flowChartMultidocument">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3" name="AutoShape 20"/>
          <p:cNvSpPr>
            <a:spLocks noChangeArrowheads="1"/>
          </p:cNvSpPr>
          <p:nvPr/>
        </p:nvSpPr>
        <p:spPr bwMode="auto">
          <a:xfrm>
            <a:off x="7261225" y="4572000"/>
            <a:ext cx="1774825" cy="1633538"/>
          </a:xfrm>
          <a:prstGeom prst="roundRect">
            <a:avLst>
              <a:gd name="adj" fmla="val 88"/>
            </a:avLst>
          </a:prstGeom>
          <a:solidFill>
            <a:srgbClr val="FFFFFF"/>
          </a:solidFill>
          <a:ln w="9525">
            <a:solidFill>
              <a:srgbClr val="000000"/>
            </a:solidFill>
            <a:round/>
            <a:headEnd/>
            <a:tailEnd/>
          </a:ln>
        </p:spPr>
        <p:txBody>
          <a:bodyPr wrap="none" lIns="82945" tIns="41473" rIns="82945" bIns="41473" anchor="ctr"/>
          <a:lstStyle/>
          <a:p>
            <a:endParaRPr lang="hu-HU"/>
          </a:p>
        </p:txBody>
      </p:sp>
      <p:sp>
        <p:nvSpPr>
          <p:cNvPr id="49174" name="Oval 21"/>
          <p:cNvSpPr>
            <a:spLocks noChangeArrowheads="1"/>
          </p:cNvSpPr>
          <p:nvPr/>
        </p:nvSpPr>
        <p:spPr bwMode="auto">
          <a:xfrm>
            <a:off x="7489825" y="5029200"/>
            <a:ext cx="488950" cy="488950"/>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5" name="Text Box 22"/>
          <p:cNvSpPr txBox="1">
            <a:spLocks noChangeArrowheads="1"/>
          </p:cNvSpPr>
          <p:nvPr/>
        </p:nvSpPr>
        <p:spPr bwMode="auto">
          <a:xfrm>
            <a:off x="7308850" y="5589588"/>
            <a:ext cx="1531938" cy="482600"/>
          </a:xfrm>
          <a:prstGeom prst="rect">
            <a:avLst/>
          </a:prstGeom>
          <a:noFill/>
          <a:ln w="9525">
            <a:noFill/>
            <a:round/>
            <a:headEnd/>
            <a:tailEnd/>
          </a:ln>
        </p:spPr>
        <p:txBody>
          <a:bodyPr wrap="none" lIns="81639" tIns="55221" rIns="81639" bIns="40820"/>
          <a:lstStyle/>
          <a:p>
            <a:pPr>
              <a:tabLst>
                <a:tab pos="655638" algn="l"/>
                <a:tab pos="1312863" algn="l"/>
              </a:tabLst>
            </a:pPr>
            <a:r>
              <a:rPr lang="hu-HU">
                <a:solidFill>
                  <a:srgbClr val="000000"/>
                </a:solidFill>
              </a:rPr>
              <a:t>Böngészőben</a:t>
            </a:r>
          </a:p>
          <a:p>
            <a:pPr>
              <a:tabLst>
                <a:tab pos="655638" algn="l"/>
                <a:tab pos="1312863" algn="l"/>
              </a:tabLst>
            </a:pPr>
            <a:r>
              <a:rPr lang="hu-HU">
                <a:solidFill>
                  <a:srgbClr val="000000"/>
                </a:solidFill>
              </a:rPr>
              <a:t>vékony kliensek</a:t>
            </a:r>
          </a:p>
        </p:txBody>
      </p:sp>
      <p:sp>
        <p:nvSpPr>
          <p:cNvPr id="49176" name="AutoShape 23"/>
          <p:cNvSpPr>
            <a:spLocks noChangeArrowheads="1"/>
          </p:cNvSpPr>
          <p:nvPr/>
        </p:nvSpPr>
        <p:spPr bwMode="auto">
          <a:xfrm rot="-5400000">
            <a:off x="7921625" y="4808538"/>
            <a:ext cx="654050"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7" name="AutoShape 24"/>
          <p:cNvSpPr>
            <a:spLocks noChangeArrowheads="1"/>
          </p:cNvSpPr>
          <p:nvPr/>
        </p:nvSpPr>
        <p:spPr bwMode="auto">
          <a:xfrm rot="-5400000">
            <a:off x="7857332" y="4874419"/>
            <a:ext cx="652462"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8" name="AutoShape 25"/>
          <p:cNvSpPr>
            <a:spLocks noChangeArrowheads="1"/>
          </p:cNvSpPr>
          <p:nvPr/>
        </p:nvSpPr>
        <p:spPr bwMode="auto">
          <a:xfrm rot="-5400000">
            <a:off x="7791450" y="4972050"/>
            <a:ext cx="654050" cy="571500"/>
          </a:xfrm>
          <a:prstGeom prst="foldedCorner">
            <a:avLst>
              <a:gd name="adj" fmla="val 41380"/>
            </a:avLst>
          </a:prstGeom>
          <a:solidFill>
            <a:srgbClr val="99CCFF"/>
          </a:solidFill>
          <a:ln w="9525">
            <a:solidFill>
              <a:srgbClr val="000000"/>
            </a:solidFill>
            <a:round/>
            <a:headEnd/>
            <a:tailEnd/>
          </a:ln>
        </p:spPr>
        <p:txBody>
          <a:bodyPr wrap="none" lIns="82945" tIns="41473" rIns="82945" bIns="41473" anchor="ctr"/>
          <a:lstStyle/>
          <a:p>
            <a:endParaRPr lang="hu-HU"/>
          </a:p>
        </p:txBody>
      </p:sp>
      <p:sp>
        <p:nvSpPr>
          <p:cNvPr id="49179" name="Oval 26"/>
          <p:cNvSpPr>
            <a:spLocks noChangeArrowheads="1"/>
          </p:cNvSpPr>
          <p:nvPr/>
        </p:nvSpPr>
        <p:spPr bwMode="auto">
          <a:xfrm>
            <a:off x="7586663" y="3068638"/>
            <a:ext cx="979487" cy="817562"/>
          </a:xfrm>
          <a:prstGeom prst="ellipse">
            <a:avLst/>
          </a:prstGeom>
          <a:solidFill>
            <a:srgbClr val="99CCFF"/>
          </a:solidFill>
          <a:ln w="9525">
            <a:solidFill>
              <a:srgbClr val="000000"/>
            </a:solidFill>
            <a:round/>
            <a:headEnd/>
            <a:tailEnd/>
          </a:ln>
        </p:spPr>
        <p:txBody>
          <a:bodyPr wrap="none" lIns="82945" tIns="41473" rIns="82945" bIns="41473" anchor="ctr"/>
          <a:lstStyle/>
          <a:p>
            <a:endParaRPr lang="hu-HU"/>
          </a:p>
        </p:txBody>
      </p:sp>
      <p:cxnSp>
        <p:nvCxnSpPr>
          <p:cNvPr id="13339" name="AutoShape 27"/>
          <p:cNvCxnSpPr>
            <a:cxnSpLocks noChangeShapeType="1"/>
            <a:stCxn id="49156" idx="3"/>
            <a:endCxn id="49179" idx="2"/>
          </p:cNvCxnSpPr>
          <p:nvPr/>
        </p:nvCxnSpPr>
        <p:spPr bwMode="auto">
          <a:xfrm flipV="1">
            <a:off x="4811713" y="3476625"/>
            <a:ext cx="2774950" cy="1095375"/>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3340" name="AutoShape 28"/>
          <p:cNvCxnSpPr>
            <a:cxnSpLocks noChangeShapeType="1"/>
            <a:stCxn id="49168" idx="3"/>
            <a:endCxn id="49173" idx="1"/>
          </p:cNvCxnSpPr>
          <p:nvPr/>
        </p:nvCxnSpPr>
        <p:spPr bwMode="auto">
          <a:xfrm>
            <a:off x="6804025" y="5143500"/>
            <a:ext cx="457200" cy="246063"/>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3341" name="AutoShape 29"/>
          <p:cNvCxnSpPr>
            <a:cxnSpLocks noChangeShapeType="1"/>
            <a:stCxn id="49157" idx="4"/>
            <a:endCxn id="49156" idx="1"/>
          </p:cNvCxnSpPr>
          <p:nvPr/>
        </p:nvCxnSpPr>
        <p:spPr bwMode="auto">
          <a:xfrm flipV="1">
            <a:off x="2689225" y="4572000"/>
            <a:ext cx="490538" cy="244475"/>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3342" name="AutoShape 30"/>
          <p:cNvCxnSpPr>
            <a:cxnSpLocks noChangeShapeType="1"/>
            <a:stCxn id="49168" idx="1"/>
            <a:endCxn id="49156" idx="3"/>
          </p:cNvCxnSpPr>
          <p:nvPr/>
        </p:nvCxnSpPr>
        <p:spPr bwMode="auto">
          <a:xfrm rot="10800000">
            <a:off x="4811713" y="4572000"/>
            <a:ext cx="358775" cy="571500"/>
          </a:xfrm>
          <a:prstGeom prst="curvedConnector3">
            <a:avLst>
              <a:gd name="adj1" fmla="val 50000"/>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3025441" y="318274"/>
            <a:ext cx="3015360" cy="498292"/>
          </a:xfrm>
          <a:prstGeom prst="rect">
            <a:avLst/>
          </a:prstGeom>
          <a:noFill/>
          <a:ln w="3600">
            <a:noFill/>
            <a:round/>
            <a:headEnd/>
            <a:tailEnd/>
          </a:ln>
          <a:effectLst/>
        </p:spPr>
        <p:txBody>
          <a:bodyPr wrap="none" lIns="83272" tIns="68054" rIns="83272" bIns="42452"/>
          <a:lstStyle/>
          <a:p>
            <a:pPr>
              <a:tabLst>
                <a:tab pos="656650" algn="l"/>
                <a:tab pos="1313299" algn="l"/>
                <a:tab pos="1969949" algn="l"/>
                <a:tab pos="2626599" algn="l"/>
              </a:tabLst>
            </a:pPr>
            <a:r>
              <a:rPr lang="hu-HU" sz="2900" dirty="0">
                <a:solidFill>
                  <a:srgbClr val="000000"/>
                </a:solidFill>
              </a:rPr>
              <a:t>Terhelés elosztás</a:t>
            </a:r>
          </a:p>
        </p:txBody>
      </p:sp>
      <p:pic>
        <p:nvPicPr>
          <p:cNvPr id="92162" name="Picture 2"/>
          <p:cNvPicPr>
            <a:picLocks noChangeAspect="1" noChangeArrowheads="1"/>
          </p:cNvPicPr>
          <p:nvPr/>
        </p:nvPicPr>
        <p:blipFill>
          <a:blip r:embed="rId3" cstate="print"/>
          <a:srcRect/>
          <a:stretch>
            <a:fillRect/>
          </a:stretch>
        </p:blipFill>
        <p:spPr bwMode="auto">
          <a:xfrm>
            <a:off x="541440" y="8641"/>
            <a:ext cx="8146080" cy="6858000"/>
          </a:xfrm>
          <a:prstGeom prst="rect">
            <a:avLst/>
          </a:prstGeom>
          <a:noFill/>
          <a:ln w="9525">
            <a:noFill/>
            <a:round/>
            <a:headEnd/>
            <a:tailEnd/>
          </a:ln>
          <a:effectLst/>
        </p:spPr>
      </p:pic>
      <p:sp>
        <p:nvSpPr>
          <p:cNvPr id="92163" name="Freeform 3"/>
          <p:cNvSpPr>
            <a:spLocks noChangeArrowheads="1"/>
          </p:cNvSpPr>
          <p:nvPr/>
        </p:nvSpPr>
        <p:spPr bwMode="auto">
          <a:xfrm>
            <a:off x="640800" y="4906596"/>
            <a:ext cx="570240" cy="486771"/>
          </a:xfrm>
          <a:custGeom>
            <a:avLst/>
            <a:gdLst/>
            <a:ahLst/>
            <a:cxnLst>
              <a:cxn ang="0">
                <a:pos x="1148" y="1317"/>
              </a:cxn>
              <a:cxn ang="0">
                <a:pos x="160" y="1084"/>
              </a:cxn>
              <a:cxn ang="0">
                <a:pos x="538" y="96"/>
              </a:cxn>
              <a:cxn ang="0">
                <a:pos x="1497" y="357"/>
              </a:cxn>
              <a:cxn ang="0">
                <a:pos x="1526" y="1317"/>
              </a:cxn>
              <a:cxn ang="0">
                <a:pos x="1235" y="1462"/>
              </a:cxn>
              <a:cxn ang="0">
                <a:pos x="945" y="1491"/>
              </a:cxn>
            </a:cxnLst>
            <a:rect l="0" t="0" r="r" b="b"/>
            <a:pathLst>
              <a:path w="1747" h="1492">
                <a:moveTo>
                  <a:pt x="1148" y="1317"/>
                </a:moveTo>
                <a:cubicBezTo>
                  <a:pt x="809" y="1360"/>
                  <a:pt x="333" y="1445"/>
                  <a:pt x="160" y="1084"/>
                </a:cubicBezTo>
                <a:cubicBezTo>
                  <a:pt x="0" y="750"/>
                  <a:pt x="142" y="215"/>
                  <a:pt x="538" y="96"/>
                </a:cubicBezTo>
                <a:cubicBezTo>
                  <a:pt x="860" y="0"/>
                  <a:pt x="1253" y="114"/>
                  <a:pt x="1497" y="357"/>
                </a:cubicBezTo>
                <a:cubicBezTo>
                  <a:pt x="1746" y="604"/>
                  <a:pt x="1701" y="1031"/>
                  <a:pt x="1526" y="1317"/>
                </a:cubicBezTo>
                <a:lnTo>
                  <a:pt x="1235" y="1462"/>
                </a:lnTo>
                <a:lnTo>
                  <a:pt x="945" y="1491"/>
                </a:lnTo>
              </a:path>
            </a:pathLst>
          </a:custGeom>
          <a:noFill/>
          <a:ln w="36000">
            <a:solidFill>
              <a:srgbClr val="FF0000"/>
            </a:solidFill>
            <a:round/>
            <a:headEnd/>
            <a:tailEnd/>
          </a:ln>
          <a:effectLst/>
        </p:spPr>
        <p:txBody>
          <a:bodyPr lIns="82945" tIns="41473" rIns="82945" bIns="41473"/>
          <a:lstStyle/>
          <a:p>
            <a:endParaRPr lang="hu-HU"/>
          </a:p>
        </p:txBody>
      </p:sp>
      <p:sp>
        <p:nvSpPr>
          <p:cNvPr id="92164" name="Freeform 4"/>
          <p:cNvSpPr>
            <a:spLocks noChangeArrowheads="1"/>
          </p:cNvSpPr>
          <p:nvPr/>
        </p:nvSpPr>
        <p:spPr bwMode="auto">
          <a:xfrm>
            <a:off x="1490401" y="1383986"/>
            <a:ext cx="1245600" cy="717195"/>
          </a:xfrm>
          <a:custGeom>
            <a:avLst/>
            <a:gdLst/>
            <a:ahLst/>
            <a:cxnLst>
              <a:cxn ang="0">
                <a:pos x="1337" y="2073"/>
              </a:cxn>
              <a:cxn ang="0">
                <a:pos x="291" y="1869"/>
              </a:cxn>
              <a:cxn ang="0">
                <a:pos x="349" y="823"/>
              </a:cxn>
              <a:cxn ang="0">
                <a:pos x="1425" y="183"/>
              </a:cxn>
              <a:cxn ang="0">
                <a:pos x="2588" y="9"/>
              </a:cxn>
              <a:cxn ang="0">
                <a:pos x="3634" y="706"/>
              </a:cxn>
              <a:cxn ang="0">
                <a:pos x="3402" y="1695"/>
              </a:cxn>
              <a:cxn ang="0">
                <a:pos x="2442" y="2189"/>
              </a:cxn>
              <a:cxn ang="0">
                <a:pos x="1395" y="2189"/>
              </a:cxn>
              <a:cxn ang="0">
                <a:pos x="1047" y="2189"/>
              </a:cxn>
              <a:cxn ang="0">
                <a:pos x="959" y="2160"/>
              </a:cxn>
            </a:cxnLst>
            <a:rect l="0" t="0" r="r" b="b"/>
            <a:pathLst>
              <a:path w="3816" h="2197">
                <a:moveTo>
                  <a:pt x="1337" y="2073"/>
                </a:moveTo>
                <a:cubicBezTo>
                  <a:pt x="984" y="2107"/>
                  <a:pt x="580" y="2154"/>
                  <a:pt x="291" y="1869"/>
                </a:cubicBezTo>
                <a:cubicBezTo>
                  <a:pt x="0" y="1582"/>
                  <a:pt x="13" y="1090"/>
                  <a:pt x="349" y="823"/>
                </a:cubicBezTo>
                <a:cubicBezTo>
                  <a:pt x="679" y="561"/>
                  <a:pt x="1031" y="324"/>
                  <a:pt x="1425" y="183"/>
                </a:cubicBezTo>
                <a:cubicBezTo>
                  <a:pt x="1795" y="51"/>
                  <a:pt x="2193" y="17"/>
                  <a:pt x="2588" y="9"/>
                </a:cubicBezTo>
                <a:cubicBezTo>
                  <a:pt x="3074" y="0"/>
                  <a:pt x="3418" y="356"/>
                  <a:pt x="3634" y="706"/>
                </a:cubicBezTo>
                <a:cubicBezTo>
                  <a:pt x="3815" y="1000"/>
                  <a:pt x="3763" y="1497"/>
                  <a:pt x="3402" y="1695"/>
                </a:cubicBezTo>
                <a:cubicBezTo>
                  <a:pt x="3089" y="1866"/>
                  <a:pt x="2834" y="2196"/>
                  <a:pt x="2442" y="2189"/>
                </a:cubicBezTo>
                <a:cubicBezTo>
                  <a:pt x="2094" y="2182"/>
                  <a:pt x="1743" y="2188"/>
                  <a:pt x="1395" y="2189"/>
                </a:cubicBezTo>
                <a:lnTo>
                  <a:pt x="1047" y="2189"/>
                </a:lnTo>
                <a:lnTo>
                  <a:pt x="959" y="2160"/>
                </a:lnTo>
              </a:path>
            </a:pathLst>
          </a:custGeom>
          <a:noFill/>
          <a:ln w="36000">
            <a:solidFill>
              <a:srgbClr val="FF0000"/>
            </a:solidFill>
            <a:round/>
            <a:headEnd/>
            <a:tailEnd/>
          </a:ln>
          <a:effectLst/>
        </p:spPr>
        <p:txBody>
          <a:bodyPr lIns="82945" tIns="41473" rIns="82945" bIns="41473"/>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251520" y="746958"/>
            <a:ext cx="8744144" cy="5994410"/>
          </a:xfrm>
          <a:prstGeom prst="rect">
            <a:avLst/>
          </a:prstGeom>
          <a:noFill/>
          <a:ln w="9525">
            <a:solidFill>
              <a:schemeClr val="accent1"/>
            </a:solidFill>
            <a:round/>
            <a:headEnd/>
            <a:tailEnd/>
          </a:ln>
          <a:effectLst/>
        </p:spPr>
      </p:pic>
      <p:sp>
        <p:nvSpPr>
          <p:cNvPr id="3" name="Text Box 2"/>
          <p:cNvSpPr txBox="1">
            <a:spLocks noChangeArrowheads="1"/>
          </p:cNvSpPr>
          <p:nvPr/>
        </p:nvSpPr>
        <p:spPr bwMode="auto">
          <a:xfrm>
            <a:off x="2555776" y="0"/>
            <a:ext cx="354960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Lst>
            </a:pPr>
            <a:r>
              <a:rPr lang="hu-HU" sz="4000" b="1" dirty="0" smtClean="0">
                <a:solidFill>
                  <a:srgbClr val="000000"/>
                </a:solidFill>
                <a:latin typeface="+mn-lt"/>
              </a:rPr>
              <a:t>Agresszívebb tesztelés</a:t>
            </a:r>
            <a:endParaRPr lang="hu-HU" sz="4000" b="1" dirty="0">
              <a:solidFill>
                <a:srgbClr val="000000"/>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95360" y="2881"/>
            <a:ext cx="814608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495360" y="2881"/>
            <a:ext cx="814608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2122560" y="2683002"/>
            <a:ext cx="4667040" cy="908735"/>
          </a:xfrm>
          <a:prstGeom prst="rect">
            <a:avLst/>
          </a:prstGeom>
          <a:noFill/>
          <a:ln w="9525">
            <a:noFill/>
            <a:round/>
            <a:headEnd/>
            <a:tailEnd/>
          </a:ln>
          <a:effectLst/>
        </p:spPr>
        <p:txBody>
          <a:bodyPr wrap="none" lIns="81639" tIns="66421" rIns="81639" bIns="40820"/>
          <a:lstStyle/>
          <a:p>
            <a:pPr algn="ctr">
              <a:tabLst>
                <a:tab pos="656650" algn="l"/>
                <a:tab pos="1313299" algn="l"/>
                <a:tab pos="1969949" algn="l"/>
                <a:tab pos="2626599" algn="l"/>
                <a:tab pos="3283248" algn="l"/>
                <a:tab pos="3939898" algn="l"/>
                <a:tab pos="4596548" algn="l"/>
              </a:tabLst>
            </a:pPr>
            <a:r>
              <a:rPr lang="hu-HU" sz="2900" dirty="0" err="1">
                <a:solidFill>
                  <a:srgbClr val="000000"/>
                </a:solidFill>
              </a:rPr>
              <a:t>Apache</a:t>
            </a:r>
            <a:r>
              <a:rPr lang="hu-HU" sz="2900" dirty="0">
                <a:solidFill>
                  <a:srgbClr val="000000"/>
                </a:solidFill>
              </a:rPr>
              <a:t> </a:t>
            </a:r>
            <a:r>
              <a:rPr lang="hu-HU" sz="2900" dirty="0" err="1">
                <a:solidFill>
                  <a:srgbClr val="000000"/>
                </a:solidFill>
              </a:rPr>
              <a:t>Geronimo</a:t>
            </a:r>
            <a:endParaRPr lang="hu-HU" sz="2900" dirty="0">
              <a:solidFill>
                <a:srgbClr val="000000"/>
              </a:solidFill>
            </a:endParaRPr>
          </a:p>
          <a:p>
            <a:pPr algn="ctr">
              <a:tabLst>
                <a:tab pos="656650" algn="l"/>
                <a:tab pos="1313299" algn="l"/>
                <a:tab pos="1969949" algn="l"/>
                <a:tab pos="2626599" algn="l"/>
                <a:tab pos="3283248" algn="l"/>
                <a:tab pos="3939898" algn="l"/>
                <a:tab pos="4596548" algn="l"/>
              </a:tabLst>
            </a:pPr>
            <a:r>
              <a:rPr lang="hu-HU" sz="2900" dirty="0">
                <a:solidFill>
                  <a:srgbClr val="000000"/>
                </a:solidFill>
                <a:hlinkClick r:id="rId3"/>
              </a:rPr>
              <a:t>http://geronimo.apache.org/</a:t>
            </a:r>
          </a:p>
        </p:txBody>
      </p:sp>
      <p:sp>
        <p:nvSpPr>
          <p:cNvPr id="93186" name="Text Box 2"/>
          <p:cNvSpPr txBox="1">
            <a:spLocks noChangeArrowheads="1"/>
          </p:cNvSpPr>
          <p:nvPr/>
        </p:nvSpPr>
        <p:spPr bwMode="auto">
          <a:xfrm>
            <a:off x="2818081" y="326915"/>
            <a:ext cx="3549600" cy="649508"/>
          </a:xfrm>
          <a:prstGeom prst="rect">
            <a:avLst/>
          </a:prstGeom>
          <a:noFill/>
          <a:ln w="9525">
            <a:noFill/>
            <a:round/>
            <a:headEnd/>
            <a:tailEnd/>
          </a:ln>
          <a:effectLst/>
        </p:spPr>
        <p:txBody>
          <a:bodyPr wrap="none" lIns="81639" tIns="76022" rIns="81639" bIns="40820"/>
          <a:lstStyle/>
          <a:p>
            <a:pPr algn="ctr">
              <a:tabLst>
                <a:tab pos="656650" algn="l"/>
                <a:tab pos="1313299" algn="l"/>
                <a:tab pos="1969949" algn="l"/>
                <a:tab pos="2626599" algn="l"/>
                <a:tab pos="3283248" algn="l"/>
              </a:tabLst>
            </a:pPr>
            <a:r>
              <a:rPr lang="hu-HU" sz="4000" b="1" dirty="0">
                <a:solidFill>
                  <a:srgbClr val="000000"/>
                </a:solidFill>
                <a:latin typeface="+mn-lt"/>
              </a:rPr>
              <a:t>További példák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cstate="print"/>
          <a:srcRect/>
          <a:stretch>
            <a:fillRect/>
          </a:stretch>
        </p:blipFill>
        <p:spPr bwMode="auto">
          <a:xfrm>
            <a:off x="295200" y="816566"/>
            <a:ext cx="7705440" cy="3892728"/>
          </a:xfrm>
          <a:prstGeom prst="rect">
            <a:avLst/>
          </a:prstGeom>
          <a:noFill/>
          <a:ln w="9525">
            <a:noFill/>
            <a:round/>
            <a:headEnd/>
            <a:tailEnd/>
          </a:ln>
          <a:effectLst/>
        </p:spPr>
      </p:pic>
      <p:sp>
        <p:nvSpPr>
          <p:cNvPr id="94210" name="Text Box 2"/>
          <p:cNvSpPr txBox="1">
            <a:spLocks noChangeArrowheads="1"/>
          </p:cNvSpPr>
          <p:nvPr/>
        </p:nvSpPr>
        <p:spPr bwMode="auto">
          <a:xfrm>
            <a:off x="1811520" y="158417"/>
            <a:ext cx="2825280" cy="495412"/>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Lst>
            </a:pPr>
            <a:r>
              <a:rPr lang="hu-HU" sz="2900" dirty="0">
                <a:solidFill>
                  <a:srgbClr val="000000"/>
                </a:solidFill>
              </a:rPr>
              <a:t>Telepítés/indítás</a:t>
            </a:r>
          </a:p>
        </p:txBody>
      </p:sp>
      <p:pic>
        <p:nvPicPr>
          <p:cNvPr id="94211" name="Picture 3"/>
          <p:cNvPicPr>
            <a:picLocks noChangeAspect="1" noChangeArrowheads="1"/>
          </p:cNvPicPr>
          <p:nvPr/>
        </p:nvPicPr>
        <p:blipFill>
          <a:blip r:embed="rId4" cstate="print"/>
          <a:srcRect/>
          <a:stretch>
            <a:fillRect/>
          </a:stretch>
        </p:blipFill>
        <p:spPr bwMode="auto">
          <a:xfrm>
            <a:off x="1143361" y="2449698"/>
            <a:ext cx="7705440" cy="389272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1811520" y="158417"/>
            <a:ext cx="1637280" cy="495412"/>
          </a:xfrm>
          <a:prstGeom prst="rect">
            <a:avLst/>
          </a:prstGeom>
          <a:noFill/>
          <a:ln w="9525">
            <a:noFill/>
            <a:round/>
            <a:headEnd/>
            <a:tailEnd/>
          </a:ln>
          <a:effectLst/>
        </p:spPr>
        <p:txBody>
          <a:bodyPr wrap="none" lIns="81639" tIns="66421" rIns="81639" bIns="40820"/>
          <a:lstStyle/>
          <a:p>
            <a:pPr>
              <a:tabLst>
                <a:tab pos="656650" algn="l"/>
                <a:tab pos="1313299" algn="l"/>
              </a:tabLst>
            </a:pPr>
            <a:r>
              <a:rPr lang="hu-HU" sz="2900" dirty="0">
                <a:solidFill>
                  <a:srgbClr val="000000"/>
                </a:solidFill>
              </a:rPr>
              <a:t>Telepítés</a:t>
            </a:r>
          </a:p>
        </p:txBody>
      </p:sp>
      <p:pic>
        <p:nvPicPr>
          <p:cNvPr id="95234" name="Picture 2"/>
          <p:cNvPicPr>
            <a:picLocks noChangeAspect="1" noChangeArrowheads="1"/>
          </p:cNvPicPr>
          <p:nvPr/>
        </p:nvPicPr>
        <p:blipFill>
          <a:blip r:embed="rId3" cstate="print"/>
          <a:srcRect/>
          <a:stretch>
            <a:fillRect/>
          </a:stretch>
        </p:blipFill>
        <p:spPr bwMode="auto">
          <a:xfrm>
            <a:off x="715680" y="1486237"/>
            <a:ext cx="7705440" cy="3892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3" cstate="print"/>
          <a:srcRect/>
          <a:stretch>
            <a:fillRect/>
          </a:stretch>
        </p:blipFill>
        <p:spPr bwMode="auto">
          <a:xfrm>
            <a:off x="408960" y="2881"/>
            <a:ext cx="8318880" cy="6858000"/>
          </a:xfrm>
          <a:prstGeom prst="rect">
            <a:avLst/>
          </a:prstGeom>
          <a:noFill/>
          <a:ln w="9525">
            <a:noFill/>
            <a:round/>
            <a:headEnd/>
            <a:tailEnd/>
          </a:ln>
          <a:effectLst/>
        </p:spPr>
      </p:pic>
      <p:sp>
        <p:nvSpPr>
          <p:cNvPr id="96258" name="Text Box 2"/>
          <p:cNvSpPr txBox="1">
            <a:spLocks noChangeArrowheads="1"/>
          </p:cNvSpPr>
          <p:nvPr/>
        </p:nvSpPr>
        <p:spPr bwMode="auto">
          <a:xfrm>
            <a:off x="4704481" y="5056371"/>
            <a:ext cx="3458880" cy="495412"/>
          </a:xfrm>
          <a:prstGeom prst="rect">
            <a:avLst/>
          </a:prstGeom>
          <a:solidFill>
            <a:srgbClr val="FFFFFF"/>
          </a:solidFill>
          <a:ln w="9525">
            <a:solidFill>
              <a:srgbClr val="000000"/>
            </a:solidFill>
            <a:round/>
            <a:headEnd/>
            <a:tailEnd/>
          </a:ln>
          <a:effectLst/>
        </p:spPr>
        <p:txBody>
          <a:bodyPr wrap="none" lIns="81639" tIns="66421" rIns="81639" bIns="40820"/>
          <a:lstStyle/>
          <a:p>
            <a:pPr>
              <a:tabLst>
                <a:tab pos="656650" algn="l"/>
                <a:tab pos="1313299" algn="l"/>
                <a:tab pos="1969949" algn="l"/>
                <a:tab pos="2626599" algn="l"/>
                <a:tab pos="3283248" algn="l"/>
              </a:tabLst>
            </a:pPr>
            <a:r>
              <a:rPr lang="hu-HU" sz="2900" dirty="0">
                <a:solidFill>
                  <a:srgbClr val="000000"/>
                </a:solidFill>
              </a:rPr>
              <a:t>http://localhost:8080</a:t>
            </a:r>
          </a:p>
        </p:txBody>
      </p:sp>
      <p:sp>
        <p:nvSpPr>
          <p:cNvPr id="96259" name="Freeform 3"/>
          <p:cNvSpPr>
            <a:spLocks noChangeArrowheads="1"/>
          </p:cNvSpPr>
          <p:nvPr/>
        </p:nvSpPr>
        <p:spPr bwMode="auto">
          <a:xfrm>
            <a:off x="344160" y="1915401"/>
            <a:ext cx="839520" cy="537177"/>
          </a:xfrm>
          <a:custGeom>
            <a:avLst/>
            <a:gdLst/>
            <a:ahLst/>
            <a:cxnLst>
              <a:cxn ang="0">
                <a:pos x="2098" y="1566"/>
              </a:cxn>
              <a:cxn ang="0">
                <a:pos x="902" y="1602"/>
              </a:cxn>
              <a:cxn ang="0">
                <a:pos x="250" y="696"/>
              </a:cxn>
              <a:cxn ang="0">
                <a:pos x="1337" y="152"/>
              </a:cxn>
              <a:cxn ang="0">
                <a:pos x="2424" y="659"/>
              </a:cxn>
              <a:cxn ang="0">
                <a:pos x="2569" y="1022"/>
              </a:cxn>
              <a:cxn ang="0">
                <a:pos x="2207" y="1384"/>
              </a:cxn>
              <a:cxn ang="0">
                <a:pos x="1989" y="1457"/>
              </a:cxn>
              <a:cxn ang="0">
                <a:pos x="2098" y="1566"/>
              </a:cxn>
            </a:cxnLst>
            <a:rect l="0" t="0" r="r" b="b"/>
            <a:pathLst>
              <a:path w="2570" h="1647">
                <a:moveTo>
                  <a:pt x="2098" y="1566"/>
                </a:moveTo>
                <a:cubicBezTo>
                  <a:pt x="1699" y="1579"/>
                  <a:pt x="1301" y="1646"/>
                  <a:pt x="902" y="1602"/>
                </a:cubicBezTo>
                <a:cubicBezTo>
                  <a:pt x="554" y="1563"/>
                  <a:pt x="0" y="1218"/>
                  <a:pt x="250" y="696"/>
                </a:cubicBezTo>
                <a:cubicBezTo>
                  <a:pt x="496" y="182"/>
                  <a:pt x="948" y="284"/>
                  <a:pt x="1337" y="152"/>
                </a:cubicBezTo>
                <a:cubicBezTo>
                  <a:pt x="1787" y="0"/>
                  <a:pt x="2103" y="446"/>
                  <a:pt x="2424" y="659"/>
                </a:cubicBezTo>
                <a:lnTo>
                  <a:pt x="2569" y="1022"/>
                </a:lnTo>
                <a:lnTo>
                  <a:pt x="2207" y="1384"/>
                </a:lnTo>
                <a:lnTo>
                  <a:pt x="1989" y="1457"/>
                </a:lnTo>
                <a:lnTo>
                  <a:pt x="2098" y="1566"/>
                </a:lnTo>
              </a:path>
            </a:pathLst>
          </a:custGeom>
          <a:noFill/>
          <a:ln w="36000">
            <a:solidFill>
              <a:srgbClr val="FF0000"/>
            </a:solidFill>
            <a:round/>
            <a:headEnd/>
            <a:tailEnd/>
          </a:ln>
          <a:effectLst/>
        </p:spPr>
        <p:txBody>
          <a:bodyPr wrap="none" lIns="82945" tIns="41473" rIns="82945" bIns="41473" anchor="ctr"/>
          <a:lstStyle/>
          <a:p>
            <a:endParaRPr lang="hu-H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cstate="print"/>
          <a:srcRect/>
          <a:stretch>
            <a:fillRect/>
          </a:stretch>
        </p:blipFill>
        <p:spPr bwMode="auto">
          <a:xfrm>
            <a:off x="408960" y="2881"/>
            <a:ext cx="8318880" cy="6858000"/>
          </a:xfrm>
          <a:prstGeom prst="rect">
            <a:avLst/>
          </a:prstGeom>
          <a:noFill/>
          <a:ln w="9525">
            <a:noFill/>
            <a:round/>
            <a:headEnd/>
            <a:tailEnd/>
          </a:ln>
          <a:effectLst/>
        </p:spPr>
      </p:pic>
      <p:sp>
        <p:nvSpPr>
          <p:cNvPr id="97282" name="Text Box 2"/>
          <p:cNvSpPr txBox="1">
            <a:spLocks noChangeArrowheads="1"/>
          </p:cNvSpPr>
          <p:nvPr/>
        </p:nvSpPr>
        <p:spPr bwMode="auto">
          <a:xfrm>
            <a:off x="4572000" y="2285520"/>
            <a:ext cx="1617120" cy="495412"/>
          </a:xfrm>
          <a:prstGeom prst="rect">
            <a:avLst/>
          </a:prstGeom>
          <a:noFill/>
          <a:ln w="9525">
            <a:noFill/>
            <a:round/>
            <a:headEnd/>
            <a:tailEnd/>
          </a:ln>
          <a:effectLst/>
        </p:spPr>
        <p:txBody>
          <a:bodyPr wrap="none" lIns="81639" tIns="66421" rIns="81639" bIns="40820"/>
          <a:lstStyle/>
          <a:p>
            <a:pPr>
              <a:tabLst>
                <a:tab pos="656650" algn="l"/>
                <a:tab pos="1313299" algn="l"/>
              </a:tabLst>
            </a:pPr>
            <a:r>
              <a:rPr lang="hu-HU" sz="2900" dirty="0" err="1">
                <a:solidFill>
                  <a:srgbClr val="000000"/>
                </a:solidFill>
              </a:rPr>
              <a:t>manager</a:t>
            </a:r>
            <a:endParaRPr lang="hu-HU" sz="29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print"/>
          <a:srcRect/>
          <a:stretch>
            <a:fillRect/>
          </a:stretch>
        </p:blipFill>
        <p:spPr bwMode="auto">
          <a:xfrm>
            <a:off x="0" y="47526"/>
            <a:ext cx="9142560" cy="4164917"/>
          </a:xfrm>
          <a:prstGeom prst="rect">
            <a:avLst/>
          </a:prstGeom>
          <a:noFill/>
          <a:ln w="9525">
            <a:solidFill>
              <a:schemeClr val="accent1"/>
            </a:solidFill>
            <a:round/>
            <a:headEnd/>
            <a:tailEnd/>
          </a:ln>
          <a:effectLst/>
        </p:spPr>
      </p:pic>
      <p:pic>
        <p:nvPicPr>
          <p:cNvPr id="98306" name="Picture 2"/>
          <p:cNvPicPr>
            <a:picLocks noChangeAspect="1" noChangeArrowheads="1"/>
          </p:cNvPicPr>
          <p:nvPr/>
        </p:nvPicPr>
        <p:blipFill>
          <a:blip r:embed="rId4" cstate="print"/>
          <a:srcRect/>
          <a:stretch>
            <a:fillRect/>
          </a:stretch>
        </p:blipFill>
        <p:spPr bwMode="auto">
          <a:xfrm>
            <a:off x="5326560" y="3669506"/>
            <a:ext cx="2509920" cy="2371929"/>
          </a:xfrm>
          <a:prstGeom prst="rect">
            <a:avLst/>
          </a:prstGeom>
          <a:noFill/>
          <a:ln w="14400">
            <a:solidFill>
              <a:srgbClr val="000000"/>
            </a:solidFill>
            <a:round/>
            <a:headEnd/>
            <a:tailEnd/>
          </a:ln>
          <a:effectLst/>
        </p:spPr>
      </p:pic>
      <p:sp>
        <p:nvSpPr>
          <p:cNvPr id="98307" name="Freeform 3"/>
          <p:cNvSpPr>
            <a:spLocks noChangeArrowheads="1"/>
          </p:cNvSpPr>
          <p:nvPr/>
        </p:nvSpPr>
        <p:spPr bwMode="auto">
          <a:xfrm>
            <a:off x="5870881" y="4967082"/>
            <a:ext cx="1884960" cy="522774"/>
          </a:xfrm>
          <a:custGeom>
            <a:avLst/>
            <a:gdLst/>
            <a:ahLst/>
            <a:cxnLst>
              <a:cxn ang="0">
                <a:pos x="2901" y="1357"/>
              </a:cxn>
              <a:cxn ang="0">
                <a:pos x="1705" y="1357"/>
              </a:cxn>
              <a:cxn ang="0">
                <a:pos x="545" y="1067"/>
              </a:cxn>
              <a:cxn ang="0">
                <a:pos x="545" y="233"/>
              </a:cxn>
              <a:cxn ang="0">
                <a:pos x="1741" y="52"/>
              </a:cxn>
              <a:cxn ang="0">
                <a:pos x="2937" y="125"/>
              </a:cxn>
              <a:cxn ang="0">
                <a:pos x="4169" y="161"/>
              </a:cxn>
              <a:cxn ang="0">
                <a:pos x="5293" y="161"/>
              </a:cxn>
              <a:cxn ang="0">
                <a:pos x="5039" y="1285"/>
              </a:cxn>
              <a:cxn ang="0">
                <a:pos x="3843" y="1466"/>
              </a:cxn>
              <a:cxn ang="0">
                <a:pos x="2719" y="1393"/>
              </a:cxn>
              <a:cxn ang="0">
                <a:pos x="2647" y="1393"/>
              </a:cxn>
            </a:cxnLst>
            <a:rect l="0" t="0" r="r" b="b"/>
            <a:pathLst>
              <a:path w="5771" h="1599">
                <a:moveTo>
                  <a:pt x="2901" y="1357"/>
                </a:moveTo>
                <a:cubicBezTo>
                  <a:pt x="2502" y="1356"/>
                  <a:pt x="2097" y="1423"/>
                  <a:pt x="1705" y="1357"/>
                </a:cubicBezTo>
                <a:cubicBezTo>
                  <a:pt x="1313" y="1291"/>
                  <a:pt x="943" y="1121"/>
                  <a:pt x="545" y="1067"/>
                </a:cubicBezTo>
                <a:cubicBezTo>
                  <a:pt x="0" y="992"/>
                  <a:pt x="71" y="424"/>
                  <a:pt x="545" y="233"/>
                </a:cubicBezTo>
                <a:cubicBezTo>
                  <a:pt x="985" y="56"/>
                  <a:pt x="1341" y="104"/>
                  <a:pt x="1741" y="52"/>
                </a:cubicBezTo>
                <a:cubicBezTo>
                  <a:pt x="2141" y="0"/>
                  <a:pt x="2539" y="87"/>
                  <a:pt x="2937" y="125"/>
                </a:cubicBezTo>
                <a:cubicBezTo>
                  <a:pt x="3348" y="164"/>
                  <a:pt x="3758" y="154"/>
                  <a:pt x="4169" y="161"/>
                </a:cubicBezTo>
                <a:cubicBezTo>
                  <a:pt x="4542" y="167"/>
                  <a:pt x="4952" y="6"/>
                  <a:pt x="5293" y="161"/>
                </a:cubicBezTo>
                <a:cubicBezTo>
                  <a:pt x="5770" y="378"/>
                  <a:pt x="5338" y="1025"/>
                  <a:pt x="5039" y="1285"/>
                </a:cubicBezTo>
                <a:cubicBezTo>
                  <a:pt x="4679" y="1598"/>
                  <a:pt x="4243" y="1435"/>
                  <a:pt x="3843" y="1466"/>
                </a:cubicBezTo>
                <a:cubicBezTo>
                  <a:pt x="3468" y="1495"/>
                  <a:pt x="3096" y="1360"/>
                  <a:pt x="2719" y="1393"/>
                </a:cubicBezTo>
                <a:lnTo>
                  <a:pt x="2647" y="1393"/>
                </a:lnTo>
              </a:path>
            </a:pathLst>
          </a:custGeom>
          <a:noFill/>
          <a:ln w="36000">
            <a:solidFill>
              <a:srgbClr val="FF0000"/>
            </a:solidFill>
            <a:round/>
            <a:headEnd/>
            <a:tailEnd/>
          </a:ln>
          <a:effectLst/>
        </p:spPr>
        <p:txBody>
          <a:bodyPr lIns="82945" tIns="41473" rIns="82945" bIns="41473"/>
          <a:lstStyle/>
          <a:p>
            <a:endParaRPr lang="hu-HU"/>
          </a:p>
        </p:txBody>
      </p:sp>
      <p:sp>
        <p:nvSpPr>
          <p:cNvPr id="98308" name="Text Box 4"/>
          <p:cNvSpPr txBox="1">
            <a:spLocks noChangeArrowheads="1"/>
          </p:cNvSpPr>
          <p:nvPr/>
        </p:nvSpPr>
        <p:spPr bwMode="auto">
          <a:xfrm>
            <a:off x="97920" y="5845574"/>
            <a:ext cx="8916480" cy="908735"/>
          </a:xfrm>
          <a:prstGeom prst="rect">
            <a:avLst/>
          </a:prstGeom>
          <a:noFill/>
          <a:ln w="9525">
            <a:noFill/>
            <a:round/>
            <a:headEnd/>
            <a:tailEnd/>
          </a:ln>
          <a:effectLst/>
        </p:spPr>
        <p:txBody>
          <a:bodyPr wrap="none" lIns="81639" tIns="664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sz="2900" dirty="0">
                <a:solidFill>
                  <a:srgbClr val="000000"/>
                </a:solidFill>
              </a:rPr>
              <a:t>Az első Web alkalmazás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hu-HU" sz="2900" dirty="0">
                <a:solidFill>
                  <a:srgbClr val="000000"/>
                </a:solidFill>
              </a:rPr>
              <a:t>(a </a:t>
            </a:r>
            <a:r>
              <a:rPr lang="hu-HU" sz="2900" dirty="0" err="1">
                <a:solidFill>
                  <a:srgbClr val="000000"/>
                </a:solidFill>
              </a:rPr>
              <a:t>NetBeans-ben</a:t>
            </a:r>
            <a:r>
              <a:rPr lang="hu-HU" sz="2900" dirty="0">
                <a:solidFill>
                  <a:srgbClr val="000000"/>
                </a:solidFill>
              </a:rPr>
              <a:t> New project.../Java Web/</a:t>
            </a:r>
            <a:r>
              <a:rPr lang="hu-HU" sz="2900" dirty="0" err="1">
                <a:solidFill>
                  <a:srgbClr val="000000"/>
                </a:solidFill>
              </a:rPr>
              <a:t>Web</a:t>
            </a:r>
            <a:r>
              <a:rPr lang="hu-HU" sz="2900" dirty="0">
                <a:solidFill>
                  <a:srgbClr val="000000"/>
                </a:solidFill>
              </a:rPr>
              <a:t> </a:t>
            </a:r>
            <a:r>
              <a:rPr lang="hu-HU" sz="2900" dirty="0" err="1">
                <a:solidFill>
                  <a:srgbClr val="000000"/>
                </a:solidFill>
              </a:rPr>
              <a:t>apps</a:t>
            </a:r>
            <a:r>
              <a:rPr lang="hu-HU" sz="2900" dirty="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Egyéni 2. sém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6261</TotalTime>
  <Words>1682</Words>
  <Application>Microsoft Office PowerPoint</Application>
  <PresentationFormat>Diavetítés a képernyőre (4:3 oldalarány)</PresentationFormat>
  <Paragraphs>500</Paragraphs>
  <Slides>132</Slides>
  <Notes>106</Notes>
  <HiddenSlides>0</HiddenSlides>
  <MMClips>0</MMClips>
  <ScaleCrop>false</ScaleCrop>
  <HeadingPairs>
    <vt:vector size="4" baseType="variant">
      <vt:variant>
        <vt:lpstr>Téma</vt:lpstr>
      </vt:variant>
      <vt:variant>
        <vt:i4>1</vt:i4>
      </vt:variant>
      <vt:variant>
        <vt:lpstr>Diacímek</vt:lpstr>
      </vt:variant>
      <vt:variant>
        <vt:i4>132</vt:i4>
      </vt:variant>
    </vt:vector>
  </HeadingPairs>
  <TitlesOfParts>
    <vt:vector size="133" baseType="lpstr">
      <vt:lpstr>Office-téma</vt:lpstr>
      <vt:lpstr>Prog2, Java EE bevezetés</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lpstr>69. dia</vt:lpstr>
      <vt:lpstr>70. dia</vt:lpstr>
      <vt:lpstr>71. dia</vt:lpstr>
      <vt:lpstr>72. dia</vt:lpstr>
      <vt:lpstr>73. dia</vt:lpstr>
      <vt:lpstr>74. dia</vt:lpstr>
      <vt:lpstr>75. dia</vt:lpstr>
      <vt:lpstr>76. dia</vt:lpstr>
      <vt:lpstr>77. dia</vt:lpstr>
      <vt:lpstr>78. dia</vt:lpstr>
      <vt:lpstr>79. dia</vt:lpstr>
      <vt:lpstr>80. dia</vt:lpstr>
      <vt:lpstr>81. dia</vt:lpstr>
      <vt:lpstr>82. dia</vt:lpstr>
      <vt:lpstr>83. dia</vt:lpstr>
      <vt:lpstr>84. dia</vt:lpstr>
      <vt:lpstr>85. dia</vt:lpstr>
      <vt:lpstr>86. dia</vt:lpstr>
      <vt:lpstr>87. dia</vt:lpstr>
      <vt:lpstr>88. dia</vt:lpstr>
      <vt:lpstr>89. dia</vt:lpstr>
      <vt:lpstr>90. dia</vt:lpstr>
      <vt:lpstr>91. dia</vt:lpstr>
      <vt:lpstr>92. dia</vt:lpstr>
      <vt:lpstr>93. dia</vt:lpstr>
      <vt:lpstr>94. dia</vt:lpstr>
      <vt:lpstr>95. dia</vt:lpstr>
      <vt:lpstr>96. dia</vt:lpstr>
      <vt:lpstr>97. dia</vt:lpstr>
      <vt:lpstr>98. dia</vt:lpstr>
      <vt:lpstr>99. dia</vt:lpstr>
      <vt:lpstr>100. dia</vt:lpstr>
      <vt:lpstr>101. dia</vt:lpstr>
      <vt:lpstr>102. dia</vt:lpstr>
      <vt:lpstr>103. dia</vt:lpstr>
      <vt:lpstr>104. dia</vt:lpstr>
      <vt:lpstr>105. dia</vt:lpstr>
      <vt:lpstr>106. dia</vt:lpstr>
      <vt:lpstr>107. dia</vt:lpstr>
      <vt:lpstr>108. dia</vt:lpstr>
      <vt:lpstr>109. dia</vt:lpstr>
      <vt:lpstr>110. dia</vt:lpstr>
      <vt:lpstr>111. dia</vt:lpstr>
      <vt:lpstr>112. dia</vt:lpstr>
      <vt:lpstr>113. dia</vt:lpstr>
      <vt:lpstr>114. dia</vt:lpstr>
      <vt:lpstr>115. dia</vt:lpstr>
      <vt:lpstr>116. dia</vt:lpstr>
      <vt:lpstr>117. dia</vt:lpstr>
      <vt:lpstr>118. dia</vt:lpstr>
      <vt:lpstr>119. dia</vt:lpstr>
      <vt:lpstr>120. dia</vt:lpstr>
      <vt:lpstr>121. dia</vt:lpstr>
      <vt:lpstr>122. dia</vt:lpstr>
      <vt:lpstr>123. dia</vt:lpstr>
      <vt:lpstr>124. dia</vt:lpstr>
      <vt:lpstr>125. dia</vt:lpstr>
      <vt:lpstr>126. dia</vt:lpstr>
      <vt:lpstr>127. dia</vt:lpstr>
      <vt:lpstr>128. dia</vt:lpstr>
      <vt:lpstr>129. dia</vt:lpstr>
      <vt:lpstr>130. dia</vt:lpstr>
      <vt:lpstr>131. dia</vt:lpstr>
      <vt:lpstr>132.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FerSML projekt</dc:title>
  <dc:creator>Norbi</dc:creator>
  <cp:lastModifiedBy>Norbi</cp:lastModifiedBy>
  <cp:revision>755</cp:revision>
  <dcterms:created xsi:type="dcterms:W3CDTF">2010-09-22T08:15:33Z</dcterms:created>
  <dcterms:modified xsi:type="dcterms:W3CDTF">2011-12-08T09:29:17Z</dcterms:modified>
</cp:coreProperties>
</file>