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5"/>
  </p:notesMasterIdLst>
  <p:sldIdLst>
    <p:sldId id="263" r:id="rId2"/>
    <p:sldId id="402" r:id="rId3"/>
    <p:sldId id="418" r:id="rId4"/>
    <p:sldId id="312" r:id="rId5"/>
    <p:sldId id="313" r:id="rId6"/>
    <p:sldId id="342" r:id="rId7"/>
    <p:sldId id="710" r:id="rId8"/>
    <p:sldId id="705" r:id="rId9"/>
    <p:sldId id="717" r:id="rId10"/>
    <p:sldId id="706" r:id="rId11"/>
    <p:sldId id="724" r:id="rId12"/>
    <p:sldId id="723" r:id="rId13"/>
    <p:sldId id="718" r:id="rId14"/>
    <p:sldId id="719" r:id="rId15"/>
    <p:sldId id="720" r:id="rId16"/>
    <p:sldId id="707" r:id="rId17"/>
    <p:sldId id="708" r:id="rId18"/>
    <p:sldId id="713" r:id="rId19"/>
    <p:sldId id="714" r:id="rId20"/>
    <p:sldId id="716" r:id="rId21"/>
    <p:sldId id="721" r:id="rId22"/>
    <p:sldId id="715" r:id="rId23"/>
    <p:sldId id="722" r:id="rId24"/>
    <p:sldId id="725" r:id="rId25"/>
    <p:sldId id="726" r:id="rId26"/>
    <p:sldId id="727" r:id="rId27"/>
    <p:sldId id="728" r:id="rId28"/>
    <p:sldId id="729" r:id="rId29"/>
    <p:sldId id="733" r:id="rId30"/>
    <p:sldId id="734" r:id="rId31"/>
    <p:sldId id="692" r:id="rId32"/>
    <p:sldId id="798" r:id="rId33"/>
    <p:sldId id="799" r:id="rId34"/>
    <p:sldId id="800" r:id="rId35"/>
    <p:sldId id="743" r:id="rId36"/>
    <p:sldId id="742" r:id="rId37"/>
    <p:sldId id="744" r:id="rId38"/>
    <p:sldId id="745" r:id="rId39"/>
    <p:sldId id="775" r:id="rId40"/>
    <p:sldId id="758" r:id="rId41"/>
    <p:sldId id="759" r:id="rId42"/>
    <p:sldId id="767" r:id="rId43"/>
    <p:sldId id="760" r:id="rId44"/>
    <p:sldId id="761" r:id="rId45"/>
    <p:sldId id="762" r:id="rId46"/>
    <p:sldId id="763" r:id="rId47"/>
    <p:sldId id="769" r:id="rId48"/>
    <p:sldId id="768" r:id="rId49"/>
    <p:sldId id="770" r:id="rId50"/>
    <p:sldId id="764" r:id="rId51"/>
    <p:sldId id="746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71" r:id="rId60"/>
    <p:sldId id="754" r:id="rId61"/>
    <p:sldId id="772" r:id="rId62"/>
    <p:sldId id="773" r:id="rId63"/>
    <p:sldId id="755" r:id="rId64"/>
    <p:sldId id="756" r:id="rId65"/>
    <p:sldId id="757" r:id="rId66"/>
    <p:sldId id="776" r:id="rId67"/>
    <p:sldId id="779" r:id="rId68"/>
    <p:sldId id="778" r:id="rId69"/>
    <p:sldId id="777" r:id="rId70"/>
    <p:sldId id="780" r:id="rId71"/>
    <p:sldId id="782" r:id="rId72"/>
    <p:sldId id="787" r:id="rId73"/>
    <p:sldId id="781" r:id="rId74"/>
    <p:sldId id="788" r:id="rId75"/>
    <p:sldId id="789" r:id="rId76"/>
    <p:sldId id="790" r:id="rId77"/>
    <p:sldId id="791" r:id="rId78"/>
    <p:sldId id="784" r:id="rId79"/>
    <p:sldId id="783" r:id="rId80"/>
    <p:sldId id="785" r:id="rId81"/>
    <p:sldId id="786" r:id="rId82"/>
    <p:sldId id="793" r:id="rId83"/>
    <p:sldId id="792" r:id="rId84"/>
    <p:sldId id="795" r:id="rId85"/>
    <p:sldId id="794" r:id="rId86"/>
    <p:sldId id="796" r:id="rId87"/>
    <p:sldId id="797" r:id="rId88"/>
    <p:sldId id="875" r:id="rId89"/>
    <p:sldId id="887" r:id="rId90"/>
    <p:sldId id="893" r:id="rId91"/>
    <p:sldId id="876" r:id="rId92"/>
    <p:sldId id="877" r:id="rId93"/>
    <p:sldId id="878" r:id="rId94"/>
    <p:sldId id="879" r:id="rId95"/>
    <p:sldId id="880" r:id="rId96"/>
    <p:sldId id="881" r:id="rId97"/>
    <p:sldId id="882" r:id="rId98"/>
    <p:sldId id="883" r:id="rId99"/>
    <p:sldId id="884" r:id="rId100"/>
    <p:sldId id="885" r:id="rId101"/>
    <p:sldId id="886" r:id="rId102"/>
    <p:sldId id="891" r:id="rId103"/>
    <p:sldId id="894" r:id="rId104"/>
    <p:sldId id="895" r:id="rId105"/>
    <p:sldId id="898" r:id="rId106"/>
    <p:sldId id="899" r:id="rId107"/>
    <p:sldId id="802" r:id="rId108"/>
    <p:sldId id="816" r:id="rId109"/>
    <p:sldId id="812" r:id="rId110"/>
    <p:sldId id="805" r:id="rId111"/>
    <p:sldId id="815" r:id="rId112"/>
    <p:sldId id="811" r:id="rId113"/>
    <p:sldId id="840" r:id="rId114"/>
    <p:sldId id="814" r:id="rId115"/>
    <p:sldId id="803" r:id="rId116"/>
    <p:sldId id="810" r:id="rId117"/>
    <p:sldId id="813" r:id="rId118"/>
    <p:sldId id="841" r:id="rId119"/>
    <p:sldId id="807" r:id="rId120"/>
    <p:sldId id="888" r:id="rId121"/>
    <p:sldId id="889" r:id="rId122"/>
    <p:sldId id="831" r:id="rId123"/>
    <p:sldId id="818" r:id="rId124"/>
    <p:sldId id="832" r:id="rId125"/>
    <p:sldId id="837" r:id="rId126"/>
    <p:sldId id="838" r:id="rId127"/>
    <p:sldId id="839" r:id="rId128"/>
    <p:sldId id="850" r:id="rId129"/>
    <p:sldId id="833" r:id="rId130"/>
    <p:sldId id="819" r:id="rId131"/>
    <p:sldId id="849" r:id="rId132"/>
    <p:sldId id="851" r:id="rId133"/>
    <p:sldId id="820" r:id="rId134"/>
    <p:sldId id="856" r:id="rId135"/>
    <p:sldId id="853" r:id="rId136"/>
    <p:sldId id="852" r:id="rId137"/>
    <p:sldId id="854" r:id="rId138"/>
    <p:sldId id="808" r:id="rId139"/>
    <p:sldId id="821" r:id="rId140"/>
    <p:sldId id="822" r:id="rId141"/>
    <p:sldId id="865" r:id="rId142"/>
    <p:sldId id="864" r:id="rId143"/>
    <p:sldId id="857" r:id="rId144"/>
    <p:sldId id="858" r:id="rId145"/>
    <p:sldId id="859" r:id="rId146"/>
    <p:sldId id="860" r:id="rId147"/>
    <p:sldId id="861" r:id="rId148"/>
    <p:sldId id="862" r:id="rId149"/>
    <p:sldId id="863" r:id="rId150"/>
    <p:sldId id="809" r:id="rId151"/>
    <p:sldId id="867" r:id="rId152"/>
    <p:sldId id="868" r:id="rId153"/>
    <p:sldId id="869" r:id="rId154"/>
    <p:sldId id="828" r:id="rId155"/>
    <p:sldId id="823" r:id="rId156"/>
    <p:sldId id="824" r:id="rId157"/>
    <p:sldId id="870" r:id="rId158"/>
    <p:sldId id="871" r:id="rId159"/>
    <p:sldId id="872" r:id="rId160"/>
    <p:sldId id="866" r:id="rId161"/>
    <p:sldId id="890" r:id="rId162"/>
    <p:sldId id="901" r:id="rId163"/>
    <p:sldId id="902" r:id="rId164"/>
    <p:sldId id="916" r:id="rId165"/>
    <p:sldId id="903" r:id="rId166"/>
    <p:sldId id="900" r:id="rId167"/>
    <p:sldId id="904" r:id="rId168"/>
    <p:sldId id="905" r:id="rId169"/>
    <p:sldId id="906" r:id="rId170"/>
    <p:sldId id="908" r:id="rId171"/>
    <p:sldId id="907" r:id="rId172"/>
    <p:sldId id="909" r:id="rId173"/>
    <p:sldId id="910" r:id="rId174"/>
    <p:sldId id="911" r:id="rId175"/>
    <p:sldId id="912" r:id="rId176"/>
    <p:sldId id="917" r:id="rId177"/>
    <p:sldId id="913" r:id="rId178"/>
    <p:sldId id="914" r:id="rId179"/>
    <p:sldId id="735" r:id="rId180"/>
    <p:sldId id="695" r:id="rId181"/>
    <p:sldId id="696" r:id="rId182"/>
    <p:sldId id="697" r:id="rId183"/>
    <p:sldId id="698" r:id="rId184"/>
    <p:sldId id="699" r:id="rId185"/>
    <p:sldId id="700" r:id="rId186"/>
    <p:sldId id="701" r:id="rId187"/>
    <p:sldId id="693" r:id="rId188"/>
    <p:sldId id="694" r:id="rId189"/>
    <p:sldId id="704" r:id="rId190"/>
    <p:sldId id="703" r:id="rId191"/>
    <p:sldId id="730" r:id="rId192"/>
    <p:sldId id="731" r:id="rId193"/>
    <p:sldId id="711" r:id="rId194"/>
    <p:sldId id="702" r:id="rId195"/>
    <p:sldId id="732" r:id="rId196"/>
    <p:sldId id="712" r:id="rId197"/>
    <p:sldId id="919" r:id="rId198"/>
    <p:sldId id="918" r:id="rId199"/>
    <p:sldId id="920" r:id="rId200"/>
    <p:sldId id="574" r:id="rId201"/>
    <p:sldId id="405" r:id="rId202"/>
    <p:sldId id="709" r:id="rId203"/>
    <p:sldId id="801" r:id="rId20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7939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1" autoAdjust="0"/>
    <p:restoredTop sz="94660"/>
  </p:normalViewPr>
  <p:slideViewPr>
    <p:cSldViewPr>
      <p:cViewPr varScale="1">
        <p:scale>
          <a:sx n="112" d="100"/>
          <a:sy n="112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presProps" Target="pres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6CF370-301E-4E71-8536-9DAE5E1252DE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5BE95E-3ED1-452F-BB21-704F57E054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9460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A0575B-5AD5-4B0B-904A-D0029E842427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A2383-E5B7-413C-AF79-957C97E909E1}" type="slidenum">
              <a:rPr lang="hu-HU"/>
              <a:pPr>
                <a:defRPr/>
              </a:pPr>
              <a:t>120</a:t>
            </a:fld>
            <a:endParaRPr lang="hu-HU"/>
          </a:p>
        </p:txBody>
      </p:sp>
      <p:sp>
        <p:nvSpPr>
          <p:cNvPr id="183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D92D8-0E97-431C-9B57-9A044C12CEE9}" type="slidenum">
              <a:rPr lang="hu-HU"/>
              <a:pPr>
                <a:defRPr/>
              </a:pPr>
              <a:t>121</a:t>
            </a:fld>
            <a:endParaRPr lang="hu-HU"/>
          </a:p>
        </p:txBody>
      </p:sp>
      <p:sp>
        <p:nvSpPr>
          <p:cNvPr id="184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A9D8F0-048E-4442-9EBA-7A6383653A93}" type="slidenum">
              <a:rPr lang="hu-HU"/>
              <a:pPr>
                <a:defRPr/>
              </a:pPr>
              <a:t>125</a:t>
            </a:fld>
            <a:endParaRPr lang="hu-HU"/>
          </a:p>
        </p:txBody>
      </p:sp>
      <p:sp>
        <p:nvSpPr>
          <p:cNvPr id="139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20CE8-CB16-45D2-A115-DFE040A6A24F}" type="slidenum">
              <a:rPr lang="hu-HU"/>
              <a:pPr>
                <a:defRPr/>
              </a:pPr>
              <a:t>126</a:t>
            </a:fld>
            <a:endParaRPr lang="hu-HU"/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FB5096-6256-4684-AD41-2A5616CD2D07}" type="slidenum">
              <a:rPr lang="hu-HU"/>
              <a:pPr>
                <a:defRPr/>
              </a:pPr>
              <a:t>127</a:t>
            </a:fld>
            <a:endParaRPr lang="hu-HU"/>
          </a:p>
        </p:txBody>
      </p:sp>
      <p:sp>
        <p:nvSpPr>
          <p:cNvPr id="141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FB5096-6256-4684-AD41-2A5616CD2D07}" type="slidenum">
              <a:rPr lang="hu-HU"/>
              <a:pPr>
                <a:defRPr/>
              </a:pPr>
              <a:t>128</a:t>
            </a:fld>
            <a:endParaRPr lang="hu-HU"/>
          </a:p>
        </p:txBody>
      </p:sp>
      <p:sp>
        <p:nvSpPr>
          <p:cNvPr id="141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E37C4E-9FF2-41F7-8A67-5C94B43AD1B1}" type="slidenum">
              <a:rPr lang="hu-HU"/>
              <a:pPr>
                <a:defRPr/>
              </a:pPr>
              <a:t>131</a:t>
            </a:fld>
            <a:endParaRPr lang="hu-HU"/>
          </a:p>
        </p:txBody>
      </p:sp>
      <p:sp>
        <p:nvSpPr>
          <p:cNvPr id="137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033932-D93C-4152-8BA8-E3D51F055CC6}" type="slidenum">
              <a:rPr lang="hu-HU"/>
              <a:pPr/>
              <a:t>143</a:t>
            </a:fld>
            <a:endParaRPr lang="hu-HU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8A94A0-613C-40BD-919E-401B45F15552}" type="slidenum">
              <a:rPr lang="hu-HU"/>
              <a:pPr/>
              <a:t>144</a:t>
            </a:fld>
            <a:endParaRPr lang="hu-HU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895FAD-C05B-4BD0-AE54-F9E9BE283D83}" type="slidenum">
              <a:rPr lang="hu-HU"/>
              <a:pPr/>
              <a:t>145</a:t>
            </a:fld>
            <a:endParaRPr lang="hu-HU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FBCE1B-476A-4725-89D0-A8210A095CB1}" type="slidenum">
              <a:rPr lang="hu-HU"/>
              <a:pPr>
                <a:defRPr/>
              </a:pPr>
              <a:t>7</a:t>
            </a:fld>
            <a:endParaRPr lang="hu-HU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DC0ED5-56B8-4DCD-8FEF-C94CBEAD1BF1}" type="slidenum">
              <a:rPr lang="hu-HU"/>
              <a:pPr/>
              <a:t>146</a:t>
            </a:fld>
            <a:endParaRPr lang="hu-HU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B9BA76-938F-4575-9E8F-3139408F3050}" type="slidenum">
              <a:rPr lang="hu-HU"/>
              <a:pPr/>
              <a:t>147</a:t>
            </a:fld>
            <a:endParaRPr lang="hu-HU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332649-A330-493B-B69E-A87694D8FC20}" type="slidenum">
              <a:rPr lang="hu-HU"/>
              <a:pPr/>
              <a:t>148</a:t>
            </a:fld>
            <a:endParaRPr lang="hu-HU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6DD715-2F30-4480-ADCA-C436E886D5E1}" type="slidenum">
              <a:rPr lang="hu-HU"/>
              <a:pPr/>
              <a:t>149</a:t>
            </a:fld>
            <a:endParaRPr lang="hu-HU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0C9F47-FE2D-4F5F-B63B-1174F70D6493}" type="slidenum">
              <a:rPr lang="hu-HU"/>
              <a:pPr>
                <a:defRPr/>
              </a:pPr>
              <a:t>162</a:t>
            </a:fld>
            <a:endParaRPr lang="hu-HU"/>
          </a:p>
        </p:txBody>
      </p:sp>
      <p:sp>
        <p:nvSpPr>
          <p:cNvPr id="152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A8A0E3-EA79-4984-B1E8-DDE96A899662}" type="slidenum">
              <a:rPr lang="hu-HU"/>
              <a:pPr>
                <a:defRPr/>
              </a:pPr>
              <a:t>163</a:t>
            </a:fld>
            <a:endParaRPr lang="hu-HU"/>
          </a:p>
        </p:txBody>
      </p:sp>
      <p:sp>
        <p:nvSpPr>
          <p:cNvPr id="153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50F3D-B79A-4CEB-A437-D3BD936A2C04}" type="slidenum">
              <a:rPr lang="hu-HU"/>
              <a:pPr>
                <a:defRPr/>
              </a:pPr>
              <a:t>8</a:t>
            </a:fld>
            <a:endParaRPr lang="hu-HU"/>
          </a:p>
        </p:txBody>
      </p:sp>
      <p:sp>
        <p:nvSpPr>
          <p:cNvPr id="174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A4298E-B22A-4B41-9E66-ADC753E7DC18}" type="slidenum">
              <a:rPr lang="hu-HU"/>
              <a:pPr>
                <a:defRPr/>
              </a:pPr>
              <a:t>16</a:t>
            </a:fld>
            <a:endParaRPr lang="hu-HU"/>
          </a:p>
        </p:txBody>
      </p:sp>
      <p:sp>
        <p:nvSpPr>
          <p:cNvPr id="175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B3188-BD61-46EE-A2AF-76E2688A87AC}" type="slidenum">
              <a:rPr lang="hu-HU"/>
              <a:pPr>
                <a:defRPr/>
              </a:pPr>
              <a:t>17</a:t>
            </a:fld>
            <a:endParaRPr lang="hu-HU"/>
          </a:p>
        </p:txBody>
      </p:sp>
      <p:sp>
        <p:nvSpPr>
          <p:cNvPr id="176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0E0E43-BDD3-44AA-933C-76CDA24E6C15}" type="slidenum">
              <a:rPr lang="hu-HU"/>
              <a:pPr>
                <a:defRPr/>
              </a:pPr>
              <a:t>58</a:t>
            </a:fld>
            <a:endParaRPr lang="hu-HU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1779C-F52A-4D03-B3B5-201A9C3275A9}" type="slidenum">
              <a:rPr lang="hu-HU"/>
              <a:pPr>
                <a:defRPr/>
              </a:pPr>
              <a:t>90</a:t>
            </a:fld>
            <a:endParaRPr lang="hu-HU"/>
          </a:p>
        </p:txBody>
      </p:sp>
      <p:sp>
        <p:nvSpPr>
          <p:cNvPr id="190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D2C715-F6B1-435B-A5C7-B98AE07A34B5}" type="slidenum">
              <a:rPr lang="hu-HU"/>
              <a:pPr>
                <a:defRPr/>
              </a:pPr>
              <a:t>113</a:t>
            </a:fld>
            <a:endParaRPr lang="hu-HU"/>
          </a:p>
        </p:txBody>
      </p:sp>
      <p:sp>
        <p:nvSpPr>
          <p:cNvPr id="136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D627-BB74-4A94-ABDE-D0E6CA726C0D}" type="slidenum">
              <a:rPr lang="hu-HU"/>
              <a:pPr>
                <a:defRPr/>
              </a:pPr>
              <a:t>114</a:t>
            </a:fld>
            <a:endParaRPr lang="hu-HU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1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D861-F200-488D-9EBD-BA20CA413FEA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4F78-3206-417E-ADE0-E46EB997C6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5114B-21CC-4EE2-BA1E-7E6B0017E3D0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33EC4-BC9B-4A5A-8810-5B10218857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21907-383A-4628-8129-F083E1F27E2C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0A17A-6E54-42DA-B349-FF2E986C4D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DE8EF-1FAD-4A73-9729-607249859C28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D9847-B556-4DC5-A8BB-C46DCAC456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44CC8-E332-4C0D-8BFC-E375B1314950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FA3E0-181B-4648-BE58-E9588A42B34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FC5C0-12C4-474C-B838-51D8998B7108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2BC73-945F-46E3-A5D8-AC7CA7832D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EA550-56D6-41DD-8316-CE1C794CF2C8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7D707-089C-4A98-A331-450367B621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65AD4-A30D-4FC2-A320-2E5DF6D95E0B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1587-0403-44DC-BD90-DAC0D460AD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01A2C-5D6A-4D2D-9A6F-ED217A9ABE72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F8C3F-1ACE-4708-B2EC-89F90C5FEE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5ABE-3D7E-4AA2-8889-571CAA5C21F1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E0573-64C3-4A01-A7FD-61E9E51B92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2F013-6667-4749-B0A5-0A7A02D18E04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D9C7C-3945-4F1A-BCA5-506C9CEC0CC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C99636-52BB-4030-89B1-7D958CE37FFB}" type="datetimeFigureOut">
              <a:rPr lang="hu-HU"/>
              <a:pPr>
                <a:defRPr/>
              </a:pPr>
              <a:t>2011.12.08.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D52BE4-66A8-4DF4-B134-8618D3840B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unideb.hu/~nbatfai/" TargetMode="External"/><Relationship Id="rId7" Type="http://schemas.openxmlformats.org/officeDocument/2006/relationships/hyperlink" Target="http://store.ovi.com/content/10079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rogpater.blog.hu/" TargetMode="External"/><Relationship Id="rId5" Type="http://schemas.openxmlformats.org/officeDocument/2006/relationships/hyperlink" Target="http://nehogy.fw.hu/" TargetMode="External"/><Relationship Id="rId4" Type="http://schemas.openxmlformats.org/officeDocument/2006/relationships/hyperlink" Target="mailto:batfai.norbert@inf.unideb.h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://progpater.blog.hu/2011/04/22/az_xml_halott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/PNG/" TargetMode="External"/><Relationship Id="rId2" Type="http://schemas.openxmlformats.org/officeDocument/2006/relationships/hyperlink" Target="http://www.w3.org/TR/xml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gl.uw.hu/XML1_0_3rd/Extensible%20Markup%20Language%20(XML)%201_0%20(Third%20Edition).htm" TargetMode="External"/><Relationship Id="rId4" Type="http://schemas.openxmlformats.org/officeDocument/2006/relationships/hyperlink" Target="http://www.w3.org/TR/html401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hyperlink" Target="http://dev.inf.unideb.hu:8080/" TargetMode="External"/><Relationship Id="rId4" Type="http://schemas.openxmlformats.org/officeDocument/2006/relationships/image" Target="../media/image15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eoffice.org/" TargetMode="External"/><Relationship Id="rId7" Type="http://schemas.openxmlformats.org/officeDocument/2006/relationships/hyperlink" Target="http://www.ecma-international.org/publications/standards/Ecma-376.htm" TargetMode="External"/><Relationship Id="rId2" Type="http://schemas.openxmlformats.org/officeDocument/2006/relationships/hyperlink" Target="http://www.oasis-open.org/committees/offic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OpenDocument_adoption_world_map.svg" TargetMode="External"/><Relationship Id="rId5" Type="http://schemas.openxmlformats.org/officeDocument/2006/relationships/image" Target="../media/image166.png"/><Relationship Id="rId4" Type="http://schemas.openxmlformats.org/officeDocument/2006/relationships/hyperlink" Target="http://www.openoffice.org/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programw.sourceforge.ne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hyperlink" Target="http://pyaiml.sourceforge.net/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hyperlink" Target="http://www.youtube.com/watch?v=gtyYJHCUTB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f.unideb.hu/~nbatfai/kk/" TargetMode="External"/><Relationship Id="rId5" Type="http://schemas.openxmlformats.org/officeDocument/2006/relationships/hyperlink" Target="http://www.youtube.com/watch?v=nVneMJt0UEo" TargetMode="External"/><Relationship Id="rId4" Type="http://schemas.openxmlformats.org/officeDocument/2006/relationships/hyperlink" Target="http://tmt.omikk.bme.hu/show_news.html?id=5431&amp;issue_id=522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book.org/tdg/en/html/docbook.html" TargetMode="External"/><Relationship Id="rId7" Type="http://schemas.openxmlformats.org/officeDocument/2006/relationships/image" Target="../media/image181.png"/><Relationship Id="rId2" Type="http://schemas.openxmlformats.org/officeDocument/2006/relationships/hyperlink" Target="http://www.docbook.org/tdg5/en/html/docbook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hyperlink" Target="http://www.oasis-open.org/docbook/documentation/reference/html/docbook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book.org/tdg5/en/html/authorgroup.html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unideb.hu/~nbatfai/ppmkonyv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hyperlink" Target="http://www.inf.unideb.hu/~nbatfai/ppmkonyv.html" TargetMode="External"/><Relationship Id="rId4" Type="http://schemas.openxmlformats.org/officeDocument/2006/relationships/hyperlink" Target="http://www.inf.unideb.hu/~nbatfai/ppmkonyv.xml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hyperlink" Target="http://www.inf.unideb.hu/~nbatfai/BatfaiCorpu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hyperlink" Target="http://footballerml.sourceforge.net/supporter_avatars/0.0.9/FerSML.Debrecen.avatar.x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hyperlink" Target="http://footballerml.sourceforge.net/supporter_avatars/0.0.9/avatar_D_77.x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mgl.uw.hu/XML1_0_3rd/Extensible%20Markup%20Language%20(XML)%201_0%20(Third%20Edition).htm" TargetMode="External"/><Relationship Id="rId2" Type="http://schemas.openxmlformats.org/officeDocument/2006/relationships/hyperlink" Target="http://www.w3.org/TR/xml/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hyperlink" Target="http://www.inf.unideb.hu/~nbatfai/ppmkonyv.html#d0e41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msv.dev.java.ne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f.unideb.hu/~nbatfai/ppmkonyv.html#d0e1226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xmlsoft.org/XSLT/xsltproc2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blatex.sourceforge.net/" TargetMode="External"/><Relationship Id="rId4" Type="http://schemas.openxmlformats.org/officeDocument/2006/relationships/hyperlink" Target="http://xmlsoft.org/xmllint.html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atfai.norbert@inf.unideb.h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hyperlink" Target="http://footballerml.sourceforge.net/supporter_avatars/0.0.9/avatar_D_77.x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hyperlink" Target="http://footballerml.sourceforge.net/supporter_avatars/0.0.9/avatar_D_77.xml" TargetMode="Externa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oracle.com/javase/7/docs/api/java/sql/package-summary.html" TargetMode="Externa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png"/><Relationship Id="rId4" Type="http://schemas.openxmlformats.org/officeDocument/2006/relationships/hyperlink" Target="http://www.mysql.com/products/connector/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atfai.norbert@inf.unideb.hu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oracle.com/javaee/6/api/javax/servlet/package-summary.html" TargetMode="External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hyperlink" Target="http://footballerml.sourceforge.net/image/fwc2010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footballerml.sourceforge.net/jnlp/WhoWonWC2010forFerSML-0.0.2.jnlp" TargetMode="Externa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://footballerml.sourceforge.net/jnlp/WhoWonWC2010forFerSML-0.0.2.jnlp" TargetMode="Externa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hyperlink" Target="http://footballerml.sourceforge.net/jnlp/WhoWonWC2010forFerSML-0.0.2.jnl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pn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hyperlink" Target="http://www.inf.unideb.hu/~nbatfai/jnlp/PublicResourceFCforFerSML-0.0.16.jnl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hyperlink" Target="http://java.decompiler.free.f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hyperlink" Target="http://java.decompiler.free.f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9.pn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hyperlink" Target="http://www.imdb.com/character/ch000918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png"/><Relationship Id="rId4" Type="http://schemas.openxmlformats.org/officeDocument/2006/relationships/hyperlink" Target="http://www.tankonyvtar.hu/informatika/javat-tanitok-3-1-080904-1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://progpater.blog.hu/2011/09/05/bearazzuk_az_elso_labort" TargetMode="External"/><Relationship Id="rId2" Type="http://schemas.openxmlformats.org/officeDocument/2006/relationships/hyperlink" Target="http://docs.oracle.com/javase/7/docs/api/index.html?java/lang/Comparable.html" TargetMode="Externa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hyperlink" Target="http://www.tankonyvtar.hu/informatika/javat-tanitok-1-3-3-080904?#d4e276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nu.hu/fdl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eurosmobil.hu/NehogyMar/NehogyMar1MIDlet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ebpac.lib.unideb.hu/WebPac/CorvinaWeb?action=onelong&amp;showtype=longlong&amp;recnum=459856&amp;pos=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unideb.hu/~nbatfai/ppmkonyv.pdf" TargetMode="External"/><Relationship Id="rId2" Type="http://schemas.openxmlformats.org/officeDocument/2006/relationships/hyperlink" Target="http://www.inf.unideb.hu/~nbatfai/book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hyperlink" Target="http://www.inf.unideb.hu/~nbatfai/#pp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roguard.sourceforge.net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atb.org/~esr/writings/homesteading/cathedral-bazaar/index.html" TargetMode="External"/><Relationship Id="rId3" Type="http://schemas.openxmlformats.org/officeDocument/2006/relationships/hyperlink" Target="http://progpater.blog.hu/2011/10/06/many_heads_are_inevitably_better_than_one" TargetMode="External"/><Relationship Id="rId7" Type="http://schemas.openxmlformats.org/officeDocument/2006/relationships/hyperlink" Target="http://www.imdb.com/title/tt1286039/" TargetMode="External"/><Relationship Id="rId2" Type="http://schemas.openxmlformats.org/officeDocument/2006/relationships/hyperlink" Target="http://progpater.blog.hu/2011/10/12/welcome_aboard_the_hammond_el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ogpater.blog.hu/2011/11/06/egyszer_csak_ramszol_a_blog_es_arra_biztat_hogy_programozzak" TargetMode="External"/><Relationship Id="rId5" Type="http://schemas.openxmlformats.org/officeDocument/2006/relationships/hyperlink" Target="http://progpater.blog.hu/2011/10/25/prog2_labor_labdarugo-bajnoksag_plb" TargetMode="External"/><Relationship Id="rId4" Type="http://schemas.openxmlformats.org/officeDocument/2006/relationships/hyperlink" Target="http://progpater.blog.hu/2011/11/19/left_over_from_the_era_of_closed_standards_and_unilateral_corporate_control_of_web_technolog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sourceforge.net/projects/javacsk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inf.unideb.hu/~nbatfai/book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File:RUNSWift_Naos_2010.jp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.unideb.hu/~nbatfai/book.pdf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llfYoFG7WrY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dl.acm.org/citation.cfm?id=267738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sourceforge.net/projects/sserver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en.sourceforge.jp/projects/rctools/releases/?package_id=4887" TargetMode="External"/><Relationship Id="rId13" Type="http://schemas.openxmlformats.org/officeDocument/2006/relationships/hyperlink" Target="https://sourceforge.net/projects/atan1/files/Atan/" TargetMode="External"/><Relationship Id="rId3" Type="http://schemas.openxmlformats.org/officeDocument/2006/relationships/hyperlink" Target="https://sourceforge.net/projects/sserver/files/rcssserver/" TargetMode="External"/><Relationship Id="rId7" Type="http://schemas.openxmlformats.org/officeDocument/2006/relationships/hyperlink" Target="http://en.sourceforge.jp/projects/rctools/" TargetMode="External"/><Relationship Id="rId12" Type="http://schemas.openxmlformats.org/officeDocument/2006/relationships/hyperlink" Target="http://sourceforge.net/projects/atan1/" TargetMode="External"/><Relationship Id="rId2" Type="http://schemas.openxmlformats.org/officeDocument/2006/relationships/hyperlink" Target="http://sourceforge.net/projects/sserv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ourceforge.net/projects/sserver/files/rcsslogplayer/" TargetMode="External"/><Relationship Id="rId11" Type="http://schemas.openxmlformats.org/officeDocument/2006/relationships/hyperlink" Target="http://en.sourceforge.jp/projects/rctools/releases/?package_id=11389" TargetMode="External"/><Relationship Id="rId5" Type="http://schemas.openxmlformats.org/officeDocument/2006/relationships/hyperlink" Target="https://sourceforge.net/projects/sserver/files/rcssmanual/" TargetMode="External"/><Relationship Id="rId10" Type="http://schemas.openxmlformats.org/officeDocument/2006/relationships/hyperlink" Target="http://en.sourceforge.jp/projects/rctools/releases/?package_id=4886" TargetMode="External"/><Relationship Id="rId4" Type="http://schemas.openxmlformats.org/officeDocument/2006/relationships/hyperlink" Target="https://sourceforge.net/projects/sserver/files/rcssmonitor/" TargetMode="External"/><Relationship Id="rId9" Type="http://schemas.openxmlformats.org/officeDocument/2006/relationships/hyperlink" Target="http://en.sourceforge.jp/projects/rctools/releases/?package_id=1917" TargetMode="External"/><Relationship Id="rId14" Type="http://schemas.openxmlformats.org/officeDocument/2006/relationships/hyperlink" Target="http://www.inf.unideb.hu/~nbatfai/book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apps/mediawiki/sserver/index.php?title=Main_Pag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hyperlink" Target="http://sourceforge.net/apps/mediawiki/sserver/index.php?title=RoboCup2011/Competi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stream.tv/recorded/15907824" TargetMode="External"/><Relationship Id="rId5" Type="http://schemas.openxmlformats.org/officeDocument/2006/relationships/hyperlink" Target="http://www.youtube.com/watch?v=leNDA5tzUfk" TargetMode="Externa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unideb.hu/~nbatfai/book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tan1.sourceforge.net/javadoc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sserver/files/rcssmanual/" TargetMode="External"/><Relationship Id="rId2" Type="http://schemas.openxmlformats.org/officeDocument/2006/relationships/hyperlink" Target="http://netcologne.dl.sourceforge.net/project/sserver/rcssmanual/9-20030211/manual-20030211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sserver/files/rcssmanual/" TargetMode="External"/><Relationship Id="rId2" Type="http://schemas.openxmlformats.org/officeDocument/2006/relationships/hyperlink" Target="http://netcologne.dl.sourceforge.net/project/sserver/rcssmanual/9-20030211/manual-20030211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sserver/files/rcssmanual/" TargetMode="External"/><Relationship Id="rId2" Type="http://schemas.openxmlformats.org/officeDocument/2006/relationships/hyperlink" Target="http://netcologne.dl.sourceforge.net/project/sserver/rcssmanual/9-20030211/manual-20030211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sserver/files/rcssmanual/" TargetMode="External"/><Relationship Id="rId2" Type="http://schemas.openxmlformats.org/officeDocument/2006/relationships/hyperlink" Target="http://netcologne.dl.sourceforge.net/project/sserver/rcssmanual/9-20030211/manual-20030211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sserver/files/rcssmanual/" TargetMode="External"/><Relationship Id="rId2" Type="http://schemas.openxmlformats.org/officeDocument/2006/relationships/hyperlink" Target="http://netcologne.dl.sourceforge.net/project/sserver/rcssmanual/9-20030211/manual-20030211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sserver/files/rcssmanual/" TargetMode="External"/><Relationship Id="rId2" Type="http://schemas.openxmlformats.org/officeDocument/2006/relationships/hyperlink" Target="http://netcologne.dl.sourceforge.net/project/sserver/rcssmanual/9-20030211/manual-20030211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.unideb.hu/~nbatfai/book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oracle.com/javame/config/cldc/ref-impl/midp2.0/jsr118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citeseerx.ist.psu.edu/viewdoc/download?doi=10.1.1.12.1680&amp;rep=rep1&amp;type=pdf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lejos.sourceforge.net/nxt/nxj/api/index.html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lejos.sourceforge.net/nxt/nxj/api/lejos/robotics/subsumption/Behavior.html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395288" y="188913"/>
            <a:ext cx="8208962" cy="12969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smtClean="0"/>
              <a:t>Prog2, Java a gyakorlatban</a:t>
            </a:r>
            <a:br>
              <a:rPr lang="hu-HU" b="1" dirty="0" smtClean="0"/>
            </a:br>
            <a:endParaRPr lang="hu-HU" sz="1050" b="1" dirty="0"/>
          </a:p>
        </p:txBody>
      </p:sp>
      <p:sp>
        <p:nvSpPr>
          <p:cNvPr id="3075" name="Alcím 4"/>
          <p:cNvSpPr>
            <a:spLocks noGrp="1"/>
          </p:cNvSpPr>
          <p:nvPr>
            <p:ph type="subTitle" idx="1"/>
          </p:nvPr>
        </p:nvSpPr>
        <p:spPr>
          <a:xfrm>
            <a:off x="34925" y="1557338"/>
            <a:ext cx="8964613" cy="431800"/>
          </a:xfrm>
        </p:spPr>
        <p:txBody>
          <a:bodyPr/>
          <a:lstStyle/>
          <a:p>
            <a:pPr eaLnBrk="1" hangingPunct="1"/>
            <a:r>
              <a:rPr lang="hu-HU" sz="2800" b="1" dirty="0" err="1" smtClean="0">
                <a:solidFill>
                  <a:schemeClr val="tx1"/>
                </a:solidFill>
              </a:rPr>
              <a:t>Magasszintű</a:t>
            </a:r>
            <a:r>
              <a:rPr lang="hu-HU" sz="2800" b="1" dirty="0" smtClean="0">
                <a:solidFill>
                  <a:schemeClr val="tx1"/>
                </a:solidFill>
              </a:rPr>
              <a:t> programozási nyelvek 2 mérnök informatikus </a:t>
            </a:r>
            <a:r>
              <a:rPr lang="hu-HU" sz="2800" b="1" dirty="0" err="1" smtClean="0">
                <a:solidFill>
                  <a:schemeClr val="tx1"/>
                </a:solidFill>
              </a:rPr>
              <a:t>BSc</a:t>
            </a:r>
            <a:r>
              <a:rPr lang="hu-HU" sz="2800" b="1" dirty="0" smtClean="0">
                <a:solidFill>
                  <a:schemeClr val="tx1"/>
                </a:solidFill>
              </a:rPr>
              <a:t> előadás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79388" y="3357563"/>
            <a:ext cx="8640762" cy="3384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latin typeface="+mn-lt"/>
                <a:cs typeface="+mn-cs"/>
              </a:rPr>
              <a:t>Dr. Bátfai </a:t>
            </a:r>
            <a:r>
              <a:rPr lang="hu-HU" dirty="0">
                <a:latin typeface="+mn-lt"/>
                <a:cs typeface="+mn-cs"/>
              </a:rPr>
              <a:t>Norbert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egyetemi </a:t>
            </a:r>
            <a:r>
              <a:rPr lang="hu-HU" sz="1400" dirty="0" smtClean="0">
                <a:latin typeface="+mn-lt"/>
                <a:cs typeface="+mn-cs"/>
              </a:rPr>
              <a:t>adjunktus</a:t>
            </a: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  <a:hlinkClick r:id="rId3"/>
              </a:rPr>
              <a:t>http://www.inf.unideb.hu/~nbatfai/</a:t>
            </a:r>
            <a:r>
              <a:rPr lang="hu-HU" sz="14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Debreceni Egyetem, Informatikai Kar,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Információ Technológia Tanszék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err="1">
                <a:latin typeface="+mn-lt"/>
                <a:cs typeface="+mn-cs"/>
                <a:hlinkClick r:id="rId4"/>
              </a:rPr>
              <a:t>batfai.norbert</a:t>
            </a:r>
            <a:r>
              <a:rPr lang="hu-HU" sz="1400" dirty="0">
                <a:latin typeface="+mn-lt"/>
                <a:cs typeface="+mn-cs"/>
                <a:hlinkClick r:id="rId4"/>
              </a:rPr>
              <a:t>@</a:t>
            </a:r>
            <a:r>
              <a:rPr lang="hu-HU" sz="1400" dirty="0" err="1">
                <a:latin typeface="+mn-lt"/>
                <a:cs typeface="+mn-cs"/>
                <a:hlinkClick r:id="rId4"/>
              </a:rPr>
              <a:t>inf.unideb.hu</a:t>
            </a:r>
            <a:r>
              <a:rPr lang="hu-HU" sz="14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err="1">
                <a:latin typeface="+mn-lt"/>
                <a:cs typeface="+mn-cs"/>
              </a:rPr>
              <a:t>Skype</a:t>
            </a:r>
            <a:r>
              <a:rPr lang="hu-HU" sz="1400" dirty="0">
                <a:latin typeface="+mn-lt"/>
                <a:cs typeface="+mn-cs"/>
              </a:rPr>
              <a:t>: </a:t>
            </a:r>
            <a:r>
              <a:rPr lang="hu-HU" sz="1400" dirty="0" err="1">
                <a:latin typeface="+mn-lt"/>
                <a:cs typeface="+mn-cs"/>
              </a:rPr>
              <a:t>batfai.norbert</a:t>
            </a: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 smtClean="0">
                <a:latin typeface="+mn-lt"/>
                <a:cs typeface="+mn-cs"/>
              </a:rPr>
              <a:t>Prog2_4.ppt</a:t>
            </a:r>
            <a:r>
              <a:rPr lang="hu-HU" sz="1400" dirty="0">
                <a:latin typeface="+mn-lt"/>
                <a:cs typeface="+mn-cs"/>
              </a:rPr>
              <a:t>, v.: </a:t>
            </a:r>
            <a:r>
              <a:rPr lang="hu-HU" sz="1400" dirty="0" smtClean="0">
                <a:latin typeface="+mn-lt"/>
                <a:cs typeface="+mn-cs"/>
              </a:rPr>
              <a:t>0.0.7, </a:t>
            </a:r>
            <a:r>
              <a:rPr lang="hu-HU" sz="1400" dirty="0">
                <a:latin typeface="+mn-lt"/>
                <a:cs typeface="+mn-cs"/>
              </a:rPr>
              <a:t>2011. </a:t>
            </a:r>
            <a:r>
              <a:rPr lang="hu-HU" sz="1400" dirty="0" smtClean="0">
                <a:latin typeface="+mn-lt"/>
                <a:cs typeface="+mn-cs"/>
              </a:rPr>
              <a:t>12. </a:t>
            </a:r>
            <a:r>
              <a:rPr lang="hu-HU" sz="1400" dirty="0" smtClean="0">
                <a:latin typeface="+mn-lt"/>
                <a:cs typeface="+mn-cs"/>
              </a:rPr>
              <a:t>08</a:t>
            </a:r>
            <a:r>
              <a:rPr lang="hu-HU" sz="1400" dirty="0" smtClean="0">
                <a:latin typeface="+mn-lt"/>
                <a:cs typeface="+mn-cs"/>
              </a:rPr>
              <a:t>.</a:t>
            </a:r>
            <a:r>
              <a:rPr lang="hu-HU" sz="1400" dirty="0">
                <a:latin typeface="+mn-lt"/>
                <a:cs typeface="+mn-cs"/>
              </a:rPr>
              <a:t/>
            </a:r>
            <a:br>
              <a:rPr lang="hu-HU" sz="1400" dirty="0">
                <a:latin typeface="+mn-lt"/>
                <a:cs typeface="+mn-cs"/>
              </a:rPr>
            </a:br>
            <a:r>
              <a:rPr lang="hu-HU" sz="1400" dirty="0">
                <a:latin typeface="+mn-lt"/>
                <a:cs typeface="+mn-cs"/>
                <a:hlinkClick r:id="rId3"/>
              </a:rPr>
              <a:t>http://www.inf.unideb.hu/~nbatfai</a:t>
            </a:r>
            <a:r>
              <a:rPr lang="hu-HU" sz="1400" dirty="0" smtClean="0">
                <a:latin typeface="+mn-lt"/>
                <a:cs typeface="+mn-cs"/>
                <a:hlinkClick r:id="rId3"/>
              </a:rPr>
              <a:t>/</a:t>
            </a:r>
            <a:r>
              <a:rPr lang="hu-HU" sz="1400" dirty="0" smtClean="0">
                <a:latin typeface="+mn-lt"/>
                <a:cs typeface="+mn-cs"/>
              </a:rPr>
              <a:t> </a:t>
            </a:r>
            <a:r>
              <a:rPr lang="hu-HU" sz="1400" dirty="0">
                <a:latin typeface="+mn-lt"/>
                <a:cs typeface="+mn-cs"/>
              </a:rPr>
              <a:t/>
            </a:r>
            <a:br>
              <a:rPr lang="hu-HU" sz="1400" dirty="0">
                <a:latin typeface="+mn-lt"/>
                <a:cs typeface="+mn-cs"/>
              </a:rPr>
            </a:br>
            <a:r>
              <a:rPr lang="hu-HU" sz="1400" dirty="0">
                <a:latin typeface="+mn-lt"/>
                <a:cs typeface="+mn-cs"/>
                <a:hlinkClick r:id="rId5"/>
              </a:rPr>
              <a:t>http://nehogy.fw.hu/</a:t>
            </a:r>
            <a:r>
              <a:rPr lang="hu-HU" sz="14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latin typeface="+mn-lt"/>
                <a:cs typeface="+mn-cs"/>
              </a:rPr>
              <a:t>Az óra </a:t>
            </a:r>
            <a:r>
              <a:rPr lang="hu-HU" sz="1400" dirty="0" err="1">
                <a:latin typeface="+mn-lt"/>
                <a:cs typeface="+mn-cs"/>
              </a:rPr>
              <a:t>blogja</a:t>
            </a:r>
            <a:r>
              <a:rPr lang="hu-HU" sz="1400" dirty="0">
                <a:latin typeface="+mn-lt"/>
                <a:cs typeface="+mn-cs"/>
              </a:rPr>
              <a:t>: </a:t>
            </a:r>
            <a:r>
              <a:rPr lang="hu-HU" sz="1400" dirty="0">
                <a:solidFill>
                  <a:srgbClr val="C00000"/>
                </a:solidFill>
                <a:latin typeface="+mn-lt"/>
                <a:cs typeface="+mn-cs"/>
                <a:hlinkClick r:id="rId6"/>
              </a:rPr>
              <a:t>http</a:t>
            </a:r>
            <a:r>
              <a:rPr lang="hu-HU" sz="1400" dirty="0">
                <a:latin typeface="+mn-lt"/>
                <a:cs typeface="+mn-cs"/>
                <a:hlinkClick r:id="rId6"/>
              </a:rPr>
              <a:t>://progpater.blog.hu/</a:t>
            </a:r>
            <a:r>
              <a:rPr lang="hu-HU" sz="1400" dirty="0">
                <a:latin typeface="+mn-lt"/>
                <a:cs typeface="+mn-cs"/>
              </a:rPr>
              <a:t/>
            </a:r>
            <a:br>
              <a:rPr lang="hu-HU" sz="1400" dirty="0">
                <a:latin typeface="+mn-lt"/>
                <a:cs typeface="+mn-cs"/>
              </a:rPr>
            </a:br>
            <a:r>
              <a:rPr lang="hu-HU" sz="1400" dirty="0">
                <a:latin typeface="+mn-lt"/>
                <a:cs typeface="+mn-cs"/>
              </a:rPr>
              <a:t>A Nokia Ovi </a:t>
            </a:r>
            <a:r>
              <a:rPr lang="hu-HU" sz="1400" dirty="0" err="1">
                <a:latin typeface="+mn-lt"/>
                <a:cs typeface="+mn-cs"/>
              </a:rPr>
              <a:t>store-ban</a:t>
            </a:r>
            <a:r>
              <a:rPr lang="hu-HU" sz="1400" dirty="0">
                <a:latin typeface="+mn-lt"/>
                <a:cs typeface="+mn-cs"/>
              </a:rPr>
              <a:t> is elérhető: </a:t>
            </a:r>
            <a:r>
              <a:rPr lang="hu-HU" sz="1400" dirty="0">
                <a:latin typeface="+mn-lt"/>
                <a:cs typeface="+mn-cs"/>
                <a:hlinkClick r:id="rId7"/>
              </a:rPr>
              <a:t>http://store.ovi.com/content/100794</a:t>
            </a:r>
            <a:r>
              <a:rPr lang="hu-HU" sz="1400" dirty="0">
                <a:latin typeface="+mn-lt"/>
                <a:cs typeface="+mn-cs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1738" y="-87313"/>
            <a:ext cx="8676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Ismétlés: adott </a:t>
            </a:r>
            <a:r>
              <a:rPr lang="hu-HU" sz="3600" b="1" dirty="0">
                <a:latin typeface="+mj-lt"/>
              </a:rPr>
              <a:t>OO rendszerek megismerése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4100524" cy="6023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143380"/>
            <a:ext cx="6057900" cy="1352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Téglalap 5"/>
          <p:cNvSpPr/>
          <p:nvPr/>
        </p:nvSpPr>
        <p:spPr>
          <a:xfrm>
            <a:off x="4929190" y="3357562"/>
            <a:ext cx="1588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 smtClean="0">
                <a:latin typeface="+mn-lt"/>
              </a:rPr>
              <a:t>Hoppá</a:t>
            </a:r>
            <a:endParaRPr lang="hu-HU" sz="4000" dirty="0">
              <a:latin typeface="+mn-lt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857760"/>
            <a:ext cx="3571875" cy="1476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A Viselkedés API – kormányzott 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637337" cy="5267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A Viselkedés API – kormányzott 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52475"/>
            <a:ext cx="6827837" cy="6105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A Viselkedés API – kormányzott 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1633538"/>
            <a:ext cx="5962650" cy="3590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PC – NXT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Bluetooth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kapcsolat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5619750" cy="4295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429000"/>
            <a:ext cx="6067425" cy="2771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97152"/>
            <a:ext cx="4162425" cy="1876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PC – NXT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Bluetooth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kapcsolat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808913" cy="2857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7065963" cy="5743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PC – NXT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Bluetooth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kapcsolat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5543550" cy="2371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8" y="2252663"/>
            <a:ext cx="8847137" cy="2352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PC – NXT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Bluetooth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kapcsolat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8770937" cy="541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5676900" cy="4667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256490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XML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4000" b="1" dirty="0" smtClean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43608" y="1052736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hu-HU" dirty="0" smtClean="0"/>
              <a:t>A Szép új világ?</a:t>
            </a:r>
            <a:br>
              <a:rPr lang="hu-HU" dirty="0" smtClean="0"/>
            </a:br>
            <a:r>
              <a:rPr lang="hu-HU" dirty="0" smtClean="0"/>
              <a:t>(pl. CORBA – OO alapú WWW vs. XML szappan)</a:t>
            </a:r>
            <a:br>
              <a:rPr lang="hu-HU" dirty="0" smtClean="0"/>
            </a:br>
            <a:endParaRPr lang="hu-HU" dirty="0" smtClean="0"/>
          </a:p>
          <a:p>
            <a:pPr marL="457200" indent="-45720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hu-HU" dirty="0" smtClean="0"/>
              <a:t>Az XML halott, </a:t>
            </a:r>
            <a:r>
              <a:rPr lang="hu-HU" dirty="0" smtClean="0">
                <a:hlinkClick r:id="rId2"/>
              </a:rPr>
              <a:t>http://progpater.blog.hu/2011/04/22/az_xml_halott</a:t>
            </a:r>
            <a:r>
              <a:rPr lang="hu-HU" dirty="0" smtClean="0"/>
              <a:t> </a:t>
            </a:r>
            <a:br>
              <a:rPr lang="hu-HU" dirty="0" smtClean="0"/>
            </a:br>
            <a:endParaRPr lang="hu-HU" dirty="0" smtClean="0"/>
          </a:p>
          <a:p>
            <a:pPr marL="457200" indent="-45720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hu-HU" dirty="0" smtClean="0"/>
              <a:t>Mindenesetre megkerülhetetlen technológia</a:t>
            </a:r>
            <a:br>
              <a:rPr lang="hu-HU" dirty="0" smtClean="0"/>
            </a:b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17140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W3C (World Wide Web Konzorcium)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55238" y="692696"/>
            <a:ext cx="764921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+mn-lt"/>
              </a:rPr>
              <a:t>Tim </a:t>
            </a:r>
            <a:r>
              <a:rPr lang="hu-HU" sz="2000" dirty="0" err="1" smtClean="0">
                <a:latin typeface="+mn-lt"/>
              </a:rPr>
              <a:t>Berners-Lee</a:t>
            </a:r>
            <a:endParaRPr lang="hu-HU" sz="2000" dirty="0" smtClean="0">
              <a:latin typeface="+mn-lt"/>
            </a:endParaRPr>
          </a:p>
          <a:p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rabicParenR"/>
            </a:pPr>
            <a:r>
              <a:rPr lang="hu-HU" sz="2000" b="1" dirty="0" err="1" smtClean="0">
                <a:latin typeface="+mn-lt"/>
              </a:rPr>
              <a:t>Extensible</a:t>
            </a:r>
            <a:r>
              <a:rPr lang="hu-HU" sz="2000" b="1" dirty="0" smtClean="0">
                <a:latin typeface="+mn-lt"/>
              </a:rPr>
              <a:t> Markup </a:t>
            </a:r>
            <a:r>
              <a:rPr lang="hu-HU" sz="2000" b="1" dirty="0" err="1" smtClean="0">
                <a:latin typeface="+mn-lt"/>
              </a:rPr>
              <a:t>Language</a:t>
            </a:r>
            <a:r>
              <a:rPr lang="hu-HU" sz="2000" b="1" dirty="0" smtClean="0">
                <a:latin typeface="+mn-lt"/>
              </a:rPr>
              <a:t> (XML) 1.0 (</a:t>
            </a:r>
            <a:r>
              <a:rPr lang="hu-HU" sz="2000" b="1" dirty="0" err="1" smtClean="0">
                <a:latin typeface="+mn-lt"/>
              </a:rPr>
              <a:t>Fifth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Edition</a:t>
            </a:r>
            <a:r>
              <a:rPr lang="hu-HU" sz="2000" b="1" dirty="0" smtClean="0">
                <a:latin typeface="+mn-lt"/>
              </a:rPr>
              <a:t>)</a:t>
            </a:r>
            <a:br>
              <a:rPr lang="hu-HU" sz="2000" b="1" dirty="0" smtClean="0">
                <a:latin typeface="+mn-lt"/>
              </a:rPr>
            </a:br>
            <a:r>
              <a:rPr lang="hu-HU" sz="2000" b="1" dirty="0" smtClean="0">
                <a:latin typeface="+mn-lt"/>
              </a:rPr>
              <a:t>W3C </a:t>
            </a:r>
            <a:r>
              <a:rPr lang="hu-HU" sz="2000" b="1" dirty="0" err="1" smtClean="0">
                <a:latin typeface="+mn-lt"/>
              </a:rPr>
              <a:t>Recommendation</a:t>
            </a:r>
            <a:r>
              <a:rPr lang="hu-HU" sz="2000" b="1" dirty="0" smtClean="0">
                <a:latin typeface="+mn-lt"/>
              </a:rPr>
              <a:t> 26 November 2008</a:t>
            </a:r>
            <a:br>
              <a:rPr lang="hu-HU" sz="2000" b="1" dirty="0" smtClean="0">
                <a:latin typeface="+mn-lt"/>
              </a:rPr>
            </a:br>
            <a:r>
              <a:rPr lang="hu-HU" sz="2000" b="1" dirty="0" smtClean="0">
                <a:latin typeface="+mn-lt"/>
                <a:hlinkClick r:id="rId2"/>
              </a:rPr>
              <a:t>http://www.w3.org/TR/</a:t>
            </a:r>
            <a:r>
              <a:rPr lang="hu-HU" sz="2000" b="1" dirty="0" err="1" smtClean="0">
                <a:latin typeface="+mn-lt"/>
                <a:hlinkClick r:id="rId2"/>
              </a:rPr>
              <a:t>xml</a:t>
            </a:r>
            <a:r>
              <a:rPr lang="hu-HU" sz="2000" b="1" dirty="0" smtClean="0">
                <a:latin typeface="+mn-lt"/>
                <a:hlinkClick r:id="rId2"/>
              </a:rPr>
              <a:t>/</a:t>
            </a:r>
            <a:r>
              <a:rPr lang="hu-HU" sz="2000" b="1" dirty="0" smtClean="0">
                <a:latin typeface="+mn-lt"/>
              </a:rPr>
              <a:t> </a:t>
            </a:r>
          </a:p>
          <a:p>
            <a:pPr marL="457200" indent="-457200">
              <a:buFont typeface="+mj-lt"/>
              <a:buAutoNum type="arabi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latin typeface="+mn-lt"/>
              </a:rPr>
              <a:t>Portable Network Graphics (PNG) Specification (Second Edition)</a:t>
            </a:r>
            <a:r>
              <a:rPr lang="hu-HU" sz="2000" dirty="0" smtClean="0">
                <a:latin typeface="+mn-lt"/>
              </a:rPr>
              <a:t/>
            </a:r>
            <a:br>
              <a:rPr lang="hu-HU" sz="2000" dirty="0" smtClean="0">
                <a:latin typeface="+mn-lt"/>
              </a:rPr>
            </a:br>
            <a:r>
              <a:rPr lang="hu-HU" sz="2000" dirty="0" smtClean="0">
                <a:latin typeface="+mn-lt"/>
                <a:hlinkClick r:id="rId3"/>
              </a:rPr>
              <a:t>http://www.w3.org/TR/PNG/</a:t>
            </a:r>
            <a:r>
              <a:rPr lang="hu-HU" sz="2000" dirty="0" smtClean="0">
                <a:latin typeface="+mn-lt"/>
              </a:rPr>
              <a:t> </a:t>
            </a:r>
          </a:p>
          <a:p>
            <a:pPr marL="457200" indent="-457200">
              <a:buFont typeface="+mj-lt"/>
              <a:buAutoNum type="arabi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latin typeface="+mn-lt"/>
              </a:rPr>
              <a:t>HTML 4.01 Specification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W3C Recommendation 24 December 1999</a:t>
            </a:r>
            <a:r>
              <a:rPr lang="hu-HU" sz="2000" dirty="0" smtClean="0">
                <a:latin typeface="+mn-lt"/>
              </a:rPr>
              <a:t/>
            </a:r>
            <a:br>
              <a:rPr lang="hu-HU" sz="2000" dirty="0" smtClean="0">
                <a:latin typeface="+mn-lt"/>
              </a:rPr>
            </a:br>
            <a:r>
              <a:rPr lang="hu-HU" sz="2000" dirty="0" smtClean="0">
                <a:latin typeface="+mn-lt"/>
                <a:hlinkClick r:id="rId4"/>
              </a:rPr>
              <a:t>http://www.w3.org/TR/html401/</a:t>
            </a:r>
            <a:r>
              <a:rPr lang="hu-HU" sz="2000" dirty="0" smtClean="0">
                <a:latin typeface="+mn-lt"/>
              </a:rPr>
              <a:t> </a:t>
            </a:r>
          </a:p>
          <a:p>
            <a:endParaRPr lang="hu-HU" sz="2000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Stb.</a:t>
            </a:r>
            <a:endParaRPr lang="en-US" sz="2000" dirty="0" smtClean="0">
              <a:latin typeface="+mn-lt"/>
            </a:endParaRPr>
          </a:p>
          <a:p>
            <a:endParaRPr lang="en-US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07504" y="55892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Extensible Markup Language (XML) 1.0 (Third Edition) </a:t>
            </a:r>
            <a:r>
              <a:rPr lang="hu-HU" dirty="0" smtClean="0"/>
              <a:t> </a:t>
            </a:r>
            <a:r>
              <a:rPr lang="en-US" b="1" dirty="0" smtClean="0"/>
              <a:t>Magyar </a:t>
            </a:r>
            <a:r>
              <a:rPr lang="en-US" b="1" dirty="0" err="1" smtClean="0"/>
              <a:t>fordítás</a:t>
            </a:r>
            <a:r>
              <a:rPr lang="hu-HU" b="1" dirty="0" smtClean="0"/>
              <a:t> </a:t>
            </a:r>
            <a:r>
              <a:rPr lang="en-US" dirty="0" smtClean="0"/>
              <a:t>2006. </a:t>
            </a:r>
            <a:r>
              <a:rPr lang="en-US" dirty="0" err="1" smtClean="0"/>
              <a:t>november</a:t>
            </a:r>
            <a:endParaRPr lang="en-US" dirty="0" smtClean="0"/>
          </a:p>
          <a:p>
            <a:r>
              <a:rPr lang="hu-HU" dirty="0" smtClean="0">
                <a:hlinkClick r:id="rId5"/>
              </a:rPr>
              <a:t>http://mgl.uw.hu/XML1_0_3rd/Extensible%20Markup%20Language%20%28XML%29%201_0%20%28Third%20Edition%29.htm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1738" y="-87313"/>
            <a:ext cx="8676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Ismétlés: adott </a:t>
            </a:r>
            <a:r>
              <a:rPr lang="hu-HU" sz="3600" b="1" dirty="0">
                <a:latin typeface="+mj-lt"/>
              </a:rPr>
              <a:t>OO rendszerek megismerése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883525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1157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XML,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Extensible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Markup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Language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/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2800" b="1" dirty="0" smtClean="0">
                <a:latin typeface="+mj-lt"/>
                <a:ea typeface="+mj-ea"/>
                <a:cs typeface="+mj-cs"/>
              </a:rPr>
              <a:t>de miért jelölő, mitől bővíthető?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536" y="2276872"/>
            <a:ext cx="85612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&lt;címke&gt;</a:t>
            </a:r>
            <a:r>
              <a:rPr lang="hu-HU" sz="2400" b="1" dirty="0" smtClean="0">
                <a:latin typeface="+mn-lt"/>
                <a:ea typeface="Arial Unicode MS" pitchFamily="2"/>
                <a:cs typeface="Tahoma" pitchFamily="2"/>
              </a:rPr>
              <a:t>ez a szövegrész a címke címkével van megjelölve</a:t>
            </a:r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&lt;/címke&gt;</a:t>
            </a:r>
            <a:endParaRPr lang="hu-HU" sz="2400" b="1" dirty="0" smtClean="0">
              <a:solidFill>
                <a:srgbClr val="C00000"/>
              </a:solidFill>
              <a:latin typeface="+mn-lt"/>
            </a:endParaRPr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95536" y="3194392"/>
            <a:ext cx="611411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&lt;másik_címke&gt;</a:t>
            </a:r>
          </a:p>
          <a:p>
            <a:r>
              <a:rPr lang="hu-HU" sz="2400" b="1" dirty="0" smtClean="0">
                <a:latin typeface="+mn-lt"/>
                <a:ea typeface="Arial Unicode MS" pitchFamily="2"/>
                <a:cs typeface="Tahoma" pitchFamily="2"/>
              </a:rPr>
              <a:t>ez a szövegrész egy új címkével van megjelölve</a:t>
            </a:r>
          </a:p>
          <a:p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</a:t>
            </a:r>
            <a:r>
              <a:rPr lang="hu-HU" sz="2400" b="1" dirty="0" smtClean="0">
                <a:solidFill>
                  <a:srgbClr val="C00000"/>
                </a:solidFill>
                <a:latin typeface="Calibri"/>
                <a:ea typeface="Arial Unicode MS" pitchFamily="2"/>
                <a:cs typeface="Tahoma" pitchFamily="2"/>
              </a:rPr>
              <a:t>másik_címke </a:t>
            </a:r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&gt;</a:t>
            </a:r>
            <a:endParaRPr lang="hu-HU" sz="2400" b="1" dirty="0" smtClean="0">
              <a:solidFill>
                <a:srgbClr val="C00000"/>
              </a:solidFill>
              <a:latin typeface="+mn-lt"/>
            </a:endParaRP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17140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Faszerkezet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23528" y="1340768"/>
            <a:ext cx="8170378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&lt;gyökér&gt;</a:t>
            </a:r>
          </a:p>
          <a:p>
            <a:pPr lvl="1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&lt;szülő_címke&gt;</a:t>
            </a:r>
          </a:p>
          <a:p>
            <a:pPr lvl="2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&lt;címke&gt;</a:t>
            </a:r>
          </a:p>
          <a:p>
            <a:pPr lvl="2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	</a:t>
            </a:r>
            <a:r>
              <a:rPr lang="hu-HU" sz="2400" b="1" dirty="0" smtClean="0">
                <a:latin typeface="+mn-lt"/>
                <a:ea typeface="Arial Unicode MS" pitchFamily="2"/>
                <a:cs typeface="Tahoma" pitchFamily="2"/>
              </a:rPr>
              <a:t>ez a szövegrész a címke címkével van megjelölve</a:t>
            </a:r>
          </a:p>
          <a:p>
            <a:pPr lvl="2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&lt;/címke&gt;</a:t>
            </a:r>
          </a:p>
          <a:p>
            <a:pPr lvl="2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&lt;másik_címke&gt;</a:t>
            </a:r>
          </a:p>
          <a:p>
            <a:pPr lvl="2"/>
            <a:r>
              <a:rPr lang="hu-HU" sz="2400" b="1" dirty="0" smtClean="0">
                <a:latin typeface="+mn-lt"/>
                <a:ea typeface="Arial Unicode MS" pitchFamily="2"/>
                <a:cs typeface="Tahoma" pitchFamily="2"/>
              </a:rPr>
              <a:t>	ez a szövegrész egy új címkével van megjelölve</a:t>
            </a:r>
          </a:p>
          <a:p>
            <a:pPr lvl="2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</a:t>
            </a:r>
            <a:r>
              <a:rPr lang="hu-HU" sz="2400" b="1" dirty="0" smtClean="0">
                <a:solidFill>
                  <a:srgbClr val="C00000"/>
                </a:solidFill>
                <a:latin typeface="Calibri"/>
                <a:ea typeface="Arial Unicode MS" pitchFamily="2"/>
                <a:cs typeface="Tahoma" pitchFamily="2"/>
              </a:rPr>
              <a:t>másik_címke</a:t>
            </a:r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&gt;</a:t>
            </a:r>
            <a:endParaRPr lang="hu-HU" sz="2400" b="1" dirty="0" smtClean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&lt;/szülő_címke&gt;</a:t>
            </a:r>
          </a:p>
          <a:p>
            <a:pPr lvl="1"/>
            <a:endParaRPr lang="hu-HU" sz="2400" b="1" dirty="0" smtClean="0">
              <a:solidFill>
                <a:srgbClr val="C00000"/>
              </a:solidFill>
              <a:latin typeface="+mn-lt"/>
              <a:ea typeface="Arial Unicode MS" pitchFamily="2"/>
              <a:cs typeface="Tahoma" pitchFamily="2"/>
            </a:endParaRPr>
          </a:p>
          <a:p>
            <a:pPr lvl="1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&lt;szülő_címke&gt;</a:t>
            </a:r>
          </a:p>
          <a:p>
            <a:pPr lvl="1"/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&lt;/szülő_címke&gt;</a:t>
            </a:r>
          </a:p>
          <a:p>
            <a:r>
              <a:rPr lang="hu-HU" sz="2400" b="1" dirty="0" smtClean="0">
                <a:solidFill>
                  <a:srgbClr val="C00000"/>
                </a:solidFill>
                <a:latin typeface="+mn-lt"/>
                <a:ea typeface="Arial Unicode MS" pitchFamily="2"/>
                <a:cs typeface="Tahoma" pitchFamily="2"/>
              </a:rPr>
              <a:t>&lt;/gyökér&gt;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3635896" y="1196752"/>
            <a:ext cx="5328592" cy="504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868144" y="155679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  <a:ea typeface="Arial Unicode MS" pitchFamily="2"/>
                <a:cs typeface="Tahoma" pitchFamily="2"/>
              </a:rPr>
              <a:t>gyökér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427984" y="306896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solidFill>
                  <a:srgbClr val="C00000"/>
                </a:solidFill>
                <a:ea typeface="Arial Unicode MS" pitchFamily="2"/>
                <a:cs typeface="Tahoma" pitchFamily="2"/>
              </a:rPr>
              <a:t>szülő_címke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6615564" y="306896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solidFill>
                  <a:srgbClr val="C00000"/>
                </a:solidFill>
                <a:ea typeface="Arial Unicode MS" pitchFamily="2"/>
                <a:cs typeface="Tahoma" pitchFamily="2"/>
              </a:rPr>
              <a:t>szülő_címke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3995936" y="457183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  <a:ea typeface="Arial Unicode MS" pitchFamily="2"/>
                <a:cs typeface="Tahoma" pitchFamily="2"/>
              </a:rPr>
              <a:t>címke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5076056" y="4571836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  <a:ea typeface="Arial Unicode MS" pitchFamily="2"/>
                <a:cs typeface="Tahoma" pitchFamily="2"/>
              </a:rPr>
              <a:t>másik_címke</a:t>
            </a:r>
            <a:endParaRPr lang="hu-HU" dirty="0"/>
          </a:p>
        </p:txBody>
      </p:sp>
      <p:cxnSp>
        <p:nvCxnSpPr>
          <p:cNvPr id="13" name="Egyenes összekötő 12"/>
          <p:cNvCxnSpPr>
            <a:stCxn id="7" idx="2"/>
            <a:endCxn id="8" idx="0"/>
          </p:cNvCxnSpPr>
          <p:nvPr/>
        </p:nvCxnSpPr>
        <p:spPr>
          <a:xfrm flipH="1">
            <a:off x="5206402" y="1926124"/>
            <a:ext cx="1132384" cy="11428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>
            <a:stCxn id="7" idx="2"/>
            <a:endCxn id="9" idx="0"/>
          </p:cNvCxnSpPr>
          <p:nvPr/>
        </p:nvCxnSpPr>
        <p:spPr>
          <a:xfrm>
            <a:off x="6338786" y="1926124"/>
            <a:ext cx="1055196" cy="11428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>
            <a:stCxn id="8" idx="2"/>
            <a:endCxn id="10" idx="0"/>
          </p:cNvCxnSpPr>
          <p:nvPr/>
        </p:nvCxnSpPr>
        <p:spPr>
          <a:xfrm flipH="1">
            <a:off x="4415282" y="3438292"/>
            <a:ext cx="791120" cy="1133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>
            <a:endCxn id="11" idx="0"/>
          </p:cNvCxnSpPr>
          <p:nvPr/>
        </p:nvCxnSpPr>
        <p:spPr>
          <a:xfrm>
            <a:off x="5220072" y="3429000"/>
            <a:ext cx="666463" cy="11428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4378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Láttunk már ilyet: „HTML szemét”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2800" b="1" dirty="0" smtClean="0">
                <a:latin typeface="+mj-lt"/>
                <a:ea typeface="+mj-ea"/>
                <a:cs typeface="+mj-cs"/>
              </a:rPr>
              <a:t>XML vs. HTML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79" y="1124744"/>
            <a:ext cx="6370637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787558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211660"/>
            <a:ext cx="787558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715716"/>
            <a:ext cx="787558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08175" y="-171450"/>
            <a:ext cx="5040313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Ismétlés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  <a:p>
            <a:pPr algn="ctr">
              <a:tabLst>
                <a:tab pos="656650" algn="l"/>
              </a:tabLst>
              <a:defRPr/>
            </a:pPr>
            <a:r>
              <a:rPr lang="hu-HU" sz="2000" b="1" dirty="0" smtClean="0"/>
              <a:t>„HTML szemét”</a:t>
            </a:r>
            <a:endParaRPr lang="hu-HU" sz="2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908050"/>
            <a:ext cx="87137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>
          <a:xfrm>
            <a:off x="179388" y="1412875"/>
            <a:ext cx="8424862" cy="647700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052513"/>
            <a:ext cx="8713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331788" y="2133600"/>
            <a:ext cx="8424862" cy="28733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323850" y="2565400"/>
            <a:ext cx="8424863" cy="287338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323850" y="2852738"/>
            <a:ext cx="8424863" cy="1008062"/>
          </a:xfrm>
          <a:prstGeom prst="rect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323850" y="4076700"/>
            <a:ext cx="8424863" cy="194468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051720" y="116632"/>
            <a:ext cx="5018087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Prizma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147" name="Kép 5" descr="prizm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89" y="1124744"/>
            <a:ext cx="3295650" cy="311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8" name="Kép 6" descr="prizm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0864" y="1701081"/>
            <a:ext cx="3657600" cy="3117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>
            <a:off x="5090864" y="1916981"/>
            <a:ext cx="360362" cy="36036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090864" y="4582393"/>
            <a:ext cx="360362" cy="358775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6170364" y="4437931"/>
            <a:ext cx="360362" cy="36036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017839" y="3285406"/>
            <a:ext cx="360362" cy="36036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95288" y="5445125"/>
            <a:ext cx="8569325" cy="6461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+mj-lt"/>
              </a:rPr>
              <a:t>I. helyezés a Java Szövetség </a:t>
            </a:r>
            <a:r>
              <a:rPr lang="hu-HU" i="1" dirty="0">
                <a:latin typeface="+mj-lt"/>
              </a:rPr>
              <a:t>(1999, Sun, IBM, Oracle, Novell, </a:t>
            </a:r>
            <a:r>
              <a:rPr lang="hu-HU" dirty="0" err="1">
                <a:latin typeface="+mj-lt"/>
              </a:rPr>
              <a:t>IQSoft</a:t>
            </a:r>
            <a:r>
              <a:rPr lang="hu-HU" dirty="0">
                <a:latin typeface="+mj-lt"/>
              </a:rPr>
              <a:t>) Java Programozási Versenyén a </a:t>
            </a:r>
            <a:r>
              <a:rPr lang="hu-HU" b="1" i="1" dirty="0">
                <a:latin typeface="+mj-lt"/>
              </a:rPr>
              <a:t>Prizma</a:t>
            </a:r>
            <a:r>
              <a:rPr lang="hu-HU" dirty="0">
                <a:latin typeface="+mj-lt"/>
              </a:rPr>
              <a:t> nevű </a:t>
            </a:r>
            <a:r>
              <a:rPr lang="hu-HU" dirty="0" err="1">
                <a:latin typeface="+mj-lt"/>
              </a:rPr>
              <a:t>szervlet</a:t>
            </a:r>
            <a:r>
              <a:rPr lang="hu-HU" dirty="0">
                <a:latin typeface="+mj-lt"/>
              </a:rPr>
              <a:t> programmal.</a:t>
            </a:r>
          </a:p>
        </p:txBody>
      </p:sp>
      <p:sp>
        <p:nvSpPr>
          <p:cNvPr id="15" name="Ellipszis 14"/>
          <p:cNvSpPr/>
          <p:nvPr/>
        </p:nvSpPr>
        <p:spPr>
          <a:xfrm>
            <a:off x="323528" y="2710185"/>
            <a:ext cx="936104" cy="358775"/>
          </a:xfrm>
          <a:prstGeom prst="ellipse">
            <a:avLst/>
          </a:prstGeom>
          <a:solidFill>
            <a:schemeClr val="accent3">
              <a:lumMod val="75000"/>
              <a:alpha val="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79512" y="436510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&lt;a </a:t>
            </a:r>
            <a:r>
              <a:rPr lang="hu-HU" b="1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href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=”URL”&gt;</a:t>
            </a:r>
            <a:r>
              <a:rPr lang="hu-HU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Welcome</a:t>
            </a:r>
            <a:r>
              <a:rPr lang="hu-HU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to</a:t>
            </a:r>
            <a:r>
              <a:rPr lang="hu-HU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NASA Web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&lt;/a&gt;</a:t>
            </a:r>
            <a:endParaRPr lang="hu-HU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455368" y="4941168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  <a:latin typeface="+mn-lt"/>
              </a:rPr>
              <a:t>&lt;a </a:t>
            </a:r>
            <a:r>
              <a:rPr lang="hu-HU" b="1" dirty="0" err="1" smtClean="0">
                <a:solidFill>
                  <a:srgbClr val="C00000"/>
                </a:solidFill>
                <a:latin typeface="+mn-lt"/>
              </a:rPr>
              <a:t>href</a:t>
            </a:r>
            <a:r>
              <a:rPr lang="hu-HU" b="1" dirty="0" smtClean="0">
                <a:solidFill>
                  <a:srgbClr val="C00000"/>
                </a:solidFill>
                <a:latin typeface="+mn-lt"/>
              </a:rPr>
              <a:t>=”Prizma?</a:t>
            </a:r>
            <a:r>
              <a:rPr lang="hu-HU" b="1" dirty="0" err="1" smtClean="0">
                <a:solidFill>
                  <a:srgbClr val="C00000"/>
                </a:solidFill>
                <a:latin typeface="+mn-lt"/>
              </a:rPr>
              <a:t>cim</a:t>
            </a:r>
            <a:r>
              <a:rPr lang="hu-HU" b="1" dirty="0" smtClean="0">
                <a:solidFill>
                  <a:srgbClr val="C00000"/>
                </a:solidFill>
                <a:latin typeface="+mn-lt"/>
              </a:rPr>
              <a:t>=URL”&gt;</a:t>
            </a:r>
            <a:r>
              <a:rPr lang="hu-HU" dirty="0" err="1" smtClean="0">
                <a:solidFill>
                  <a:srgbClr val="C00000"/>
                </a:solidFill>
                <a:latin typeface="+mn-lt"/>
              </a:rPr>
              <a:t>Welcome</a:t>
            </a:r>
            <a:r>
              <a:rPr lang="hu-HU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rgbClr val="C00000"/>
                </a:solidFill>
                <a:latin typeface="+mn-lt"/>
              </a:rPr>
              <a:t>to</a:t>
            </a:r>
            <a:r>
              <a:rPr lang="hu-HU" dirty="0" smtClean="0">
                <a:solidFill>
                  <a:srgbClr val="C00000"/>
                </a:solidFill>
                <a:latin typeface="+mn-lt"/>
              </a:rPr>
              <a:t> NASA Web</a:t>
            </a:r>
            <a:r>
              <a:rPr lang="hu-HU" b="1" dirty="0" smtClean="0">
                <a:solidFill>
                  <a:srgbClr val="C00000"/>
                </a:solidFill>
                <a:latin typeface="+mn-lt"/>
              </a:rPr>
              <a:t>&lt;/a&gt;</a:t>
            </a:r>
            <a:endParaRPr lang="hu-HU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Java és XML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2000" b="1" dirty="0" smtClean="0">
                <a:latin typeface="+mj-lt"/>
                <a:ea typeface="+mj-ea"/>
                <a:cs typeface="+mj-cs"/>
              </a:rPr>
              <a:t>avagy a </a:t>
            </a:r>
            <a:r>
              <a:rPr lang="hu-HU" sz="2000" b="1" dirty="0" err="1" smtClean="0">
                <a:latin typeface="+mj-lt"/>
                <a:ea typeface="+mj-ea"/>
                <a:cs typeface="+mj-cs"/>
              </a:rPr>
              <a:t>platformfüggetlenek</a:t>
            </a:r>
            <a:r>
              <a:rPr lang="hu-HU" sz="2000" b="1" dirty="0" smtClean="0">
                <a:latin typeface="+mj-lt"/>
                <a:ea typeface="+mj-ea"/>
                <a:cs typeface="+mj-cs"/>
              </a:rPr>
              <a:t> találkozása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67544" y="112474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A C program,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printf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,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scanf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formátumsztringkétől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a </a:t>
            </a:r>
            <a:r>
              <a:rPr lang="hu-HU" sz="2000" dirty="0" err="1" smtClean="0">
                <a:latin typeface="+mn-lt"/>
              </a:rPr>
              <a:t>A</a:t>
            </a:r>
            <a:r>
              <a:rPr lang="hu-HU" sz="2000" dirty="0" smtClean="0">
                <a:latin typeface="+mn-lt"/>
              </a:rPr>
              <a:t> DE Informatikai Kar </a:t>
            </a:r>
            <a:r>
              <a:rPr lang="hu-HU" sz="2000" dirty="0" err="1" smtClean="0">
                <a:latin typeface="+mn-lt"/>
              </a:rPr>
              <a:t>hírei-ig</a:t>
            </a:r>
            <a:r>
              <a:rPr lang="hu-HU" sz="2000" dirty="0" smtClean="0">
                <a:latin typeface="+mn-lt"/>
              </a:rPr>
              <a:t> </a:t>
            </a:r>
            <a:endParaRPr lang="hu-HU" sz="20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90936"/>
            <a:ext cx="6523037" cy="1485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43064"/>
            <a:ext cx="8599487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492896"/>
            <a:ext cx="6105525" cy="3800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4932040" y="5877272"/>
            <a:ext cx="3130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n-lt"/>
                <a:hlinkClick r:id="rId5"/>
              </a:rPr>
              <a:t>http://dev.inf.unideb.hu:8080</a:t>
            </a:r>
            <a:r>
              <a:rPr lang="hu-HU" dirty="0" smtClean="0">
                <a:latin typeface="+mn-lt"/>
              </a:rPr>
              <a:t>   </a:t>
            </a:r>
            <a:endParaRPr lang="hu-HU" dirty="0">
              <a:latin typeface="+mn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916832"/>
            <a:ext cx="5745162" cy="4587875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4378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Platformfüggő, programfüggő adatábrázolás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23" y="2240260"/>
            <a:ext cx="7561263" cy="4267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0983" y="4112468"/>
            <a:ext cx="4543425" cy="2628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95536" y="908720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endParaRPr lang="hu-HU" sz="2000" dirty="0" smtClean="0">
              <a:latin typeface="+mn-lt"/>
              <a:ea typeface="Arial Unicode MS" pitchFamily="2"/>
              <a:cs typeface="Tahoma" pitchFamily="2"/>
            </a:endParaRPr>
          </a:p>
          <a:p>
            <a:pPr marL="45720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little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,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big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endian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</a:p>
          <a:p>
            <a:pPr marL="45720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Sorosított labirintus objektum</a:t>
            </a:r>
          </a:p>
          <a:p>
            <a:pPr marL="45720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Focijáték Neked NYFK (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Soccer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Game 4u OSE)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MIDlet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suite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RMS adatbázisa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2348036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Platformfüggetlen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adatábrázolás,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4000" b="1" dirty="0" smtClean="0">
                <a:latin typeface="+mj-lt"/>
                <a:ea typeface="+mj-ea"/>
                <a:cs typeface="+mj-cs"/>
              </a:rPr>
              <a:t>néhány XML alkalmazás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 dirty="0" err="1" smtClean="0">
                <a:latin typeface="+mn-lt"/>
              </a:rPr>
              <a:t>Ism</a:t>
            </a:r>
            <a:r>
              <a:rPr lang="hu-HU" sz="4400" b="1" dirty="0" smtClean="0">
                <a:latin typeface="+mn-lt"/>
              </a:rPr>
              <a:t>.: A tárgy Maven koordinátái</a:t>
            </a:r>
            <a:endParaRPr lang="hu-HU" sz="2400" b="1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4114800" cy="1581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5436096" y="1340768"/>
            <a:ext cx="219553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Calibri"/>
              </a:rPr>
              <a:t>Maven koordináták: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>
                <a:latin typeface="Calibri"/>
              </a:rPr>
              <a:t>csoport azonosító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>
                <a:latin typeface="Calibri"/>
              </a:rPr>
              <a:t>tárgy azonosító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>
                <a:latin typeface="Calibri"/>
              </a:rPr>
              <a:t>verziószám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124" y="3212976"/>
            <a:ext cx="4505325" cy="3419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5167340" y="6237312"/>
            <a:ext cx="2573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latin typeface="+mn-lt"/>
              </a:rPr>
              <a:t>AranycsapatFC</a:t>
            </a:r>
            <a:r>
              <a:rPr lang="hu-HU" dirty="0" smtClean="0">
                <a:latin typeface="+mn-lt"/>
              </a:rPr>
              <a:t> / </a:t>
            </a:r>
            <a:r>
              <a:rPr lang="hu-HU" dirty="0" err="1" smtClean="0">
                <a:latin typeface="+mn-lt"/>
              </a:rPr>
              <a:t>pom.xml</a:t>
            </a:r>
            <a:endParaRPr lang="hu-HU" dirty="0">
              <a:latin typeface="+mn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84168" y="4221088"/>
            <a:ext cx="2867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n-lt"/>
              </a:rPr>
              <a:t>Projektünkben függőségként</a:t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>szerepel</a:t>
            </a:r>
            <a:endParaRPr lang="hu-HU" dirty="0">
              <a:latin typeface="+mn-lt"/>
            </a:endParaRPr>
          </a:p>
        </p:txBody>
      </p:sp>
      <p:sp>
        <p:nvSpPr>
          <p:cNvPr id="9" name="Bal oldali kapcsos zárójel 8"/>
          <p:cNvSpPr/>
          <p:nvPr/>
        </p:nvSpPr>
        <p:spPr>
          <a:xfrm>
            <a:off x="2771800" y="3212976"/>
            <a:ext cx="288032" cy="331236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05804" y="4653136"/>
            <a:ext cx="2465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n-lt"/>
              </a:rPr>
              <a:t>Függőségek deklarációja</a:t>
            </a:r>
            <a:br>
              <a:rPr lang="hu-HU" dirty="0" smtClean="0">
                <a:latin typeface="+mn-lt"/>
              </a:rPr>
            </a:br>
            <a:endParaRPr lang="hu-H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POM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5219700" cy="2762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7427913" cy="4171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564904"/>
            <a:ext cx="8751887" cy="3333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36512" y="60950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[</a:t>
            </a:r>
            <a:r>
              <a:rPr lang="hu-HU" dirty="0" err="1" smtClean="0"/>
              <a:t>norbert</a:t>
            </a:r>
            <a:r>
              <a:rPr lang="hu-HU" dirty="0" smtClean="0"/>
              <a:t>@matrica GoldenTeamFC-0-0-2]$ java </a:t>
            </a:r>
            <a:r>
              <a:rPr lang="hu-HU" dirty="0" err="1" smtClean="0"/>
              <a:t>-jar</a:t>
            </a:r>
            <a:r>
              <a:rPr lang="hu-HU" dirty="0" smtClean="0"/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target</a:t>
            </a:r>
            <a:r>
              <a:rPr lang="hu-HU" dirty="0" smtClean="0">
                <a:solidFill>
                  <a:srgbClr val="FF0000"/>
                </a:solidFill>
              </a:rPr>
              <a:t>/site</a:t>
            </a:r>
            <a:r>
              <a:rPr lang="hu-HU" dirty="0" smtClean="0"/>
              <a:t>/GoldenTeamFC-0-0-2-</a:t>
            </a:r>
            <a:r>
              <a:rPr lang="hu-HU" dirty="0" smtClean="0">
                <a:solidFill>
                  <a:srgbClr val="FF0000"/>
                </a:solidFill>
              </a:rPr>
              <a:t>jar-with-dependencies</a:t>
            </a:r>
            <a:r>
              <a:rPr lang="hu-HU" dirty="0" smtClean="0"/>
              <a:t>.jar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28794" y="142852"/>
            <a:ext cx="4477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A </a:t>
            </a:r>
            <a:r>
              <a:rPr lang="hu-HU" sz="3600" b="1" dirty="0" err="1" smtClean="0">
                <a:latin typeface="+mj-lt"/>
              </a:rPr>
              <a:t>MIDletek</a:t>
            </a:r>
            <a:r>
              <a:rPr lang="hu-HU" sz="3600" b="1" dirty="0" smtClean="0">
                <a:latin typeface="+mj-lt"/>
              </a:rPr>
              <a:t> életciklusa</a:t>
            </a:r>
            <a:endParaRPr lang="hu-HU" sz="3600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1338263"/>
            <a:ext cx="7446963" cy="4181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571744"/>
            <a:ext cx="6646863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101975" y="131763"/>
            <a:ext cx="309721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XML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874713"/>
            <a:ext cx="6618287" cy="5624512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98763"/>
            <a:ext cx="4113213" cy="226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101975" y="131763"/>
            <a:ext cx="309721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Android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XML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908050"/>
            <a:ext cx="6704013" cy="366395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OpenDocument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Format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(ODF)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536" y="908720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Nyílt irodai (szöveg, táblázat, rajzok, </a:t>
            </a: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prezik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stb.) formátum.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hu-HU" sz="2000" dirty="0" smtClean="0">
                <a:latin typeface="+mn-lt"/>
                <a:ea typeface="Arial Unicode MS" pitchFamily="2"/>
                <a:cs typeface="Tahoma" pitchFamily="2"/>
                <a:hlinkClick r:id="rId2"/>
              </a:rPr>
              <a:t>http://www.oasis-open.org/committees/office/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</a:p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</a:pPr>
            <a:endParaRPr lang="hu-HU" sz="2000" dirty="0" smtClean="0">
              <a:latin typeface="+mn-lt"/>
              <a:ea typeface="Arial Unicode MS" pitchFamily="2"/>
              <a:cs typeface="Tahoma" pitchFamily="2"/>
            </a:endParaRPr>
          </a:p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</a:pP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Ki használja?</a:t>
            </a:r>
            <a:br>
              <a:rPr lang="hu-HU" sz="2000" dirty="0" smtClean="0">
                <a:latin typeface="+mn-lt"/>
                <a:ea typeface="Arial Unicode MS" pitchFamily="2"/>
                <a:cs typeface="Tahoma" pitchFamily="2"/>
              </a:rPr>
            </a:br>
            <a:endParaRPr lang="hu-HU" sz="2000" dirty="0" smtClean="0">
              <a:latin typeface="+mn-lt"/>
              <a:ea typeface="Arial Unicode MS" pitchFamily="2"/>
              <a:cs typeface="Tahoma" pitchFamily="2"/>
            </a:endParaRPr>
          </a:p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LibreOffice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, 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  <a:hlinkClick r:id="rId3"/>
              </a:rPr>
              <a:t>http://www.libreoffice.org/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</a:p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 smtClean="0">
                <a:latin typeface="+mn-lt"/>
                <a:ea typeface="Arial Unicode MS" pitchFamily="2"/>
                <a:cs typeface="Tahoma" pitchFamily="2"/>
              </a:rPr>
              <a:t>OpenOffice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, 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  <a:hlinkClick r:id="rId4"/>
              </a:rPr>
              <a:t>http://www.openoffice.org/</a:t>
            </a:r>
            <a:r>
              <a:rPr lang="hu-HU" sz="2000" dirty="0" smtClean="0">
                <a:latin typeface="+mn-lt"/>
                <a:ea typeface="Arial Unicode MS" pitchFamily="2"/>
                <a:cs typeface="Tahoma" pitchFamily="2"/>
              </a:rPr>
              <a:t> </a:t>
            </a:r>
            <a:endParaRPr lang="hu-HU" sz="20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212976"/>
            <a:ext cx="4906863" cy="2349354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995936" y="5589240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hlinkClick r:id="rId6"/>
              </a:rPr>
              <a:t>http://en.wikipedia.org/wiki/File:OpenDocument_adoption_world_map.svg</a:t>
            </a:r>
            <a:r>
              <a:rPr lang="hu-HU" sz="1200" dirty="0" smtClean="0"/>
              <a:t> </a:t>
            </a:r>
            <a:endParaRPr lang="hu-HU" sz="1200" dirty="0"/>
          </a:p>
        </p:txBody>
      </p:sp>
      <p:sp>
        <p:nvSpPr>
          <p:cNvPr id="6" name="Téglalap 5"/>
          <p:cNvSpPr/>
          <p:nvPr/>
        </p:nvSpPr>
        <p:spPr>
          <a:xfrm>
            <a:off x="144016" y="5818038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MS alternatíva: Office Open XML </a:t>
            </a:r>
            <a:br>
              <a:rPr lang="hu-HU" dirty="0" smtClean="0"/>
            </a:br>
            <a:r>
              <a:rPr lang="hu-HU" dirty="0" smtClean="0">
                <a:hlinkClick r:id="rId7"/>
              </a:rPr>
              <a:t>http://www.ecma-international.org/publications/standards/Ecma-376.htm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/>
              <a:t>OpenDocument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Format</a:t>
            </a:r>
            <a:r>
              <a:rPr lang="hu-HU" sz="4000" b="1" dirty="0" smtClean="0"/>
              <a:t> (ODF)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3832"/>
            <a:ext cx="3600450" cy="30765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838128"/>
            <a:ext cx="3429000" cy="14382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109936"/>
            <a:ext cx="5572125" cy="43434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Office Open XML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010025" cy="33623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80928"/>
            <a:ext cx="2657475" cy="8477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501008"/>
            <a:ext cx="2981325" cy="13239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20888"/>
            <a:ext cx="6942137" cy="41719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415925" y="44450"/>
            <a:ext cx="8980488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Artificial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Intelligence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 Markup Language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957263"/>
            <a:ext cx="6645275" cy="571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250825" y="150813"/>
            <a:ext cx="6530975" cy="147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hu-HU">
                <a:solidFill>
                  <a:srgbClr val="000000"/>
                </a:solidFill>
              </a:rPr>
              <a:t>Program W </a:t>
            </a:r>
            <a:r>
              <a:rPr lang="hu-HU">
                <a:solidFill>
                  <a:srgbClr val="000000"/>
                </a:solidFill>
                <a:hlinkClick r:id="rId3"/>
              </a:rPr>
              <a:t>http://programw.sourceforge.net/</a:t>
            </a:r>
            <a:r>
              <a:rPr lang="hu-HU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hu-HU">
                <a:solidFill>
                  <a:srgbClr val="000000"/>
                </a:solidFill>
              </a:rPr>
              <a:t>Program Y (PyAIML) </a:t>
            </a:r>
            <a:r>
              <a:rPr lang="hu-HU">
                <a:solidFill>
                  <a:srgbClr val="000000"/>
                </a:solidFill>
                <a:hlinkClick r:id="rId4"/>
              </a:rPr>
              <a:t>http://pyaiml.sourceforge.net/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756025" y="163513"/>
            <a:ext cx="1468438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just">
              <a:tabLst>
                <a:tab pos="656650" algn="l"/>
                <a:tab pos="1313299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AIML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1350" y="1341438"/>
            <a:ext cx="6981825" cy="542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756025" y="163513"/>
            <a:ext cx="1468438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just">
              <a:tabLst>
                <a:tab pos="656650" algn="l"/>
                <a:tab pos="1313299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AIML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6046787" cy="402590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484784"/>
            <a:ext cx="5514975" cy="4533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51520" y="163513"/>
            <a:ext cx="8136904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Könyves Kálmán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6980237" cy="2895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971600" y="371703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4"/>
              </a:rPr>
              <a:t>http://tmt.omikk.bme.hu/show_news.html?id=5431&amp;issue_id=522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51520" y="450912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5"/>
              </a:rPr>
              <a:t>http://www.youtube.com/watch?v=nVneMJt0UEo</a:t>
            </a:r>
            <a:r>
              <a:rPr lang="hu-HU" dirty="0" smtClean="0">
                <a:latin typeface="+mn-lt"/>
              </a:rPr>
              <a:t> </a:t>
            </a:r>
          </a:p>
          <a:p>
            <a:r>
              <a:rPr lang="hu-HU" dirty="0" smtClean="0">
                <a:latin typeface="+mn-lt"/>
                <a:hlinkClick r:id="rId6"/>
              </a:rPr>
              <a:t>http://www.inf.unideb.hu/~nbatfai/kk/</a:t>
            </a:r>
            <a:endParaRPr lang="hu-HU" dirty="0" smtClean="0">
              <a:latin typeface="+mn-lt"/>
            </a:endParaRPr>
          </a:p>
          <a:p>
            <a:endParaRPr lang="hu-HU" dirty="0" smtClean="0">
              <a:latin typeface="+mn-lt"/>
            </a:endParaRPr>
          </a:p>
          <a:p>
            <a:r>
              <a:rPr lang="hu-HU" b="1" dirty="0" smtClean="0">
                <a:latin typeface="+mn-lt"/>
              </a:rPr>
              <a:t>5/25</a:t>
            </a:r>
            <a:r>
              <a:rPr lang="hu-HU" dirty="0" smtClean="0">
                <a:latin typeface="+mn-lt"/>
              </a:rPr>
              <a:t> Készíts saját csevegőt (Python vagy Java alapon teszteld, Y, W alappal) a foci  (pl. PLB, FerSML vagy a magyar NB1 egy klubja életének </a:t>
            </a:r>
            <a:r>
              <a:rPr lang="hu-HU" dirty="0" smtClean="0"/>
              <a:t>valamilyen részterületéről </a:t>
            </a:r>
            <a:r>
              <a:rPr lang="hu-HU" dirty="0" smtClean="0">
                <a:latin typeface="+mn-lt"/>
              </a:rPr>
              <a:t>, vagy egy konkrét mérkőzésről, például a 63: </a:t>
            </a:r>
            <a:r>
              <a:rPr lang="hu-HU" dirty="0" smtClean="0">
                <a:latin typeface="+mn-lt"/>
                <a:hlinkClick r:id="rId7"/>
              </a:rPr>
              <a:t>http://www.youtube.com/watch?v=gtyYJHCUTBU</a:t>
            </a:r>
            <a:r>
              <a:rPr lang="hu-HU" dirty="0" smtClean="0">
                <a:latin typeface="+mn-lt"/>
              </a:rPr>
              <a:t> ) tudjon csevegni (pontozás a 25 pont egy olyan jellegű beszélgetés demóra jár, amit a fenti </a:t>
            </a:r>
            <a:r>
              <a:rPr lang="hu-HU" dirty="0" err="1" smtClean="0">
                <a:latin typeface="+mn-lt"/>
              </a:rPr>
              <a:t>YouTube</a:t>
            </a:r>
            <a:r>
              <a:rPr lang="hu-HU" dirty="0" smtClean="0">
                <a:latin typeface="+mn-lt"/>
              </a:rPr>
              <a:t> videó is mutat).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DocBook</a:t>
            </a:r>
            <a:endParaRPr lang="hu-HU" sz="4000" b="1" dirty="0" smtClean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79512" y="4077072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DocBook</a:t>
            </a:r>
            <a:r>
              <a:rPr lang="hu-HU" dirty="0" smtClean="0"/>
              <a:t> 5.0: The </a:t>
            </a:r>
            <a:r>
              <a:rPr lang="hu-HU" dirty="0" err="1" smtClean="0"/>
              <a:t>Definitive</a:t>
            </a:r>
            <a:r>
              <a:rPr lang="hu-HU" dirty="0" smtClean="0"/>
              <a:t> </a:t>
            </a:r>
            <a:r>
              <a:rPr lang="hu-HU" dirty="0" err="1" smtClean="0"/>
              <a:t>Guide</a:t>
            </a:r>
            <a:r>
              <a:rPr lang="hu-HU" dirty="0" smtClean="0"/>
              <a:t> (0.0.22, </a:t>
            </a:r>
            <a:r>
              <a:rPr lang="hu-HU" dirty="0" err="1" smtClean="0"/>
              <a:t>DocBook</a:t>
            </a:r>
            <a:r>
              <a:rPr lang="hu-HU" dirty="0" smtClean="0"/>
              <a:t> </a:t>
            </a:r>
            <a:r>
              <a:rPr lang="hu-HU" b="1" dirty="0" smtClean="0">
                <a:solidFill>
                  <a:srgbClr val="FF0000"/>
                </a:solidFill>
              </a:rPr>
              <a:t>5.0</a:t>
            </a:r>
            <a:r>
              <a:rPr lang="hu-HU" dirty="0" smtClean="0"/>
              <a:t>) (ANGOL)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>
                <a:hlinkClick r:id="rId2"/>
              </a:rPr>
              <a:t>http://www.docbook.org/tdg5/en/html/docbook.html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r>
              <a:rPr lang="hu-HU" dirty="0" err="1" smtClean="0"/>
              <a:t>DocBook</a:t>
            </a:r>
            <a:r>
              <a:rPr lang="hu-HU" dirty="0" smtClean="0"/>
              <a:t>: The </a:t>
            </a:r>
            <a:r>
              <a:rPr lang="hu-HU" dirty="0" err="1" smtClean="0"/>
              <a:t>Definitive</a:t>
            </a:r>
            <a:r>
              <a:rPr lang="hu-HU" dirty="0" smtClean="0"/>
              <a:t> </a:t>
            </a:r>
            <a:r>
              <a:rPr lang="hu-HU" dirty="0" err="1" smtClean="0"/>
              <a:t>Guide</a:t>
            </a:r>
            <a:r>
              <a:rPr lang="hu-HU" dirty="0" smtClean="0"/>
              <a:t> (2.0.17, </a:t>
            </a:r>
            <a:r>
              <a:rPr lang="hu-HU" dirty="0" err="1" smtClean="0"/>
              <a:t>DocBook</a:t>
            </a:r>
            <a:r>
              <a:rPr lang="hu-HU" dirty="0" smtClean="0"/>
              <a:t> </a:t>
            </a:r>
            <a:r>
              <a:rPr lang="hu-HU" b="1" dirty="0" smtClean="0">
                <a:solidFill>
                  <a:srgbClr val="FF0000"/>
                </a:solidFill>
              </a:rPr>
              <a:t>4.5</a:t>
            </a:r>
            <a:r>
              <a:rPr lang="hu-HU" dirty="0" smtClean="0"/>
              <a:t>) (ANGOL)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>
                <a:hlinkClick r:id="rId3"/>
              </a:rPr>
              <a:t>http://www.docbook.org/tdg/en/html/docbook.html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r>
              <a:rPr lang="hu-HU" dirty="0" err="1" smtClean="0"/>
              <a:t>DocBook</a:t>
            </a:r>
            <a:r>
              <a:rPr lang="hu-HU" dirty="0" smtClean="0"/>
              <a:t>: The </a:t>
            </a:r>
            <a:r>
              <a:rPr lang="hu-HU" dirty="0" err="1" smtClean="0"/>
              <a:t>Definitive</a:t>
            </a:r>
            <a:r>
              <a:rPr lang="hu-HU" dirty="0" smtClean="0"/>
              <a:t> </a:t>
            </a:r>
            <a:r>
              <a:rPr lang="hu-HU" dirty="0" err="1" smtClean="0"/>
              <a:t>Guide</a:t>
            </a:r>
            <a:r>
              <a:rPr lang="hu-HU" dirty="0" smtClean="0"/>
              <a:t> (1.0.3, </a:t>
            </a:r>
            <a:r>
              <a:rPr lang="hu-HU" dirty="0" err="1" smtClean="0"/>
              <a:t>DocBook</a:t>
            </a:r>
            <a:r>
              <a:rPr lang="hu-HU" dirty="0" smtClean="0"/>
              <a:t> </a:t>
            </a:r>
            <a:r>
              <a:rPr lang="hu-HU" b="1" dirty="0" smtClean="0">
                <a:solidFill>
                  <a:srgbClr val="FF0000"/>
                </a:solidFill>
              </a:rPr>
              <a:t>3.1</a:t>
            </a:r>
            <a:r>
              <a:rPr lang="hu-HU" dirty="0" smtClean="0"/>
              <a:t>) (ANGOL)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>
                <a:hlinkClick r:id="rId4"/>
              </a:rPr>
              <a:t>http://www.oasis-open.org/docbook/documentation/reference/html/docbook.html</a:t>
            </a:r>
            <a:r>
              <a:rPr lang="hu-HU" dirty="0" smtClean="0"/>
              <a:t> </a:t>
            </a:r>
          </a:p>
          <a:p>
            <a:endParaRPr lang="hu-H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80728"/>
            <a:ext cx="2136886" cy="2808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908720"/>
            <a:ext cx="21621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980728"/>
            <a:ext cx="2116974" cy="27854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14414" y="142852"/>
            <a:ext cx="6943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A </a:t>
            </a:r>
            <a:r>
              <a:rPr lang="hu-HU" sz="3600" b="1" dirty="0" err="1" smtClean="0">
                <a:latin typeface="+mj-lt"/>
              </a:rPr>
              <a:t>MIDletek</a:t>
            </a:r>
            <a:r>
              <a:rPr lang="hu-HU" sz="3600" b="1" dirty="0" smtClean="0">
                <a:latin typeface="+mj-lt"/>
              </a:rPr>
              <a:t> életciklusa, konstruktor</a:t>
            </a:r>
            <a:endParaRPr lang="hu-HU" sz="3600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1338263"/>
            <a:ext cx="7446963" cy="4181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571744"/>
            <a:ext cx="6646863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4133850" cy="1619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DocBook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, a munka menete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536" y="2555612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http://www.docbook.org/tdg5/en/html/authorgroup.html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980134"/>
            <a:ext cx="6067425" cy="3905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204864"/>
            <a:ext cx="5514975" cy="4362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205288" y="5661025"/>
            <a:ext cx="5551487" cy="1081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hu-HU">
                <a:solidFill>
                  <a:srgbClr val="000000"/>
                </a:solidFill>
              </a:rPr>
              <a:t>PDF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hu-HU">
                <a:solidFill>
                  <a:srgbClr val="000000"/>
                </a:solidFill>
                <a:hlinkClick r:id="rId3"/>
              </a:rPr>
              <a:t>http://www.inf.unideb.hu/~nbatfai/ppmkonyv.pdf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08175" y="-28600"/>
            <a:ext cx="5040313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DocBook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8709025" cy="43195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A Programozó Páternoszter mellékletek egy </a:t>
            </a:r>
            <a:r>
              <a:rPr lang="hu-HU" dirty="0" err="1">
                <a:solidFill>
                  <a:srgbClr val="000000"/>
                </a:solidFill>
              </a:rPr>
              <a:t>DocBook</a:t>
            </a:r>
            <a:r>
              <a:rPr lang="hu-HU" dirty="0">
                <a:solidFill>
                  <a:srgbClr val="000000"/>
                </a:solidFill>
              </a:rPr>
              <a:t> XML 5.0 dokumentum: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  <a:hlinkClick r:id="rId4"/>
              </a:rPr>
              <a:t>http://www.inf.unideb.hu/~nbatfai/ppmkonyv.xml</a:t>
            </a:r>
            <a:r>
              <a:rPr lang="hu-HU" dirty="0">
                <a:solidFill>
                  <a:srgbClr val="000000"/>
                </a:solidFill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endParaRPr lang="hu-HU" dirty="0">
              <a:solidFill>
                <a:srgbClr val="000000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&lt;?</a:t>
            </a:r>
            <a:r>
              <a:rPr lang="hu-HU" dirty="0" err="1">
                <a:solidFill>
                  <a:srgbClr val="000000"/>
                </a:solidFill>
              </a:rPr>
              <a:t>xml</a:t>
            </a:r>
            <a:r>
              <a:rPr lang="hu-HU" dirty="0">
                <a:solidFill>
                  <a:srgbClr val="000000"/>
                </a:solidFill>
              </a:rPr>
              <a:t> version="1.0" </a:t>
            </a:r>
            <a:r>
              <a:rPr lang="hu-HU" dirty="0" err="1">
                <a:solidFill>
                  <a:srgbClr val="000000"/>
                </a:solidFill>
              </a:rPr>
              <a:t>encoding</a:t>
            </a:r>
            <a:r>
              <a:rPr lang="hu-HU" dirty="0">
                <a:solidFill>
                  <a:srgbClr val="000000"/>
                </a:solidFill>
              </a:rPr>
              <a:t>="utf-8"?&gt;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&lt;</a:t>
            </a:r>
            <a:r>
              <a:rPr lang="hu-HU" dirty="0" err="1">
                <a:solidFill>
                  <a:srgbClr val="000000"/>
                </a:solidFill>
              </a:rPr>
              <a:t>book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xmlns</a:t>
            </a:r>
            <a:r>
              <a:rPr lang="hu-HU" dirty="0">
                <a:solidFill>
                  <a:srgbClr val="000000"/>
                </a:solidFill>
              </a:rPr>
              <a:t>="http://docbook.org/ns/docbook" version="5.0" </a:t>
            </a:r>
            <a:r>
              <a:rPr lang="hu-HU" dirty="0" err="1">
                <a:solidFill>
                  <a:srgbClr val="000000"/>
                </a:solidFill>
              </a:rPr>
              <a:t>xml</a:t>
            </a:r>
            <a:r>
              <a:rPr lang="hu-HU" dirty="0">
                <a:solidFill>
                  <a:srgbClr val="000000"/>
                </a:solidFill>
              </a:rPr>
              <a:t>:</a:t>
            </a:r>
            <a:r>
              <a:rPr lang="hu-HU" dirty="0" err="1">
                <a:solidFill>
                  <a:srgbClr val="000000"/>
                </a:solidFill>
              </a:rPr>
              <a:t>lang</a:t>
            </a:r>
            <a:r>
              <a:rPr lang="hu-HU" dirty="0">
                <a:solidFill>
                  <a:srgbClr val="000000"/>
                </a:solidFill>
              </a:rPr>
              <a:t>="hu"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</a:t>
            </a:r>
            <a:r>
              <a:rPr lang="hu-HU" dirty="0" err="1">
                <a:solidFill>
                  <a:srgbClr val="000000"/>
                </a:solidFill>
              </a:rPr>
              <a:t>xmlns</a:t>
            </a:r>
            <a:r>
              <a:rPr lang="hu-HU" dirty="0">
                <a:solidFill>
                  <a:srgbClr val="000000"/>
                </a:solidFill>
              </a:rPr>
              <a:t>:</a:t>
            </a:r>
            <a:r>
              <a:rPr lang="hu-HU" dirty="0" err="1">
                <a:solidFill>
                  <a:srgbClr val="000000"/>
                </a:solidFill>
              </a:rPr>
              <a:t>xlink</a:t>
            </a:r>
            <a:r>
              <a:rPr lang="hu-HU" dirty="0">
                <a:solidFill>
                  <a:srgbClr val="000000"/>
                </a:solidFill>
              </a:rPr>
              <a:t>="http://www.w3.org/1999/</a:t>
            </a:r>
            <a:r>
              <a:rPr lang="hu-HU" dirty="0" err="1">
                <a:solidFill>
                  <a:srgbClr val="000000"/>
                </a:solidFill>
              </a:rPr>
              <a:t>xlink</a:t>
            </a:r>
            <a:r>
              <a:rPr lang="hu-HU" dirty="0">
                <a:solidFill>
                  <a:srgbClr val="000000"/>
                </a:solidFill>
              </a:rPr>
              <a:t>"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</a:t>
            </a:r>
            <a:r>
              <a:rPr lang="hu-HU" dirty="0" err="1">
                <a:solidFill>
                  <a:srgbClr val="000000"/>
                </a:solidFill>
              </a:rPr>
              <a:t>xmlns</a:t>
            </a:r>
            <a:r>
              <a:rPr lang="hu-HU" dirty="0">
                <a:solidFill>
                  <a:srgbClr val="000000"/>
                </a:solidFill>
              </a:rPr>
              <a:t>:</a:t>
            </a:r>
            <a:r>
              <a:rPr lang="hu-HU" dirty="0" err="1">
                <a:solidFill>
                  <a:srgbClr val="000000"/>
                </a:solidFill>
              </a:rPr>
              <a:t>xi</a:t>
            </a:r>
            <a:r>
              <a:rPr lang="hu-HU" dirty="0">
                <a:solidFill>
                  <a:srgbClr val="000000"/>
                </a:solidFill>
              </a:rPr>
              <a:t>="http://www.w3.org/2001/</a:t>
            </a:r>
            <a:r>
              <a:rPr lang="hu-HU" dirty="0" err="1">
                <a:solidFill>
                  <a:srgbClr val="000000"/>
                </a:solidFill>
              </a:rPr>
              <a:t>XInclude</a:t>
            </a:r>
            <a:r>
              <a:rPr lang="hu-HU" dirty="0">
                <a:solidFill>
                  <a:srgbClr val="000000"/>
                </a:solidFill>
              </a:rPr>
              <a:t>"&gt;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&lt;</a:t>
            </a:r>
            <a:r>
              <a:rPr lang="hu-HU" dirty="0" err="1">
                <a:solidFill>
                  <a:srgbClr val="000000"/>
                </a:solidFill>
              </a:rPr>
              <a:t>info</a:t>
            </a:r>
            <a:r>
              <a:rPr lang="hu-HU" dirty="0">
                <a:solidFill>
                  <a:srgbClr val="000000"/>
                </a:solidFill>
              </a:rPr>
              <a:t>&gt;       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  &lt;</a:t>
            </a:r>
            <a:r>
              <a:rPr lang="hu-HU" dirty="0" err="1">
                <a:solidFill>
                  <a:srgbClr val="000000"/>
                </a:solidFill>
              </a:rPr>
              <a:t>title</a:t>
            </a:r>
            <a:r>
              <a:rPr lang="hu-HU" dirty="0">
                <a:solidFill>
                  <a:srgbClr val="000000"/>
                </a:solidFill>
              </a:rPr>
              <a:t>&gt;Programozó Páternoszter mellékletek&lt;/</a:t>
            </a:r>
            <a:r>
              <a:rPr lang="hu-HU" dirty="0" err="1">
                <a:solidFill>
                  <a:srgbClr val="000000"/>
                </a:solidFill>
              </a:rPr>
              <a:t>title</a:t>
            </a:r>
            <a:r>
              <a:rPr lang="hu-HU" dirty="0">
                <a:solidFill>
                  <a:srgbClr val="000000"/>
                </a:solidFill>
              </a:rPr>
              <a:t>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  &lt;</a:t>
            </a:r>
            <a:r>
              <a:rPr lang="hu-HU" dirty="0" err="1">
                <a:solidFill>
                  <a:srgbClr val="000000"/>
                </a:solidFill>
              </a:rPr>
              <a:t>subtitle</a:t>
            </a:r>
            <a:r>
              <a:rPr lang="hu-HU" dirty="0">
                <a:solidFill>
                  <a:srgbClr val="000000"/>
                </a:solidFill>
              </a:rPr>
              <a:t>&gt;Feljegyzések BN laborjairól, az XML-től az emberi tudatig&lt;/</a:t>
            </a:r>
            <a:r>
              <a:rPr lang="hu-HU" dirty="0" err="1">
                <a:solidFill>
                  <a:srgbClr val="000000"/>
                </a:solidFill>
              </a:rPr>
              <a:t>subtitle</a:t>
            </a:r>
            <a:r>
              <a:rPr lang="hu-HU" dirty="0">
                <a:solidFill>
                  <a:srgbClr val="000000"/>
                </a:solidFill>
              </a:rPr>
              <a:t>&gt;       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  &lt;</a:t>
            </a:r>
            <a:r>
              <a:rPr lang="hu-HU" dirty="0" err="1">
                <a:solidFill>
                  <a:srgbClr val="000000"/>
                </a:solidFill>
              </a:rPr>
              <a:t>author</a:t>
            </a:r>
            <a:r>
              <a:rPr lang="hu-HU" dirty="0">
                <a:solidFill>
                  <a:srgbClr val="000000"/>
                </a:solidFill>
              </a:rPr>
              <a:t>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      &lt;</a:t>
            </a:r>
            <a:r>
              <a:rPr lang="hu-HU" dirty="0" err="1">
                <a:solidFill>
                  <a:srgbClr val="000000"/>
                </a:solidFill>
              </a:rPr>
              <a:t>personname</a:t>
            </a:r>
            <a:r>
              <a:rPr lang="hu-HU" dirty="0">
                <a:solidFill>
                  <a:srgbClr val="000000"/>
                </a:solidFill>
              </a:rPr>
              <a:t>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          &lt;</a:t>
            </a:r>
            <a:r>
              <a:rPr lang="hu-HU" dirty="0" err="1">
                <a:solidFill>
                  <a:srgbClr val="000000"/>
                </a:solidFill>
              </a:rPr>
              <a:t>surname</a:t>
            </a:r>
            <a:r>
              <a:rPr lang="hu-HU" dirty="0">
                <a:solidFill>
                  <a:srgbClr val="000000"/>
                </a:solidFill>
              </a:rPr>
              <a:t>&gt;Bátfai&lt;/</a:t>
            </a:r>
            <a:r>
              <a:rPr lang="hu-HU" dirty="0" err="1">
                <a:solidFill>
                  <a:srgbClr val="000000"/>
                </a:solidFill>
              </a:rPr>
              <a:t>surname</a:t>
            </a:r>
            <a:r>
              <a:rPr lang="hu-HU" dirty="0">
                <a:solidFill>
                  <a:srgbClr val="000000"/>
                </a:solidFill>
              </a:rPr>
              <a:t>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            &lt;</a:t>
            </a:r>
            <a:r>
              <a:rPr lang="hu-HU" dirty="0" err="1">
                <a:solidFill>
                  <a:srgbClr val="000000"/>
                </a:solidFill>
              </a:rPr>
              <a:t>firstname</a:t>
            </a:r>
            <a:r>
              <a:rPr lang="hu-HU" dirty="0">
                <a:solidFill>
                  <a:srgbClr val="000000"/>
                </a:solidFill>
              </a:rPr>
              <a:t>&gt;Norbert&lt;/</a:t>
            </a:r>
            <a:r>
              <a:rPr lang="hu-HU" dirty="0" err="1">
                <a:solidFill>
                  <a:srgbClr val="000000"/>
                </a:solidFill>
              </a:rPr>
              <a:t>firstname</a:t>
            </a:r>
            <a:r>
              <a:rPr lang="hu-HU" dirty="0">
                <a:solidFill>
                  <a:srgbClr val="000000"/>
                </a:solidFill>
              </a:rPr>
              <a:t>&gt;&lt;/</a:t>
            </a:r>
            <a:r>
              <a:rPr lang="hu-HU" dirty="0" err="1">
                <a:solidFill>
                  <a:srgbClr val="000000"/>
                </a:solidFill>
              </a:rPr>
              <a:t>personname</a:t>
            </a:r>
            <a:r>
              <a:rPr lang="hu-HU" dirty="0">
                <a:solidFill>
                  <a:srgbClr val="000000"/>
                </a:solidFill>
              </a:rPr>
              <a:t>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hu-HU" dirty="0">
                <a:solidFill>
                  <a:srgbClr val="000000"/>
                </a:solidFill>
              </a:rPr>
              <a:t>...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814388" y="5516563"/>
            <a:ext cx="2244725" cy="198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0" y="5732463"/>
            <a:ext cx="5583238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</a:rPr>
              <a:t>HTML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  <a:hlinkClick r:id="rId5"/>
              </a:rPr>
              <a:t>http://www.inf.unideb.hu/~nbatfai/ppmkonyv.html</a:t>
            </a:r>
            <a:r>
              <a:rPr lang="hu-HU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7975" y="3049588"/>
            <a:ext cx="3317875" cy="348297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34824" name="Line 7"/>
          <p:cNvSpPr>
            <a:spLocks noChangeShapeType="1"/>
          </p:cNvSpPr>
          <p:nvPr/>
        </p:nvSpPr>
        <p:spPr bwMode="auto">
          <a:xfrm>
            <a:off x="3059113" y="5521325"/>
            <a:ext cx="1152525" cy="284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Bátfai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korpusz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1600" b="1" dirty="0" smtClean="0">
                <a:latin typeface="+mj-lt"/>
                <a:ea typeface="+mj-ea"/>
                <a:cs typeface="+mj-cs"/>
                <a:hlinkClick r:id="rId2"/>
              </a:rPr>
              <a:t>http://www.inf.unideb.hu/~nbatfai/BatfaiCorpus/</a:t>
            </a: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7970837" cy="1781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268760"/>
            <a:ext cx="7380287" cy="5048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653136"/>
            <a:ext cx="9639300" cy="1971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17140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FerSML avatár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1600" b="1" dirty="0" smtClean="0">
                <a:latin typeface="+mj-lt"/>
                <a:ea typeface="+mj-ea"/>
                <a:cs typeface="+mj-cs"/>
                <a:hlinkClick r:id="rId2"/>
              </a:rPr>
              <a:t>http://footballerml.sourceforge.net/supporter_avatars/0.0.9/FerSML.Debrecen.avatar.xml</a:t>
            </a: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7504113" cy="2505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44824"/>
            <a:ext cx="8123237" cy="4429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636912"/>
            <a:ext cx="10668000" cy="3943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 bwMode="auto">
          <a:xfrm>
            <a:off x="357158" y="-17140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FerSML avatár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1600" b="1" dirty="0" smtClean="0">
                <a:latin typeface="+mj-lt"/>
                <a:ea typeface="+mj-ea"/>
                <a:cs typeface="+mj-cs"/>
                <a:hlinkClick r:id="rId2"/>
              </a:rPr>
              <a:t>http://footballerml.sourceforge.net/supporter_avatars/0.0.9/avatar_D_77.xml</a:t>
            </a: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6267450" cy="5248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24944"/>
            <a:ext cx="2676525" cy="2933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Két alapvető fogalom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11560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hu-HU" dirty="0" smtClean="0">
                <a:ea typeface="Arial Unicode MS" pitchFamily="2"/>
                <a:cs typeface="Tahoma" pitchFamily="2"/>
              </a:rPr>
              <a:t>Jól formázott</a:t>
            </a:r>
            <a:br>
              <a:rPr lang="hu-HU" dirty="0" smtClean="0">
                <a:ea typeface="Arial Unicode MS" pitchFamily="2"/>
                <a:cs typeface="Tahoma" pitchFamily="2"/>
              </a:rPr>
            </a:br>
            <a:endParaRPr lang="hu-HU" dirty="0" smtClean="0">
              <a:ea typeface="Arial Unicode MS" pitchFamily="2"/>
              <a:cs typeface="Tahoma" pitchFamily="2"/>
            </a:endParaRPr>
          </a:p>
          <a:p>
            <a:pPr marL="457200" lvl="0" indent="-4572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hu-HU" dirty="0" smtClean="0">
                <a:ea typeface="Arial Unicode MS" pitchFamily="2"/>
                <a:cs typeface="Tahoma" pitchFamily="2"/>
              </a:rPr>
              <a:t>Érvényes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55576" y="2564904"/>
            <a:ext cx="7632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Extensible</a:t>
            </a:r>
            <a:r>
              <a:rPr lang="hu-HU" b="1" dirty="0" smtClean="0"/>
              <a:t> Markup </a:t>
            </a:r>
            <a:r>
              <a:rPr lang="hu-HU" b="1" dirty="0" err="1" smtClean="0"/>
              <a:t>Language</a:t>
            </a:r>
            <a:r>
              <a:rPr lang="hu-HU" b="1" dirty="0" smtClean="0"/>
              <a:t> </a:t>
            </a:r>
            <a:r>
              <a:rPr lang="hu-HU" dirty="0" smtClean="0"/>
              <a:t>(XML) 1.0 (</a:t>
            </a:r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Edition</a:t>
            </a:r>
            <a:r>
              <a:rPr lang="hu-HU" dirty="0" smtClean="0"/>
              <a:t>)</a:t>
            </a:r>
            <a:br>
              <a:rPr lang="hu-HU" dirty="0" smtClean="0"/>
            </a:br>
            <a:r>
              <a:rPr lang="hu-HU" dirty="0" smtClean="0"/>
              <a:t>W3C </a:t>
            </a:r>
            <a:r>
              <a:rPr lang="hu-HU" dirty="0" err="1" smtClean="0"/>
              <a:t>Recommendation</a:t>
            </a:r>
            <a:r>
              <a:rPr lang="hu-HU" dirty="0" smtClean="0"/>
              <a:t> 26 November 2008</a:t>
            </a:r>
            <a:br>
              <a:rPr lang="hu-HU" dirty="0" smtClean="0"/>
            </a:br>
            <a:r>
              <a:rPr lang="hu-HU" b="1" dirty="0" smtClean="0">
                <a:hlinkClick r:id="rId2"/>
              </a:rPr>
              <a:t>http://www.w3.org/TR/</a:t>
            </a:r>
            <a:r>
              <a:rPr lang="hu-HU" b="1" dirty="0" err="1" smtClean="0">
                <a:hlinkClick r:id="rId2"/>
              </a:rPr>
              <a:t>xml</a:t>
            </a:r>
            <a:r>
              <a:rPr lang="hu-HU" dirty="0" smtClean="0">
                <a:hlinkClick r:id="rId2"/>
              </a:rPr>
              <a:t>/</a:t>
            </a:r>
            <a:r>
              <a:rPr lang="hu-HU" dirty="0" smtClean="0"/>
              <a:t>   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Extensible</a:t>
            </a:r>
            <a:r>
              <a:rPr lang="hu-HU" dirty="0" smtClean="0"/>
              <a:t> Markup </a:t>
            </a:r>
            <a:r>
              <a:rPr lang="hu-HU" dirty="0" err="1" smtClean="0"/>
              <a:t>Language</a:t>
            </a:r>
            <a:r>
              <a:rPr lang="hu-HU" dirty="0" smtClean="0"/>
              <a:t> (XML) 1.0 (</a:t>
            </a:r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Edition</a:t>
            </a:r>
            <a:r>
              <a:rPr lang="hu-HU" dirty="0" smtClean="0"/>
              <a:t>)  </a:t>
            </a:r>
            <a:r>
              <a:rPr lang="hu-HU" b="1" dirty="0" smtClean="0"/>
              <a:t>Magyar fordítás</a:t>
            </a:r>
            <a:r>
              <a:rPr lang="hu-HU" dirty="0" smtClean="0"/>
              <a:t> 2006. november</a:t>
            </a:r>
          </a:p>
          <a:p>
            <a:r>
              <a:rPr lang="hu-HU" dirty="0" smtClean="0">
                <a:hlinkClick r:id="rId3"/>
              </a:rPr>
              <a:t>http://mgl.uw.hu/XML1_0_3rd/Extensible%20Markup%20Language%20%28XML%29%201_0%20%28Third%20Edition%29.htm</a:t>
            </a:r>
            <a:r>
              <a:rPr lang="hu-HU" dirty="0" smtClean="0"/>
              <a:t>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Jól formázott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1357313"/>
            <a:ext cx="6305550" cy="4143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84984"/>
            <a:ext cx="3124200" cy="2628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Érvényes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094537" cy="547687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4591050" cy="35623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284043"/>
            <a:ext cx="2800350" cy="14573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DTD, Dokumentum Típus Deklaráció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43608" y="6309320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http://www.inf.unideb.hu/~nbatfai/ppmkonyv.html#d0e416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6446837" cy="3971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628800"/>
            <a:ext cx="5953125" cy="4657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W3C XML séma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6789737" cy="3933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732837" cy="5019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14414" y="142852"/>
            <a:ext cx="6652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A </a:t>
            </a:r>
            <a:r>
              <a:rPr lang="hu-HU" sz="3600" b="1" dirty="0" err="1" smtClean="0">
                <a:latin typeface="+mj-lt"/>
              </a:rPr>
              <a:t>MIDletek</a:t>
            </a:r>
            <a:r>
              <a:rPr lang="hu-HU" sz="3600" b="1" dirty="0" smtClean="0">
                <a:latin typeface="+mj-lt"/>
              </a:rPr>
              <a:t> életciklusa, </a:t>
            </a:r>
            <a:r>
              <a:rPr lang="hu-HU" sz="3600" b="1" dirty="0" err="1" smtClean="0">
                <a:latin typeface="+mj-lt"/>
              </a:rPr>
              <a:t>startApp</a:t>
            </a:r>
            <a:r>
              <a:rPr lang="hu-HU" sz="3600" b="1" dirty="0" smtClean="0">
                <a:latin typeface="+mj-lt"/>
              </a:rPr>
              <a:t>()</a:t>
            </a:r>
            <a:endParaRPr lang="hu-HU" sz="3600" b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808787" cy="4667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RelaxNG</a:t>
            </a:r>
            <a:endParaRPr lang="hu-HU" sz="4000" b="1" dirty="0" smtClean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6427787" cy="3752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676400"/>
            <a:ext cx="5572125" cy="3505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24944"/>
            <a:ext cx="10077450" cy="3343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RelaxNG</a:t>
            </a:r>
            <a:endParaRPr lang="hu-HU" sz="4000" b="1" dirty="0" smtClean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6427787" cy="3752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7351713" cy="4991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RelaxNG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, kompakt forma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6427787" cy="3752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5810250" cy="5019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821601" y="188640"/>
            <a:ext cx="552672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DocBook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v5.0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validálás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62720" y="1124744"/>
            <a:ext cx="8979840" cy="5389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Hallgatóim akár Windows, akár Linux alatt dolgozhatnak (bár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pdf-et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csak az utóbbi alatt tudnak készíteni), mert a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validálást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a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Sun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Multi-Schema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Validator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(MSV)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validátorával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(Jávás) végezzük: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400" dirty="0" smtClean="0">
                <a:solidFill>
                  <a:srgbClr val="808080"/>
                </a:solidFill>
                <a:latin typeface="+mn-lt"/>
              </a:rPr>
              <a:t>A </a:t>
            </a:r>
            <a:r>
              <a:rPr lang="hu-HU" sz="2400" dirty="0" err="1" smtClean="0">
                <a:solidFill>
                  <a:srgbClr val="808080"/>
                </a:solidFill>
                <a:latin typeface="+mn-lt"/>
              </a:rPr>
              <a:t>ppmkonyv.xml</a:t>
            </a:r>
            <a:r>
              <a:rPr lang="hu-HU" sz="2400" dirty="0" smtClean="0">
                <a:solidFill>
                  <a:srgbClr val="808080"/>
                </a:solidFill>
                <a:latin typeface="+mn-lt"/>
              </a:rPr>
              <a:t> eleje: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 smtClean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 marL="391686" lvl="1" indent="-195843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Letöltése: </a:t>
            </a:r>
            <a:r>
              <a:rPr lang="hu-HU" sz="2200" dirty="0">
                <a:solidFill>
                  <a:srgbClr val="000000"/>
                </a:solidFill>
                <a:latin typeface="+mn-lt"/>
                <a:hlinkClick r:id="rId3"/>
              </a:rPr>
              <a:t>https://msv.dev.java.net/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 marL="391686" lvl="1" indent="-195843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Használata: java -Xss512K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-jar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elérési-út/msv-20070407/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msv.jar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\</a:t>
            </a:r>
          </a:p>
          <a:p>
            <a:pPr marL="391686" lvl="1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http://www.docbook.org/xml/5.0/rng/docbook.rng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ppmkonyv.xml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95536" y="3092767"/>
            <a:ext cx="820891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dirty="0" smtClean="0">
                <a:solidFill>
                  <a:srgbClr val="808080"/>
                </a:solidFill>
              </a:rPr>
              <a:t>&lt;?</a:t>
            </a:r>
            <a:r>
              <a:rPr lang="hu-HU" dirty="0" err="1" smtClean="0">
                <a:solidFill>
                  <a:srgbClr val="808080"/>
                </a:solidFill>
              </a:rPr>
              <a:t>xml</a:t>
            </a:r>
            <a:r>
              <a:rPr lang="hu-HU" dirty="0" smtClean="0">
                <a:solidFill>
                  <a:srgbClr val="808080"/>
                </a:solidFill>
              </a:rPr>
              <a:t> version="1.0" </a:t>
            </a:r>
            <a:r>
              <a:rPr lang="hu-HU" dirty="0" err="1" smtClean="0">
                <a:solidFill>
                  <a:srgbClr val="808080"/>
                </a:solidFill>
              </a:rPr>
              <a:t>encoding</a:t>
            </a:r>
            <a:r>
              <a:rPr lang="hu-HU" dirty="0" smtClean="0">
                <a:solidFill>
                  <a:srgbClr val="808080"/>
                </a:solidFill>
              </a:rPr>
              <a:t>="utf-8"?&gt;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dirty="0" smtClean="0">
                <a:solidFill>
                  <a:srgbClr val="808080"/>
                </a:solidFill>
              </a:rPr>
              <a:t>&lt;</a:t>
            </a:r>
            <a:r>
              <a:rPr lang="hu-HU" dirty="0" err="1" smtClean="0">
                <a:solidFill>
                  <a:srgbClr val="808080"/>
                </a:solidFill>
              </a:rPr>
              <a:t>book</a:t>
            </a:r>
            <a:r>
              <a:rPr lang="hu-HU" dirty="0" smtClean="0">
                <a:solidFill>
                  <a:srgbClr val="808080"/>
                </a:solidFill>
              </a:rPr>
              <a:t> </a:t>
            </a:r>
            <a:r>
              <a:rPr lang="hu-HU" dirty="0" err="1" smtClean="0">
                <a:solidFill>
                  <a:srgbClr val="808080"/>
                </a:solidFill>
              </a:rPr>
              <a:t>xmlns</a:t>
            </a:r>
            <a:r>
              <a:rPr lang="hu-HU" dirty="0" smtClean="0">
                <a:solidFill>
                  <a:srgbClr val="808080"/>
                </a:solidFill>
              </a:rPr>
              <a:t>="http://docbook.org/ns/docbook" version="5.0" </a:t>
            </a:r>
            <a:r>
              <a:rPr lang="hu-HU" dirty="0" err="1" smtClean="0">
                <a:solidFill>
                  <a:srgbClr val="808080"/>
                </a:solidFill>
              </a:rPr>
              <a:t>xml</a:t>
            </a:r>
            <a:r>
              <a:rPr lang="hu-HU" dirty="0" smtClean="0">
                <a:solidFill>
                  <a:srgbClr val="808080"/>
                </a:solidFill>
              </a:rPr>
              <a:t>:</a:t>
            </a:r>
            <a:r>
              <a:rPr lang="hu-HU" dirty="0" err="1" smtClean="0">
                <a:solidFill>
                  <a:srgbClr val="808080"/>
                </a:solidFill>
              </a:rPr>
              <a:t>lang</a:t>
            </a:r>
            <a:r>
              <a:rPr lang="hu-HU" dirty="0" smtClean="0">
                <a:solidFill>
                  <a:srgbClr val="808080"/>
                </a:solidFill>
              </a:rPr>
              <a:t>="hu"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dirty="0" smtClean="0">
                <a:solidFill>
                  <a:srgbClr val="808080"/>
                </a:solidFill>
              </a:rPr>
              <a:t>      </a:t>
            </a:r>
            <a:r>
              <a:rPr lang="hu-HU" dirty="0" err="1" smtClean="0">
                <a:solidFill>
                  <a:srgbClr val="808080"/>
                </a:solidFill>
              </a:rPr>
              <a:t>xmlns</a:t>
            </a:r>
            <a:r>
              <a:rPr lang="hu-HU" dirty="0" smtClean="0">
                <a:solidFill>
                  <a:srgbClr val="808080"/>
                </a:solidFill>
              </a:rPr>
              <a:t>:</a:t>
            </a:r>
            <a:r>
              <a:rPr lang="hu-HU" dirty="0" err="1" smtClean="0">
                <a:solidFill>
                  <a:srgbClr val="808080"/>
                </a:solidFill>
              </a:rPr>
              <a:t>xlink</a:t>
            </a:r>
            <a:r>
              <a:rPr lang="hu-HU" dirty="0" smtClean="0">
                <a:solidFill>
                  <a:srgbClr val="808080"/>
                </a:solidFill>
              </a:rPr>
              <a:t>="http://www.w3.org/1999/</a:t>
            </a:r>
            <a:r>
              <a:rPr lang="hu-HU" dirty="0" err="1" smtClean="0">
                <a:solidFill>
                  <a:srgbClr val="808080"/>
                </a:solidFill>
              </a:rPr>
              <a:t>xlink</a:t>
            </a:r>
            <a:r>
              <a:rPr lang="hu-HU" dirty="0" smtClean="0">
                <a:solidFill>
                  <a:srgbClr val="808080"/>
                </a:solidFill>
              </a:rPr>
              <a:t>"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dirty="0" smtClean="0">
                <a:solidFill>
                  <a:srgbClr val="808080"/>
                </a:solidFill>
              </a:rPr>
              <a:t>      </a:t>
            </a:r>
            <a:r>
              <a:rPr lang="hu-HU" dirty="0" err="1" smtClean="0">
                <a:solidFill>
                  <a:srgbClr val="808080"/>
                </a:solidFill>
              </a:rPr>
              <a:t>xmlns</a:t>
            </a:r>
            <a:r>
              <a:rPr lang="hu-HU" dirty="0" smtClean="0">
                <a:solidFill>
                  <a:srgbClr val="808080"/>
                </a:solidFill>
              </a:rPr>
              <a:t>:</a:t>
            </a:r>
            <a:r>
              <a:rPr lang="hu-HU" dirty="0" err="1" smtClean="0">
                <a:solidFill>
                  <a:srgbClr val="808080"/>
                </a:solidFill>
              </a:rPr>
              <a:t>xi</a:t>
            </a:r>
            <a:r>
              <a:rPr lang="hu-HU" dirty="0" smtClean="0">
                <a:solidFill>
                  <a:srgbClr val="808080"/>
                </a:solidFill>
              </a:rPr>
              <a:t>="http://www.w3.org/2001/</a:t>
            </a:r>
            <a:r>
              <a:rPr lang="hu-HU" dirty="0" err="1" smtClean="0">
                <a:solidFill>
                  <a:srgbClr val="808080"/>
                </a:solidFill>
              </a:rPr>
              <a:t>XInclude</a:t>
            </a:r>
            <a:r>
              <a:rPr lang="hu-HU" dirty="0" smtClean="0">
                <a:solidFill>
                  <a:srgbClr val="808080"/>
                </a:solidFill>
              </a:rPr>
              <a:t>"&gt;</a:t>
            </a:r>
            <a:endParaRPr lang="hu-HU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821601" y="326915"/>
            <a:ext cx="552672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DocBook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v5.0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validálás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961" y="1454553"/>
            <a:ext cx="5849280" cy="29551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53760" y="5361683"/>
            <a:ext cx="8163360" cy="10066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Illetve van egy saját Java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progink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, ami séma alapján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validál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  <a:hlinkClick r:id="rId4"/>
              </a:rPr>
              <a:t>http://www.inf.unideb.hu/~nbatfai/ppmkonyv.html#d0e1226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796480" y="326915"/>
            <a:ext cx="307008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DocBook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4.4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6881" y="1143481"/>
            <a:ext cx="8652960" cy="5630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 smtClean="0">
                <a:solidFill>
                  <a:srgbClr val="000000"/>
                </a:solidFill>
                <a:latin typeface="+mn-lt"/>
              </a:rPr>
              <a:t>Az 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5.0 és a 4.4 sem oda, sem visszafelé nem kompatibilis a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validítás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szempontjából!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972160" y="167058"/>
            <a:ext cx="3070080" cy="64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DocBook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4.4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93760" y="753200"/>
            <a:ext cx="8652960" cy="5975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A munka menete: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 marL="391686" lvl="1" indent="-195843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Szövegszerkesztés: mindenki használhatja saját kedvencét </a:t>
            </a:r>
            <a:r>
              <a:rPr lang="hu-HU" sz="2200" dirty="0">
                <a:solidFill>
                  <a:srgbClr val="808080"/>
                </a:solidFill>
                <a:latin typeface="+mn-lt"/>
              </a:rPr>
              <a:t>(az említett kereskedelmi termékek tipikusan WYSIWYG nézetet is tartalmaznak)</a:t>
            </a:r>
          </a:p>
          <a:p>
            <a:pPr marL="391686" lvl="1" indent="-195843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 err="1">
                <a:solidFill>
                  <a:srgbClr val="000000"/>
                </a:solidFill>
                <a:latin typeface="+mn-lt"/>
              </a:rPr>
              <a:t>Validálás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: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xmllint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* </a:t>
            </a:r>
          </a:p>
          <a:p>
            <a:pPr marL="391686" lvl="1" indent="-195843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Konvertálás: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xsltproc</a:t>
            </a:r>
            <a:r>
              <a:rPr lang="hu-HU" sz="2200" dirty="0" smtClean="0">
                <a:solidFill>
                  <a:srgbClr val="000000"/>
                </a:solidFill>
                <a:latin typeface="+mn-lt"/>
              </a:rPr>
              <a:t>*, </a:t>
            </a:r>
            <a:r>
              <a:rPr lang="hu-HU" sz="2200" dirty="0" err="1" smtClean="0">
                <a:solidFill>
                  <a:srgbClr val="000000"/>
                </a:solidFill>
                <a:latin typeface="+mn-lt"/>
              </a:rPr>
              <a:t>dblatex</a:t>
            </a:r>
            <a:r>
              <a:rPr lang="hu-HU" sz="2200" dirty="0" smtClean="0">
                <a:solidFill>
                  <a:srgbClr val="000000"/>
                </a:solidFill>
                <a:latin typeface="+mn-lt"/>
              </a:rPr>
              <a:t>*</a:t>
            </a:r>
            <a:endParaRPr lang="hu-HU" sz="2200" baseline="330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baseline="330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*: mezei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júzer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Windows alá nem tudja feltenni, Linux alatt persze egy tipikus telepítéssel felmennek a szükséges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progik</a:t>
            </a: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The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xsltproc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tool</a:t>
            </a: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  <a:hlinkClick r:id="rId3"/>
              </a:rPr>
              <a:t>http://xmlsoft.org/XSLT/xsltproc2.html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 err="1">
                <a:solidFill>
                  <a:srgbClr val="000000"/>
                </a:solidFill>
                <a:latin typeface="+mn-lt"/>
              </a:rPr>
              <a:t>xmllint</a:t>
            </a:r>
            <a:endParaRPr lang="hu-HU" sz="2200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  <a:hlinkClick r:id="rId4"/>
              </a:rPr>
              <a:t>http://xmlsoft.org/xmllint.html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 err="1">
                <a:solidFill>
                  <a:srgbClr val="000000"/>
                </a:solidFill>
                <a:latin typeface="+mn-lt"/>
              </a:rPr>
              <a:t>DocBook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to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+mn-lt"/>
              </a:rPr>
              <a:t>LaTeX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Publishing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hu-HU" sz="2200" dirty="0">
                <a:solidFill>
                  <a:srgbClr val="000000"/>
                </a:solidFill>
                <a:latin typeface="+mn-lt"/>
                <a:hlinkClick r:id="rId5"/>
              </a:rPr>
              <a:t>http://dblatex.sourceforge.net/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833121" y="162737"/>
            <a:ext cx="518688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DocBook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4.4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validálás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000" y="1447353"/>
            <a:ext cx="5754240" cy="3983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017440" y="331235"/>
            <a:ext cx="4677120" cy="64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Konvertálás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html-be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000" y="1447353"/>
            <a:ext cx="5754240" cy="3983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285280" y="326915"/>
            <a:ext cx="442368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hu-HU" sz="4000" b="1" dirty="0">
                <a:solidFill>
                  <a:srgbClr val="000000"/>
                </a:solidFill>
                <a:latin typeface="+mn-lt"/>
              </a:rPr>
              <a:t>Konvertálás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pdf-be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5754240" cy="3983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068960"/>
            <a:ext cx="637063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45921" y="142852"/>
            <a:ext cx="51228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j-lt"/>
              </a:rPr>
              <a:t>A </a:t>
            </a:r>
            <a:r>
              <a:rPr lang="hu-HU" sz="3600" b="1" dirty="0" err="1" smtClean="0">
                <a:latin typeface="+mj-lt"/>
              </a:rPr>
              <a:t>MIDletek</a:t>
            </a:r>
            <a:r>
              <a:rPr lang="hu-HU" sz="3600" b="1" dirty="0" smtClean="0">
                <a:latin typeface="+mj-lt"/>
              </a:rPr>
              <a:t> életciklusa, </a:t>
            </a:r>
            <a:br>
              <a:rPr lang="hu-HU" sz="3600" b="1" dirty="0" smtClean="0">
                <a:latin typeface="+mj-lt"/>
              </a:rPr>
            </a:br>
            <a:r>
              <a:rPr lang="hu-HU" sz="3600" b="1" dirty="0" err="1" smtClean="0">
                <a:latin typeface="+mj-lt"/>
              </a:rPr>
              <a:t>pauseApp</a:t>
            </a:r>
            <a:r>
              <a:rPr lang="hu-HU" sz="3600" b="1" dirty="0" smtClean="0">
                <a:latin typeface="+mj-lt"/>
              </a:rPr>
              <a:t>(), </a:t>
            </a:r>
            <a:r>
              <a:rPr lang="hu-HU" sz="3600" b="1" dirty="0" err="1" smtClean="0">
                <a:latin typeface="+mj-lt"/>
              </a:rPr>
              <a:t>destroyApp</a:t>
            </a:r>
            <a:r>
              <a:rPr lang="hu-HU" sz="3600" b="1" dirty="0" smtClean="0">
                <a:latin typeface="+mj-lt"/>
              </a:rPr>
              <a:t>()</a:t>
            </a:r>
            <a:endParaRPr lang="hu-HU" sz="3600" b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257925" cy="2076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643314"/>
            <a:ext cx="7513637" cy="2114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XSLT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85813"/>
            <a:ext cx="8856663" cy="5286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24944"/>
            <a:ext cx="3467100" cy="2962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XSLT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85813"/>
            <a:ext cx="8856663" cy="5286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107904"/>
            <a:ext cx="5819775" cy="2057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XSLT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033463"/>
            <a:ext cx="8256587" cy="4791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420888"/>
            <a:ext cx="3314700" cy="1123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797152"/>
            <a:ext cx="2447925" cy="1019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XSLT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256587" cy="4791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653136"/>
            <a:ext cx="5819775" cy="2057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JAXP (</a:t>
            </a:r>
            <a:r>
              <a:rPr lang="it-IT" sz="4000" b="1" dirty="0" smtClean="0">
                <a:latin typeface="+mj-lt"/>
                <a:ea typeface="+mj-ea"/>
                <a:cs typeface="+mj-cs"/>
              </a:rPr>
              <a:t>Java API for XML Processing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5162550" cy="4781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4600575" cy="3190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060848"/>
            <a:ext cx="4629150" cy="3771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SAX (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Simple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API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for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XML)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429125" cy="2981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348880"/>
            <a:ext cx="4876800" cy="4181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DOM (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Document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Object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Model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7094537" cy="3905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80728"/>
            <a:ext cx="7018337" cy="3905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DOM (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Document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Object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000" b="1" dirty="0" err="1" smtClean="0">
                <a:latin typeface="+mj-lt"/>
                <a:ea typeface="+mj-ea"/>
                <a:cs typeface="+mj-cs"/>
              </a:rPr>
              <a:t>Model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)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532687" cy="594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Validation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API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70813" cy="5305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err="1" smtClean="0">
                <a:latin typeface="+mj-lt"/>
                <a:ea typeface="+mj-ea"/>
                <a:cs typeface="+mj-cs"/>
              </a:rPr>
              <a:t>Transformation</a:t>
            </a:r>
            <a:r>
              <a:rPr lang="hu-HU" sz="4000" b="1" dirty="0" smtClean="0">
                <a:latin typeface="+mj-lt"/>
                <a:ea typeface="+mj-ea"/>
                <a:cs typeface="+mj-cs"/>
              </a:rPr>
              <a:t> API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00808"/>
            <a:ext cx="8985346" cy="25202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5964238"/>
            <a:ext cx="9144000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Mobiltelefonos játékok tervezése és fejlesztése, Doktori (PhD) értekezés (a szóban forgó játékok forrásai az előadás pillanatában még nem elérhetőek, további infók: </a:t>
            </a:r>
            <a:r>
              <a:rPr lang="hu-HU">
                <a:solidFill>
                  <a:srgbClr val="000000"/>
                </a:solidFill>
                <a:hlinkClick r:id="rId3"/>
              </a:rPr>
              <a:t>batfai.norbert@inf.unideb.hu</a:t>
            </a:r>
            <a:r>
              <a:rPr lang="hu-HU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568450" y="163513"/>
            <a:ext cx="58324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Eurosmobil Open Source</a:t>
            </a: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838" y="1306513"/>
            <a:ext cx="3549650" cy="412115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sp>
        <p:nvSpPr>
          <p:cNvPr id="73733" name="Text Box 4"/>
          <p:cNvSpPr txBox="1">
            <a:spLocks noChangeArrowheads="1"/>
          </p:cNvSpPr>
          <p:nvPr/>
        </p:nvSpPr>
        <p:spPr bwMode="auto">
          <a:xfrm>
            <a:off x="4899025" y="1143000"/>
            <a:ext cx="3917950" cy="2189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000000"/>
                </a:solidFill>
              </a:rPr>
              <a:t>„A 102%, 104% Nyári, Úszós Kapitális forrásaiból készítjük el a megnyitott  </a:t>
            </a:r>
            <a:r>
              <a:rPr lang="hu-HU" b="1">
                <a:solidFill>
                  <a:srgbClr val="000000"/>
                </a:solidFill>
              </a:rPr>
              <a:t>„110% Nyári Kapitális NYFK”</a:t>
            </a:r>
            <a:r>
              <a:rPr lang="hu-HU">
                <a:solidFill>
                  <a:srgbClr val="000000"/>
                </a:solidFill>
              </a:rPr>
              <a:t> játékot.”</a:t>
            </a: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hu-HU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hu-HU">
              <a:solidFill>
                <a:srgbClr val="000000"/>
              </a:solidFill>
            </a:endParaRPr>
          </a:p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737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7263" y="2413000"/>
            <a:ext cx="1309687" cy="1831975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4899025" y="4408488"/>
            <a:ext cx="3917950" cy="125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000000"/>
                </a:solidFill>
              </a:rPr>
              <a:t>Bátfai Norbert: </a:t>
            </a:r>
            <a:r>
              <a:rPr lang="hu-HU" b="1" i="1">
                <a:solidFill>
                  <a:srgbClr val="000000"/>
                </a:solidFill>
              </a:rPr>
              <a:t>Nehogy már megint a mobilod nyomkodjon Téged!</a:t>
            </a:r>
            <a:r>
              <a:rPr lang="hu-HU">
                <a:solidFill>
                  <a:srgbClr val="000000"/>
                </a:solidFill>
              </a:rPr>
              <a:t> Elérhető lesz még ebben a félévben! Ezeknek a megnyitott játékoknak a továbbfejlesztéséről szól.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 bwMode="auto">
          <a:xfrm>
            <a:off x="357158" y="-17140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FerSML avatár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1600" b="1" dirty="0" smtClean="0">
                <a:latin typeface="+mj-lt"/>
                <a:ea typeface="+mj-ea"/>
                <a:cs typeface="+mj-cs"/>
                <a:hlinkClick r:id="rId2"/>
              </a:rPr>
              <a:t>http://footballerml.sourceforge.net/supporter_avatars/0.0.9/avatar_D_77.xml</a:t>
            </a: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6267450" cy="5248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24944"/>
            <a:ext cx="2676525" cy="2933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 bwMode="auto">
          <a:xfrm>
            <a:off x="357158" y="-17140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FerSML avatár</a:t>
            </a:r>
            <a:br>
              <a:rPr lang="hu-HU" sz="4000" b="1" dirty="0" smtClean="0">
                <a:latin typeface="+mj-lt"/>
                <a:ea typeface="+mj-ea"/>
                <a:cs typeface="+mj-cs"/>
              </a:rPr>
            </a:b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1600" b="1" dirty="0" smtClean="0">
                <a:latin typeface="+mj-lt"/>
                <a:ea typeface="+mj-ea"/>
                <a:cs typeface="+mj-cs"/>
                <a:hlinkClick r:id="rId2"/>
              </a:rPr>
              <a:t>http://footballerml.sourceforge.net/supporter_avatars/0.0.9/avatar_D_77.xml</a:t>
            </a: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1"/>
          <p:cNvSpPr>
            <a:spLocks noChangeArrowheads="1"/>
          </p:cNvSpPr>
          <p:nvPr/>
        </p:nvSpPr>
        <p:spPr bwMode="auto">
          <a:xfrm>
            <a:off x="2611438" y="1960563"/>
            <a:ext cx="1673225" cy="3340100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67744" y="163513"/>
            <a:ext cx="47339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6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.: Java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EE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API-k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0180" name="AutoShape 3"/>
          <p:cNvSpPr>
            <a:spLocks noChangeArrowheads="1"/>
          </p:cNvSpPr>
          <p:nvPr/>
        </p:nvSpPr>
        <p:spPr bwMode="auto">
          <a:xfrm>
            <a:off x="684213" y="3068638"/>
            <a:ext cx="1468437" cy="1470025"/>
          </a:xfrm>
          <a:prstGeom prst="flowChartMagneticDisk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81" name="Line 4"/>
          <p:cNvSpPr>
            <a:spLocks noChangeShapeType="1"/>
          </p:cNvSpPr>
          <p:nvPr/>
        </p:nvSpPr>
        <p:spPr bwMode="auto">
          <a:xfrm>
            <a:off x="2449513" y="1143000"/>
            <a:ext cx="1587" cy="4246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84213" y="5389563"/>
            <a:ext cx="1601787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Adatbázis réteg</a:t>
            </a:r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2776538" y="5389563"/>
            <a:ext cx="1277937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Üzleti logika</a:t>
            </a:r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4764088" y="5400675"/>
            <a:ext cx="140017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Webes logika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6723063" y="5400675"/>
            <a:ext cx="944562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Kliensek</a:t>
            </a:r>
          </a:p>
        </p:txBody>
      </p:sp>
      <p:sp>
        <p:nvSpPr>
          <p:cNvPr id="50186" name="Line 9"/>
          <p:cNvSpPr>
            <a:spLocks noChangeShapeType="1"/>
          </p:cNvSpPr>
          <p:nvPr/>
        </p:nvSpPr>
        <p:spPr bwMode="auto">
          <a:xfrm>
            <a:off x="4408488" y="1143000"/>
            <a:ext cx="0" cy="4246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0187" name="Line 10"/>
          <p:cNvSpPr>
            <a:spLocks noChangeShapeType="1"/>
          </p:cNvSpPr>
          <p:nvPr/>
        </p:nvSpPr>
        <p:spPr bwMode="auto">
          <a:xfrm>
            <a:off x="6465888" y="1143000"/>
            <a:ext cx="1587" cy="4246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50188" name="Oval 11"/>
          <p:cNvSpPr>
            <a:spLocks noChangeArrowheads="1"/>
          </p:cNvSpPr>
          <p:nvPr/>
        </p:nvSpPr>
        <p:spPr bwMode="auto">
          <a:xfrm>
            <a:off x="2776538" y="2613025"/>
            <a:ext cx="1143000" cy="4889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89" name="Oval 12"/>
          <p:cNvSpPr>
            <a:spLocks noChangeArrowheads="1"/>
          </p:cNvSpPr>
          <p:nvPr/>
        </p:nvSpPr>
        <p:spPr bwMode="auto">
          <a:xfrm>
            <a:off x="2906713" y="2940050"/>
            <a:ext cx="1304925" cy="652463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0" name="Oval 13"/>
          <p:cNvSpPr>
            <a:spLocks noChangeArrowheads="1"/>
          </p:cNvSpPr>
          <p:nvPr/>
        </p:nvSpPr>
        <p:spPr bwMode="auto">
          <a:xfrm>
            <a:off x="2709863" y="3917950"/>
            <a:ext cx="979487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1" name="Text Box 14"/>
          <p:cNvSpPr txBox="1">
            <a:spLocks noChangeArrowheads="1"/>
          </p:cNvSpPr>
          <p:nvPr/>
        </p:nvSpPr>
        <p:spPr bwMode="auto">
          <a:xfrm>
            <a:off x="2776538" y="4899025"/>
            <a:ext cx="140652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EJB konténer</a:t>
            </a:r>
          </a:p>
        </p:txBody>
      </p:sp>
      <p:sp>
        <p:nvSpPr>
          <p:cNvPr id="50192" name="AutoShape 15"/>
          <p:cNvSpPr>
            <a:spLocks noChangeArrowheads="1"/>
          </p:cNvSpPr>
          <p:nvPr/>
        </p:nvSpPr>
        <p:spPr bwMode="auto">
          <a:xfrm>
            <a:off x="4603750" y="3101975"/>
            <a:ext cx="1697038" cy="2198688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3" name="Oval 16"/>
          <p:cNvSpPr>
            <a:spLocks noChangeArrowheads="1"/>
          </p:cNvSpPr>
          <p:nvPr/>
        </p:nvSpPr>
        <p:spPr bwMode="auto">
          <a:xfrm>
            <a:off x="4735513" y="3917950"/>
            <a:ext cx="488950" cy="490538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4" name="Oval 17"/>
          <p:cNvSpPr>
            <a:spLocks noChangeArrowheads="1"/>
          </p:cNvSpPr>
          <p:nvPr/>
        </p:nvSpPr>
        <p:spPr bwMode="auto">
          <a:xfrm>
            <a:off x="5060950" y="4083050"/>
            <a:ext cx="979488" cy="6540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5" name="Text Box 18"/>
          <p:cNvSpPr txBox="1">
            <a:spLocks noChangeArrowheads="1"/>
          </p:cNvSpPr>
          <p:nvPr/>
        </p:nvSpPr>
        <p:spPr bwMode="auto">
          <a:xfrm>
            <a:off x="4703763" y="4899025"/>
            <a:ext cx="149860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WEB konténer</a:t>
            </a:r>
          </a:p>
        </p:txBody>
      </p:sp>
      <p:sp>
        <p:nvSpPr>
          <p:cNvPr id="50196" name="AutoShape 19"/>
          <p:cNvSpPr>
            <a:spLocks noChangeArrowheads="1"/>
          </p:cNvSpPr>
          <p:nvPr/>
        </p:nvSpPr>
        <p:spPr bwMode="auto">
          <a:xfrm>
            <a:off x="5224463" y="3200400"/>
            <a:ext cx="815975" cy="815975"/>
          </a:xfrm>
          <a:prstGeom prst="flowChartMultidocumen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7" name="AutoShape 20"/>
          <p:cNvSpPr>
            <a:spLocks noChangeArrowheads="1"/>
          </p:cNvSpPr>
          <p:nvPr/>
        </p:nvSpPr>
        <p:spPr bwMode="auto">
          <a:xfrm>
            <a:off x="6732588" y="3573463"/>
            <a:ext cx="1871662" cy="1727200"/>
          </a:xfrm>
          <a:prstGeom prst="roundRect">
            <a:avLst>
              <a:gd name="adj" fmla="val 8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8" name="Oval 21"/>
          <p:cNvSpPr>
            <a:spLocks noChangeArrowheads="1"/>
          </p:cNvSpPr>
          <p:nvPr/>
        </p:nvSpPr>
        <p:spPr bwMode="auto">
          <a:xfrm>
            <a:off x="6923088" y="4049713"/>
            <a:ext cx="490537" cy="488950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199" name="Text Box 22"/>
          <p:cNvSpPr txBox="1">
            <a:spLocks noChangeArrowheads="1"/>
          </p:cNvSpPr>
          <p:nvPr/>
        </p:nvSpPr>
        <p:spPr bwMode="auto">
          <a:xfrm>
            <a:off x="6792913" y="4703763"/>
            <a:ext cx="1620837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Böngészőben</a:t>
            </a:r>
          </a:p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vékony kliensek</a:t>
            </a:r>
          </a:p>
        </p:txBody>
      </p:sp>
      <p:sp>
        <p:nvSpPr>
          <p:cNvPr id="50200" name="AutoShape 23"/>
          <p:cNvSpPr>
            <a:spLocks noChangeArrowheads="1"/>
          </p:cNvSpPr>
          <p:nvPr/>
        </p:nvSpPr>
        <p:spPr bwMode="auto">
          <a:xfrm rot="-5400000">
            <a:off x="7354888" y="3829050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201" name="AutoShape 24"/>
          <p:cNvSpPr>
            <a:spLocks noChangeArrowheads="1"/>
          </p:cNvSpPr>
          <p:nvPr/>
        </p:nvSpPr>
        <p:spPr bwMode="auto">
          <a:xfrm rot="-5400000">
            <a:off x="7289800" y="3894138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202" name="AutoShape 25"/>
          <p:cNvSpPr>
            <a:spLocks noChangeArrowheads="1"/>
          </p:cNvSpPr>
          <p:nvPr/>
        </p:nvSpPr>
        <p:spPr bwMode="auto">
          <a:xfrm rot="-5400000">
            <a:off x="7224713" y="3990975"/>
            <a:ext cx="654050" cy="571500"/>
          </a:xfrm>
          <a:prstGeom prst="foldedCorner">
            <a:avLst>
              <a:gd name="adj" fmla="val 4138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0203" name="Oval 26"/>
          <p:cNvSpPr>
            <a:spLocks noChangeArrowheads="1"/>
          </p:cNvSpPr>
          <p:nvPr/>
        </p:nvSpPr>
        <p:spPr bwMode="auto">
          <a:xfrm>
            <a:off x="7021513" y="2089150"/>
            <a:ext cx="979487" cy="817563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50204" name="AutoShape 27"/>
          <p:cNvCxnSpPr>
            <a:cxnSpLocks noChangeShapeType="1"/>
            <a:stCxn id="50178" idx="3"/>
            <a:endCxn id="50203" idx="2"/>
          </p:cNvCxnSpPr>
          <p:nvPr/>
        </p:nvCxnSpPr>
        <p:spPr bwMode="auto">
          <a:xfrm flipV="1">
            <a:off x="4284663" y="2498725"/>
            <a:ext cx="2736850" cy="113188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205" name="AutoShape 28"/>
          <p:cNvCxnSpPr>
            <a:cxnSpLocks noChangeShapeType="1"/>
            <a:stCxn id="50192" idx="3"/>
            <a:endCxn id="50197" idx="1"/>
          </p:cNvCxnSpPr>
          <p:nvPr/>
        </p:nvCxnSpPr>
        <p:spPr bwMode="auto">
          <a:xfrm>
            <a:off x="6300788" y="4202113"/>
            <a:ext cx="431800" cy="2349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206" name="AutoShape 29"/>
          <p:cNvCxnSpPr>
            <a:cxnSpLocks noChangeShapeType="1"/>
            <a:stCxn id="50180" idx="4"/>
            <a:endCxn id="50178" idx="1"/>
          </p:cNvCxnSpPr>
          <p:nvPr/>
        </p:nvCxnSpPr>
        <p:spPr bwMode="auto">
          <a:xfrm flipV="1">
            <a:off x="2152650" y="3630613"/>
            <a:ext cx="458788" cy="17303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207" name="AutoShape 30"/>
          <p:cNvCxnSpPr>
            <a:cxnSpLocks noChangeShapeType="1"/>
            <a:stCxn id="50192" idx="1"/>
            <a:endCxn id="50178" idx="3"/>
          </p:cNvCxnSpPr>
          <p:nvPr/>
        </p:nvCxnSpPr>
        <p:spPr bwMode="auto">
          <a:xfrm rot="10800000">
            <a:off x="4284663" y="3630613"/>
            <a:ext cx="319087" cy="5715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0208" name="Text Box 31"/>
          <p:cNvSpPr txBox="1">
            <a:spLocks noChangeArrowheads="1"/>
          </p:cNvSpPr>
          <p:nvPr/>
        </p:nvSpPr>
        <p:spPr bwMode="auto">
          <a:xfrm>
            <a:off x="2382838" y="1016000"/>
            <a:ext cx="2187575" cy="78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>
                <a:solidFill>
                  <a:srgbClr val="000000"/>
                </a:solidFill>
              </a:rPr>
              <a:t>Enterprise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>
                <a:solidFill>
                  <a:srgbClr val="000000"/>
                </a:solidFill>
              </a:rPr>
              <a:t>JavaBeans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hu-HU" b="1">
                <a:solidFill>
                  <a:srgbClr val="000000"/>
                </a:solidFill>
              </a:rPr>
              <a:t>EJB</a:t>
            </a:r>
          </a:p>
        </p:txBody>
      </p:sp>
      <p:sp>
        <p:nvSpPr>
          <p:cNvPr id="50209" name="Text Box 32"/>
          <p:cNvSpPr txBox="1">
            <a:spLocks noChangeArrowheads="1"/>
          </p:cNvSpPr>
          <p:nvPr/>
        </p:nvSpPr>
        <p:spPr bwMode="auto">
          <a:xfrm>
            <a:off x="4737100" y="1306513"/>
            <a:ext cx="1491084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000000"/>
                </a:solidFill>
              </a:rPr>
              <a:t>Java </a:t>
            </a:r>
            <a:r>
              <a:rPr lang="hu-HU" dirty="0" err="1">
                <a:solidFill>
                  <a:srgbClr val="000000"/>
                </a:solidFill>
              </a:rPr>
              <a:t>Servlet</a:t>
            </a:r>
            <a:endParaRPr lang="hu-HU" dirty="0">
              <a:solidFill>
                <a:srgbClr val="000000"/>
              </a:solidFill>
            </a:endParaRPr>
          </a:p>
          <a:p>
            <a:pPr>
              <a:tabLst>
                <a:tab pos="655638" algn="l"/>
              </a:tabLst>
            </a:pPr>
            <a:r>
              <a:rPr lang="hu-HU" dirty="0" err="1">
                <a:solidFill>
                  <a:srgbClr val="000000"/>
                </a:solidFill>
              </a:rPr>
              <a:t>JavaServer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Pages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b="1" dirty="0">
                <a:solidFill>
                  <a:srgbClr val="000000"/>
                </a:solidFill>
              </a:rPr>
              <a:t>JSP</a:t>
            </a:r>
          </a:p>
        </p:txBody>
      </p:sp>
      <p:sp>
        <p:nvSpPr>
          <p:cNvPr id="50210" name="Text Box 33"/>
          <p:cNvSpPr txBox="1">
            <a:spLocks noChangeArrowheads="1"/>
          </p:cNvSpPr>
          <p:nvPr/>
        </p:nvSpPr>
        <p:spPr bwMode="auto">
          <a:xfrm>
            <a:off x="539750" y="1808163"/>
            <a:ext cx="2088034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dirty="0">
                <a:solidFill>
                  <a:srgbClr val="000000"/>
                </a:solidFill>
              </a:rPr>
              <a:t>Java </a:t>
            </a:r>
            <a:r>
              <a:rPr lang="hu-HU" dirty="0" err="1">
                <a:solidFill>
                  <a:srgbClr val="000000"/>
                </a:solidFill>
              </a:rPr>
              <a:t>Database</a:t>
            </a:r>
            <a:endParaRPr lang="hu-HU" dirty="0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hu-HU" dirty="0" err="1">
                <a:solidFill>
                  <a:srgbClr val="000000"/>
                </a:solidFill>
              </a:rPr>
              <a:t>Connectivity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b="1" dirty="0">
                <a:solidFill>
                  <a:srgbClr val="000000"/>
                </a:solidFill>
              </a:rPr>
              <a:t>JDBC</a:t>
            </a:r>
          </a:p>
        </p:txBody>
      </p:sp>
      <p:sp>
        <p:nvSpPr>
          <p:cNvPr id="50211" name="Text Box 34"/>
          <p:cNvSpPr txBox="1">
            <a:spLocks noChangeArrowheads="1"/>
          </p:cNvSpPr>
          <p:nvPr/>
        </p:nvSpPr>
        <p:spPr bwMode="auto">
          <a:xfrm>
            <a:off x="119063" y="6380163"/>
            <a:ext cx="3798887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hu-HU">
                <a:solidFill>
                  <a:srgbClr val="000000"/>
                </a:solidFill>
              </a:rPr>
              <a:t>(Java Naming and Directory </a:t>
            </a:r>
            <a:r>
              <a:rPr lang="hu-HU" b="1">
                <a:solidFill>
                  <a:srgbClr val="000000"/>
                </a:solidFill>
              </a:rPr>
              <a:t>JNDI</a:t>
            </a:r>
            <a:r>
              <a:rPr lang="hu-HU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25538" y="66675"/>
            <a:ext cx="6391275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.: Java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EE/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szervletek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4000" b="1" dirty="0" err="1">
                <a:solidFill>
                  <a:srgbClr val="000000"/>
                </a:solidFill>
                <a:latin typeface="+mj-lt"/>
              </a:rPr>
              <a:t>Tomcat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5040313" y="1182688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FFFFFF"/>
                </a:solidFill>
              </a:rPr>
              <a:t>PP 169</a:t>
            </a: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750888" y="2270125"/>
            <a:ext cx="1825625" cy="302577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3182938" y="1739900"/>
            <a:ext cx="2735262" cy="41608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6" name="Rectangle 5"/>
          <p:cNvSpPr>
            <a:spLocks noChangeArrowheads="1"/>
          </p:cNvSpPr>
          <p:nvPr/>
        </p:nvSpPr>
        <p:spPr bwMode="auto">
          <a:xfrm>
            <a:off x="6526213" y="2497138"/>
            <a:ext cx="1519237" cy="3783012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3990975" y="1905000"/>
            <a:ext cx="1196975" cy="66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>
                <a:solidFill>
                  <a:srgbClr val="000000"/>
                </a:solidFill>
              </a:rPr>
              <a:t>HTTP</a:t>
            </a:r>
          </a:p>
        </p:txBody>
      </p:sp>
      <p:sp>
        <p:nvSpPr>
          <p:cNvPr id="51208" name="Rectangle 7"/>
          <p:cNvSpPr>
            <a:spLocks noChangeArrowheads="1"/>
          </p:cNvSpPr>
          <p:nvPr/>
        </p:nvSpPr>
        <p:spPr bwMode="auto">
          <a:xfrm>
            <a:off x="6526213" y="3178175"/>
            <a:ext cx="303212" cy="151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831850" y="1563688"/>
            <a:ext cx="1730375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szerver oldal</a:t>
            </a:r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6405563" y="1562100"/>
            <a:ext cx="182245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kliens oldal </a:t>
            </a:r>
          </a:p>
        </p:txBody>
      </p:sp>
      <p:sp>
        <p:nvSpPr>
          <p:cNvPr id="51211" name="Text Box 10"/>
          <p:cNvSpPr txBox="1">
            <a:spLocks noChangeArrowheads="1"/>
          </p:cNvSpPr>
          <p:nvPr/>
        </p:nvSpPr>
        <p:spPr bwMode="auto">
          <a:xfrm>
            <a:off x="6405563" y="6329363"/>
            <a:ext cx="182245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böngésző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/>
        </p:nvSpPr>
        <p:spPr bwMode="auto">
          <a:xfrm>
            <a:off x="4094163" y="2932113"/>
            <a:ext cx="935037" cy="547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>
                <a:solidFill>
                  <a:srgbClr val="000000"/>
                </a:solidFill>
              </a:rPr>
              <a:t>kérés</a:t>
            </a:r>
          </a:p>
        </p:txBody>
      </p:sp>
      <p:sp>
        <p:nvSpPr>
          <p:cNvPr id="51213" name="Text Box 12"/>
          <p:cNvSpPr txBox="1">
            <a:spLocks noChangeArrowheads="1"/>
          </p:cNvSpPr>
          <p:nvPr/>
        </p:nvSpPr>
        <p:spPr bwMode="auto">
          <a:xfrm>
            <a:off x="4033838" y="4445000"/>
            <a:ext cx="1030287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5638" algn="l"/>
              </a:tabLst>
            </a:pPr>
            <a:r>
              <a:rPr lang="hu-HU" sz="2200">
                <a:solidFill>
                  <a:srgbClr val="000000"/>
                </a:solidFill>
              </a:rPr>
              <a:t>válasz</a:t>
            </a:r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750888" y="5497513"/>
            <a:ext cx="1825625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szerver</a:t>
            </a:r>
          </a:p>
        </p:txBody>
      </p:sp>
      <p:sp>
        <p:nvSpPr>
          <p:cNvPr id="51215" name="Oval 14"/>
          <p:cNvSpPr>
            <a:spLocks noChangeArrowheads="1"/>
          </p:cNvSpPr>
          <p:nvPr/>
        </p:nvSpPr>
        <p:spPr bwMode="auto">
          <a:xfrm>
            <a:off x="1358900" y="3556000"/>
            <a:ext cx="911225" cy="1135063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51216" name="AutoShape 16"/>
          <p:cNvCxnSpPr>
            <a:cxnSpLocks noChangeShapeType="1"/>
            <a:stCxn id="51220" idx="1"/>
            <a:endCxn id="51215" idx="6"/>
          </p:cNvCxnSpPr>
          <p:nvPr/>
        </p:nvCxnSpPr>
        <p:spPr bwMode="auto">
          <a:xfrm rot="10800000" flipV="1">
            <a:off x="2270125" y="2960688"/>
            <a:ext cx="4316413" cy="11636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933450" y="2724150"/>
            <a:ext cx="1824038" cy="920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szervlet objektum</a:t>
            </a: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6100763" y="2724150"/>
            <a:ext cx="912812" cy="227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cxnSp>
        <p:nvCxnSpPr>
          <p:cNvPr id="51219" name="AutoShape 20"/>
          <p:cNvCxnSpPr>
            <a:cxnSpLocks noChangeShapeType="1"/>
            <a:stCxn id="51215" idx="6"/>
            <a:endCxn id="51221" idx="1"/>
          </p:cNvCxnSpPr>
          <p:nvPr/>
        </p:nvCxnSpPr>
        <p:spPr bwMode="auto">
          <a:xfrm>
            <a:off x="2270125" y="4124325"/>
            <a:ext cx="4316413" cy="6429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1220" name="Text Box 21"/>
          <p:cNvSpPr txBox="1">
            <a:spLocks noChangeArrowheads="1"/>
          </p:cNvSpPr>
          <p:nvPr/>
        </p:nvSpPr>
        <p:spPr bwMode="auto">
          <a:xfrm>
            <a:off x="6586538" y="2724150"/>
            <a:ext cx="1822450" cy="473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 sz="2200">
                <a:solidFill>
                  <a:srgbClr val="000000"/>
                </a:solidFill>
              </a:rPr>
              <a:t>http://...</a:t>
            </a:r>
          </a:p>
        </p:txBody>
      </p:sp>
      <p:sp>
        <p:nvSpPr>
          <p:cNvPr id="51221" name="Text Box 22"/>
          <p:cNvSpPr txBox="1">
            <a:spLocks noChangeArrowheads="1"/>
          </p:cNvSpPr>
          <p:nvPr/>
        </p:nvSpPr>
        <p:spPr bwMode="auto">
          <a:xfrm>
            <a:off x="6586538" y="3556000"/>
            <a:ext cx="2066925" cy="2422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60021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&lt;html&gt;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&lt;body&gt;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  Hello, ez a    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  /index.html.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  &lt;/body&gt;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hu-HU" sz="2200">
                <a:solidFill>
                  <a:srgbClr val="000000"/>
                </a:solidFill>
              </a:rPr>
              <a:t>&lt;/html&gt;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endParaRPr lang="hu-HU" sz="2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DataBase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Connectivity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(JDBC)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89695"/>
            <a:ext cx="4505325" cy="3105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107504" y="63813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3"/>
              </a:rPr>
              <a:t>http://download.oracle.com/javase/7/docs/api/java/sql/package-summary.html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545679"/>
            <a:ext cx="6143625" cy="4619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JDBC, </a:t>
            </a:r>
            <a:r>
              <a:rPr lang="hu-HU" sz="4000" b="1" dirty="0" err="1" smtClean="0">
                <a:solidFill>
                  <a:srgbClr val="C00000"/>
                </a:solidFill>
                <a:latin typeface="+mj-lt"/>
              </a:rPr>
              <a:t>MySQL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PostgreSQL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26" name="Picture 2" descr="C:\Users\Bátfai Norbert\Documents\LINUX-ALOL\javaee\v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124825" cy="5362575"/>
          </a:xfrm>
          <a:prstGeom prst="rect">
            <a:avLst/>
          </a:prstGeom>
          <a:noFill/>
        </p:spPr>
      </p:pic>
      <p:cxnSp>
        <p:nvCxnSpPr>
          <p:cNvPr id="6" name="Egyenes összekötő 5"/>
          <p:cNvCxnSpPr/>
          <p:nvPr/>
        </p:nvCxnSpPr>
        <p:spPr>
          <a:xfrm>
            <a:off x="1763688" y="1556792"/>
            <a:ext cx="14401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83568" y="3645024"/>
            <a:ext cx="21602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755576" y="4149080"/>
            <a:ext cx="56886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7" name="Picture 3" descr="C:\Users\Bátfai Norbert\Documents\LINUX-ALOL\javaee\v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8124825" cy="5362575"/>
          </a:xfrm>
          <a:prstGeom prst="rect">
            <a:avLst/>
          </a:prstGeom>
          <a:noFill/>
        </p:spPr>
      </p:pic>
      <p:cxnSp>
        <p:nvCxnSpPr>
          <p:cNvPr id="11" name="Egyenes összekötő 10"/>
          <p:cNvCxnSpPr/>
          <p:nvPr/>
        </p:nvCxnSpPr>
        <p:spPr>
          <a:xfrm>
            <a:off x="2411760" y="1988840"/>
            <a:ext cx="38884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1331640" y="4077072"/>
            <a:ext cx="11521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C:\Users\Bátfai Norbert\Documents\LINUX-ALOL\javaee\v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8124825" cy="5362575"/>
          </a:xfrm>
          <a:prstGeom prst="rect">
            <a:avLst/>
          </a:prstGeom>
          <a:noFill/>
        </p:spPr>
      </p:pic>
      <p:cxnSp>
        <p:nvCxnSpPr>
          <p:cNvPr id="20" name="Egyenes összekötő 19"/>
          <p:cNvCxnSpPr/>
          <p:nvPr/>
        </p:nvCxnSpPr>
        <p:spPr>
          <a:xfrm>
            <a:off x="1043608" y="1844824"/>
            <a:ext cx="201622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FFFFFF"/>
                </a:solidFill>
              </a:rPr>
              <a:t>PP </a:t>
            </a:r>
            <a:r>
              <a:rPr lang="hu-HU" dirty="0" smtClean="0">
                <a:solidFill>
                  <a:srgbClr val="FFFFFF"/>
                </a:solidFill>
              </a:rPr>
              <a:t>204</a:t>
            </a:r>
            <a:endParaRPr lang="hu-H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SQL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1268760"/>
            <a:ext cx="9144000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USE </a:t>
            </a:r>
            <a:r>
              <a:rPr lang="en-US" dirty="0" err="1" smtClean="0">
                <a:latin typeface="+mn-lt"/>
              </a:rPr>
              <a:t>prog_pater</a:t>
            </a:r>
            <a:r>
              <a:rPr lang="en-US" dirty="0" smtClean="0">
                <a:latin typeface="+mn-lt"/>
              </a:rPr>
              <a:t>;</a:t>
            </a:r>
          </a:p>
          <a:p>
            <a:r>
              <a:rPr lang="en-US" dirty="0" smtClean="0">
                <a:latin typeface="+mn-lt"/>
              </a:rPr>
              <a:t>DROP TABLE </a:t>
            </a:r>
            <a:r>
              <a:rPr lang="en-US" dirty="0" err="1" smtClean="0">
                <a:latin typeface="+mn-lt"/>
              </a:rPr>
              <a:t>visszajelzes</a:t>
            </a:r>
            <a:r>
              <a:rPr lang="en-US" dirty="0" smtClean="0">
                <a:latin typeface="+mn-lt"/>
              </a:rPr>
              <a:t>;</a:t>
            </a:r>
          </a:p>
          <a:p>
            <a:r>
              <a:rPr lang="en-US" dirty="0" smtClean="0">
                <a:latin typeface="+mn-lt"/>
              </a:rPr>
              <a:t>CREATE TABLE </a:t>
            </a:r>
            <a:r>
              <a:rPr lang="en-US" dirty="0" err="1" smtClean="0">
                <a:latin typeface="+mn-lt"/>
              </a:rPr>
              <a:t>visszajelzes</a:t>
            </a:r>
            <a:r>
              <a:rPr lang="en-US" dirty="0" smtClean="0">
                <a:latin typeface="+mn-lt"/>
              </a:rPr>
              <a:t> (</a:t>
            </a:r>
          </a:p>
          <a:p>
            <a:r>
              <a:rPr lang="en-US" dirty="0" smtClean="0">
                <a:latin typeface="+mn-lt"/>
              </a:rPr>
              <a:t>  </a:t>
            </a:r>
            <a:r>
              <a:rPr lang="en-US" dirty="0" err="1" smtClean="0">
                <a:latin typeface="+mn-lt"/>
              </a:rPr>
              <a:t>sorszam</a:t>
            </a:r>
            <a:r>
              <a:rPr lang="hu-HU" dirty="0" smtClean="0">
                <a:latin typeface="+mn-lt"/>
              </a:rPr>
              <a:t>    </a:t>
            </a:r>
            <a:r>
              <a:rPr lang="en-US" dirty="0" smtClean="0">
                <a:latin typeface="+mn-lt"/>
              </a:rPr>
              <a:t>INT UNSIGNED NOT NULL AUTO_INCREMENT PRIMARY KEY,</a:t>
            </a:r>
          </a:p>
          <a:p>
            <a:r>
              <a:rPr lang="en-US" dirty="0" smtClean="0">
                <a:latin typeface="+mn-lt"/>
              </a:rPr>
              <a:t>  email	</a:t>
            </a:r>
            <a:r>
              <a:rPr lang="hu-HU" dirty="0" smtClean="0">
                <a:latin typeface="+mn-lt"/>
              </a:rPr>
              <a:t>   </a:t>
            </a:r>
            <a:r>
              <a:rPr lang="en-US" dirty="0" smtClean="0">
                <a:latin typeface="+mn-lt"/>
              </a:rPr>
              <a:t>VARCHAR(40),</a:t>
            </a:r>
          </a:p>
          <a:p>
            <a:r>
              <a:rPr lang="en-US" dirty="0" smtClean="0">
                <a:latin typeface="+mn-lt"/>
              </a:rPr>
              <a:t>  </a:t>
            </a:r>
            <a:r>
              <a:rPr lang="en-US" dirty="0" err="1" smtClean="0">
                <a:latin typeface="+mn-lt"/>
              </a:rPr>
              <a:t>mikor</a:t>
            </a:r>
            <a:r>
              <a:rPr lang="en-US" dirty="0" smtClean="0">
                <a:latin typeface="+mn-lt"/>
              </a:rPr>
              <a:t>	</a:t>
            </a:r>
            <a:r>
              <a:rPr lang="hu-HU" dirty="0" smtClean="0">
                <a:latin typeface="+mn-lt"/>
              </a:rPr>
              <a:t>   </a:t>
            </a:r>
            <a:r>
              <a:rPr lang="en-US" dirty="0" smtClean="0">
                <a:latin typeface="+mn-lt"/>
              </a:rPr>
              <a:t>TIMESTAMP DEFAULT CURRENT_TIMESTAMP ON UPDATE CURRENT_TIMESTAMP,</a:t>
            </a:r>
          </a:p>
          <a:p>
            <a:r>
              <a:rPr lang="en-US" dirty="0" smtClean="0">
                <a:latin typeface="+mn-lt"/>
              </a:rPr>
              <a:t>  </a:t>
            </a:r>
            <a:r>
              <a:rPr lang="en-US" dirty="0" err="1" smtClean="0">
                <a:latin typeface="+mn-lt"/>
              </a:rPr>
              <a:t>megjegyzes</a:t>
            </a:r>
            <a:r>
              <a:rPr lang="hu-HU" dirty="0" smtClean="0">
                <a:latin typeface="+mn-lt"/>
              </a:rPr>
              <a:t>  </a:t>
            </a:r>
            <a:r>
              <a:rPr lang="en-US" dirty="0" smtClean="0">
                <a:latin typeface="+mn-lt"/>
              </a:rPr>
              <a:t>TEXT</a:t>
            </a:r>
          </a:p>
          <a:p>
            <a:r>
              <a:rPr lang="en-US" dirty="0" smtClean="0">
                <a:latin typeface="+mn-lt"/>
              </a:rPr>
              <a:t>);</a:t>
            </a:r>
          </a:p>
          <a:p>
            <a:r>
              <a:rPr lang="en-US" dirty="0" smtClean="0">
                <a:latin typeface="+mn-lt"/>
              </a:rPr>
              <a:t>LOAD DATA LOCAL INFILE './visszajelzesek.txt' INTO TABLE </a:t>
            </a:r>
            <a:r>
              <a:rPr lang="en-US" dirty="0" err="1" smtClean="0">
                <a:latin typeface="+mn-lt"/>
              </a:rPr>
              <a:t>visszajelzes</a:t>
            </a:r>
            <a:r>
              <a:rPr lang="en-US" dirty="0" smtClean="0">
                <a:latin typeface="+mn-lt"/>
              </a:rPr>
              <a:t>;</a:t>
            </a:r>
          </a:p>
          <a:p>
            <a:r>
              <a:rPr lang="en-US" dirty="0" smtClean="0">
                <a:latin typeface="+mn-lt"/>
              </a:rPr>
              <a:t>INSERT INTO </a:t>
            </a:r>
            <a:r>
              <a:rPr lang="en-US" dirty="0" err="1" smtClean="0">
                <a:latin typeface="+mn-lt"/>
              </a:rPr>
              <a:t>visszajelzes</a:t>
            </a:r>
            <a:r>
              <a:rPr lang="en-US" dirty="0" smtClean="0">
                <a:latin typeface="+mn-lt"/>
              </a:rPr>
              <a:t> VALUES</a:t>
            </a:r>
            <a:r>
              <a:rPr lang="hu-HU" dirty="0" smtClean="0">
                <a:latin typeface="+mn-lt"/>
              </a:rPr>
              <a:t> </a:t>
            </a:r>
            <a:r>
              <a:rPr lang="fi-FI" dirty="0" smtClean="0">
                <a:latin typeface="+mn-lt"/>
              </a:rPr>
              <a:t>(\N, 'nbatfai@inf.unideb.hu', \N, 'Val</a:t>
            </a:r>
            <a:r>
              <a:rPr lang="hu-HU" dirty="0" smtClean="0">
                <a:latin typeface="+mn-lt"/>
              </a:rPr>
              <a:t>óban</a:t>
            </a:r>
            <a:r>
              <a:rPr lang="fi-FI" dirty="0" smtClean="0">
                <a:latin typeface="+mn-lt"/>
              </a:rPr>
              <a:t>? Ennek </a:t>
            </a:r>
            <a:r>
              <a:rPr lang="hu-HU" dirty="0" err="1" smtClean="0">
                <a:latin typeface="+mn-lt"/>
              </a:rPr>
              <a:t>örülö</a:t>
            </a:r>
            <a:r>
              <a:rPr lang="fi-FI" dirty="0" smtClean="0">
                <a:latin typeface="+mn-lt"/>
              </a:rPr>
              <a:t>k :)');</a:t>
            </a:r>
          </a:p>
          <a:p>
            <a:r>
              <a:rPr lang="en-US" dirty="0" smtClean="0">
                <a:latin typeface="+mn-lt"/>
              </a:rPr>
              <a:t>SELECT * FROM </a:t>
            </a:r>
            <a:r>
              <a:rPr lang="en-US" dirty="0" err="1" smtClean="0">
                <a:latin typeface="+mn-lt"/>
              </a:rPr>
              <a:t>visszajelzes</a:t>
            </a:r>
            <a:r>
              <a:rPr lang="en-US" dirty="0" smtClean="0">
                <a:latin typeface="+mn-lt"/>
              </a:rPr>
              <a:t>;</a:t>
            </a:r>
            <a:endParaRPr lang="hu-HU" dirty="0" smtClean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5085184"/>
            <a:ext cx="9144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 smtClean="0"/>
              <a:t>\N </a:t>
            </a:r>
            <a:r>
              <a:rPr lang="hu-HU" dirty="0" err="1" smtClean="0"/>
              <a:t>nbatfai</a:t>
            </a:r>
            <a:r>
              <a:rPr lang="hu-HU" dirty="0" smtClean="0"/>
              <a:t>@</a:t>
            </a:r>
            <a:r>
              <a:rPr lang="hu-HU" dirty="0" err="1" smtClean="0"/>
              <a:t>inf.unideb.hu</a:t>
            </a:r>
            <a:r>
              <a:rPr lang="hu-HU" dirty="0" smtClean="0"/>
              <a:t> \</a:t>
            </a:r>
            <a:r>
              <a:rPr lang="hu-HU" dirty="0" err="1" smtClean="0"/>
              <a:t>N</a:t>
            </a:r>
            <a:r>
              <a:rPr lang="hu-HU" dirty="0" smtClean="0"/>
              <a:t> Örömmel vesszük a </a:t>
            </a:r>
            <a:r>
              <a:rPr lang="hu-HU" dirty="0" err="1" smtClean="0"/>
              <a:t>visszejelzéseket</a:t>
            </a:r>
            <a:r>
              <a:rPr lang="hu-HU" dirty="0" smtClean="0"/>
              <a:t>! \N javacska@</a:t>
            </a:r>
            <a:r>
              <a:rPr lang="hu-HU" dirty="0" err="1" smtClean="0"/>
              <a:t>javacska.hu</a:t>
            </a:r>
            <a:r>
              <a:rPr lang="hu-HU" dirty="0" smtClean="0"/>
              <a:t> \N Nagyon tetszik :)</a:t>
            </a:r>
            <a:endParaRPr lang="en-US" dirty="0" smtClean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FFFFFF"/>
                </a:solidFill>
              </a:rPr>
              <a:t>PP </a:t>
            </a:r>
            <a:r>
              <a:rPr lang="hu-HU" dirty="0" smtClean="0">
                <a:solidFill>
                  <a:srgbClr val="FFFFFF"/>
                </a:solidFill>
              </a:rPr>
              <a:t>204</a:t>
            </a:r>
            <a:endParaRPr lang="hu-H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JDBC, hoppá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50" name="Picture 2" descr="C:\Users\Bátfai Norbert\Documents\LINUX-ALOL\javaee\v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124825" cy="5362575"/>
          </a:xfrm>
          <a:prstGeom prst="rect">
            <a:avLst/>
          </a:prstGeom>
          <a:noFill/>
        </p:spPr>
      </p:pic>
      <p:pic>
        <p:nvPicPr>
          <p:cNvPr id="2051" name="Picture 3" descr="C:\Users\Bátfai Norbert\Documents\LINUX-ALOL\javaee\v4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988840"/>
            <a:ext cx="7086600" cy="43243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églalap 4"/>
          <p:cNvSpPr/>
          <p:nvPr/>
        </p:nvSpPr>
        <p:spPr>
          <a:xfrm>
            <a:off x="3779912" y="2060848"/>
            <a:ext cx="457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4"/>
              </a:rPr>
              <a:t>http://www.mysql.com/products/connector/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2052" name="Picture 4" descr="C:\Users\Bátfai Norbert\Documents\LINUX-ALOL\javaee\v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340768"/>
            <a:ext cx="8124825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499395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JDBC, a Visszajelzés</a:t>
            </a:r>
            <a:r>
              <a:rPr lang="hu-HU" sz="4000" b="1" dirty="0" smtClean="0">
                <a:solidFill>
                  <a:srgbClr val="C00000"/>
                </a:solidFill>
                <a:latin typeface="+mj-lt"/>
              </a:rPr>
              <a:t>ek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osztály forrásban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551737" cy="3390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951" y="2996952"/>
            <a:ext cx="7094537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924944"/>
            <a:ext cx="4524375" cy="3781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512" y="692696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FFFFFF"/>
                </a:solidFill>
              </a:rPr>
              <a:t>PP </a:t>
            </a:r>
            <a:r>
              <a:rPr lang="hu-HU" dirty="0" smtClean="0">
                <a:solidFill>
                  <a:srgbClr val="FFFFFF"/>
                </a:solidFill>
              </a:rPr>
              <a:t>205</a:t>
            </a:r>
            <a:endParaRPr lang="hu-H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JDBC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074" name="Picture 2" descr="C:\Users\Bátfai Norbert\Documents\LINUX-ALOL\javaee\v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" y="747712"/>
            <a:ext cx="8124825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568450" y="163513"/>
            <a:ext cx="583247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Eurosmobil Open Source</a:t>
            </a: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38" y="838200"/>
            <a:ext cx="8051800" cy="4908550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</p:spPr>
      </p:pic>
      <p:sp>
        <p:nvSpPr>
          <p:cNvPr id="74756" name="Text Box 3"/>
          <p:cNvSpPr txBox="1">
            <a:spLocks noChangeArrowheads="1"/>
          </p:cNvSpPr>
          <p:nvPr/>
        </p:nvSpPr>
        <p:spPr bwMode="auto">
          <a:xfrm>
            <a:off x="0" y="5916613"/>
            <a:ext cx="9144000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Mobiltelefonos játékok tervezése és fejlesztése, Doktori (PhD) értekezés (a szóban forgó játékok forrásai az előadás pillanatában még nem elérhetőek, további infók: </a:t>
            </a:r>
            <a:r>
              <a:rPr lang="hu-HU">
                <a:solidFill>
                  <a:srgbClr val="000000"/>
                </a:solidFill>
                <a:hlinkClick r:id="rId4"/>
              </a:rPr>
              <a:t>batfai.norbert@inf.unideb.hu</a:t>
            </a:r>
            <a:r>
              <a:rPr lang="hu-HU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33338" y="2940050"/>
            <a:ext cx="4832350" cy="993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hu-HU">
                <a:solidFill>
                  <a:srgbClr val="000000"/>
                </a:solidFill>
              </a:rPr>
              <a:t>„Az Örömfoci és a Fociünnep forrásaiból készítjük el a megnyitott </a:t>
            </a:r>
            <a:r>
              <a:rPr lang="hu-HU" b="1">
                <a:solidFill>
                  <a:srgbClr val="000000"/>
                </a:solidFill>
              </a:rPr>
              <a:t>„Focijáték Neked NYFK”</a:t>
            </a:r>
            <a:r>
              <a:rPr lang="hu-HU">
                <a:solidFill>
                  <a:srgbClr val="000000"/>
                </a:solidFill>
              </a:rPr>
              <a:t> játékot.”</a:t>
            </a:r>
          </a:p>
        </p:txBody>
      </p:sp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4832350" y="2852738"/>
            <a:ext cx="4244975" cy="865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/>
          <a:lstStyle/>
          <a:p>
            <a:pPr algn="just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hu-HU">
                <a:solidFill>
                  <a:srgbClr val="000000"/>
                </a:solidFill>
              </a:rPr>
              <a:t>„A Hetedik Szem forrásaiból készítjük el a megnyitott </a:t>
            </a:r>
            <a:r>
              <a:rPr lang="hu-HU" b="1">
                <a:solidFill>
                  <a:srgbClr val="000000"/>
                </a:solidFill>
              </a:rPr>
              <a:t>„Hetedik Szem NYFK”</a:t>
            </a:r>
            <a:r>
              <a:rPr lang="hu-HU">
                <a:solidFill>
                  <a:srgbClr val="000000"/>
                </a:solidFill>
              </a:rPr>
              <a:t> játékot.”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JDBC, a Visszajelzés osztály forrásban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246937" cy="3171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437112"/>
            <a:ext cx="6286500" cy="247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6309320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FFFFFF"/>
                </a:solidFill>
              </a:rPr>
              <a:t>PP </a:t>
            </a:r>
            <a:r>
              <a:rPr lang="hu-HU" dirty="0" smtClean="0">
                <a:solidFill>
                  <a:srgbClr val="FFFFFF"/>
                </a:solidFill>
              </a:rPr>
              <a:t>206</a:t>
            </a:r>
            <a:endParaRPr lang="hu-H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Servlet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API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6219825" cy="2609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251520" y="3573016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3"/>
              </a:rPr>
              <a:t>http://download.oracle.com/javaee/6/api/javax/servlet/package-summary.html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844824"/>
            <a:ext cx="5324475" cy="3343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204864"/>
            <a:ext cx="5276850" cy="4524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Servlet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API,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Apache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Tomcat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098" name="Picture 2" descr="C:\Users\Bátfai Norbert\Documents\LINUX-ALOL\javaee\v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124825" cy="5362575"/>
          </a:xfrm>
          <a:prstGeom prst="rect">
            <a:avLst/>
          </a:prstGeom>
          <a:noFill/>
        </p:spPr>
      </p:pic>
      <p:pic>
        <p:nvPicPr>
          <p:cNvPr id="4099" name="Picture 3" descr="C:\Users\Bátfai Norbert\Documents\LINUX-ALOL\javaee\v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663" y="1450801"/>
            <a:ext cx="8124825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Servlet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web.xml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7656513" cy="3028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708920"/>
            <a:ext cx="6115050" cy="3952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Java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Servlet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Tomcat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122" name="Picture 2" descr="C:\Users\Bátfai Norbert\Documents\LINUX-ALOL\javaee\v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124825" cy="5362575"/>
          </a:xfrm>
          <a:prstGeom prst="rect">
            <a:avLst/>
          </a:prstGeom>
          <a:noFill/>
        </p:spPr>
      </p:pic>
      <p:pic>
        <p:nvPicPr>
          <p:cNvPr id="5123" name="Picture 3" descr="C:\Users\Bátfai Norbert\Documents\LINUX-ALOL\javaee\v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95425"/>
            <a:ext cx="8124825" cy="5362575"/>
          </a:xfrm>
          <a:prstGeom prst="rect">
            <a:avLst/>
          </a:prstGeom>
          <a:noFill/>
        </p:spPr>
      </p:pic>
      <p:pic>
        <p:nvPicPr>
          <p:cNvPr id="5124" name="Picture 4" descr="C:\Users\Bátfai Norbert\Documents\LINUX-ALOL\javaee\v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068960"/>
            <a:ext cx="7616205" cy="32366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A Visszajelzések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szervletből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146" name="Picture 2" descr="C:\Users\Bátfai Norbert\Documents\LINUX-ALOL\javaee\v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" y="2166937"/>
            <a:ext cx="8658225" cy="2524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838200" cy="31273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 dirty="0">
                <a:solidFill>
                  <a:srgbClr val="FFFFFF"/>
                </a:solidFill>
              </a:rPr>
              <a:t>PP </a:t>
            </a:r>
            <a:r>
              <a:rPr lang="hu-HU" dirty="0" smtClean="0">
                <a:solidFill>
                  <a:srgbClr val="FFFFFF"/>
                </a:solidFill>
              </a:rPr>
              <a:t>207</a:t>
            </a:r>
            <a:endParaRPr lang="hu-H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A </a:t>
            </a:r>
            <a:r>
              <a:rPr lang="hu-HU" sz="4000" b="1" dirty="0" err="1" smtClean="0">
                <a:solidFill>
                  <a:srgbClr val="000000"/>
                </a:solidFill>
                <a:latin typeface="+mn-lt"/>
              </a:rPr>
              <a:t>VisszajelzésekSzervlet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 osztály, </a:t>
            </a:r>
            <a:br>
              <a:rPr lang="hu-HU" sz="4000" b="1" dirty="0" smtClean="0">
                <a:solidFill>
                  <a:srgbClr val="000000"/>
                </a:solidFill>
                <a:latin typeface="+mn-lt"/>
              </a:rPr>
            </a:b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az adatforrás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38"/>
            <a:ext cx="9667875" cy="3286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A </a:t>
            </a:r>
            <a:r>
              <a:rPr lang="hu-HU" sz="4000" b="1" dirty="0" err="1" smtClean="0">
                <a:solidFill>
                  <a:srgbClr val="000000"/>
                </a:solidFill>
                <a:latin typeface="+mn-lt"/>
              </a:rPr>
              <a:t>VisszajelzésekSzervlet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 osztály,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hu-HU" sz="4000" b="1" dirty="0">
                <a:solidFill>
                  <a:srgbClr val="000000"/>
                </a:solidFill>
                <a:latin typeface="+mn-lt"/>
              </a:rPr>
            </a:b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a kiszolgálás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7485063" cy="3019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204864"/>
            <a:ext cx="7399337" cy="440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20888"/>
            <a:ext cx="7523163" cy="876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75856" y="44624"/>
            <a:ext cx="2080717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Tomcat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context.xml</a:t>
            </a:r>
            <a:endParaRPr lang="hu-HU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1219200"/>
            <a:ext cx="8408987" cy="441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403648" y="5661248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http://footballerml.sourceforge.net/image/fwc2010.html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975" y="1438275"/>
            <a:ext cx="5734050" cy="3981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57488" y="142852"/>
            <a:ext cx="2863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Parancssorból</a:t>
            </a:r>
            <a:endParaRPr lang="hu-HU" sz="36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1857356" y="4857760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Sok misztikus hiba forrása a 64 bites JDK…, ezért</a:t>
            </a:r>
            <a:endParaRPr lang="hu-HU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556792"/>
            <a:ext cx="38385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539552" y="4725144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3"/>
              </a:rPr>
              <a:t>http://footballerml.sourceforge.net/jnlp/WhoWonWC2010forFerSML-0.0.2.jnlp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437112"/>
            <a:ext cx="30289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9149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32048" y="6372036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3"/>
              </a:rPr>
              <a:t>http://footballerml.sourceforge.net/jnlp/WhoWonWC2010forFerSML-0.0.2.jnlp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852936"/>
            <a:ext cx="4914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32048" y="6372036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2"/>
              </a:rPr>
              <a:t>http://footballerml.sourceforge.net/jnlp/WhoWonWC2010forFerSML-0.0.2.jnlp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6632"/>
            <a:ext cx="3610372" cy="664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4237" y="1268760"/>
            <a:ext cx="6228203" cy="45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60" y="1484784"/>
            <a:ext cx="9053544" cy="37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1314450"/>
            <a:ext cx="8789987" cy="4229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068960"/>
            <a:ext cx="637063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683" y="2153766"/>
            <a:ext cx="637063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5" y="5517232"/>
            <a:ext cx="3419475" cy="866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24744"/>
            <a:ext cx="3390900" cy="876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JNLP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827584" y="83671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latin typeface="+mn-lt"/>
                <a:hlinkClick r:id="rId2"/>
              </a:rPr>
              <a:t>www.inf.unideb.hu</a:t>
            </a:r>
            <a:r>
              <a:rPr lang="hu-HU" dirty="0" smtClean="0">
                <a:latin typeface="+mn-lt"/>
                <a:hlinkClick r:id="rId2"/>
              </a:rPr>
              <a:t>/~</a:t>
            </a:r>
            <a:r>
              <a:rPr lang="hu-HU" dirty="0" err="1" smtClean="0">
                <a:latin typeface="+mn-lt"/>
                <a:hlinkClick r:id="rId2"/>
              </a:rPr>
              <a:t>nbatfai</a:t>
            </a:r>
            <a:r>
              <a:rPr lang="hu-HU" dirty="0" smtClean="0">
                <a:latin typeface="+mn-lt"/>
                <a:hlinkClick r:id="rId2"/>
              </a:rPr>
              <a:t>/</a:t>
            </a:r>
            <a:r>
              <a:rPr lang="hu-HU" dirty="0" err="1" smtClean="0">
                <a:latin typeface="+mn-lt"/>
                <a:hlinkClick r:id="rId2"/>
              </a:rPr>
              <a:t>jnlp</a:t>
            </a:r>
            <a:r>
              <a:rPr lang="hu-HU" dirty="0" smtClean="0">
                <a:latin typeface="+mn-lt"/>
                <a:hlinkClick r:id="rId2"/>
              </a:rPr>
              <a:t>/PublicResourceFCforFerSML-0.0.16.jnlp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8385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4550" y="2019300"/>
            <a:ext cx="4914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7972" y="4221088"/>
            <a:ext cx="4762500" cy="87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Java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Decompiler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/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b="1" dirty="0" smtClean="0">
                <a:latin typeface="+mj-lt"/>
                <a:ea typeface="+mj-ea"/>
                <a:cs typeface="+mj-cs"/>
                <a:hlinkClick r:id="rId2"/>
              </a:rPr>
              <a:t>http://java.decompiler.free.fr/</a:t>
            </a:r>
            <a:r>
              <a:rPr lang="hu-HU" b="1" dirty="0" smtClean="0">
                <a:latin typeface="+mj-lt"/>
                <a:ea typeface="+mj-ea"/>
                <a:cs typeface="+mj-cs"/>
              </a:rPr>
              <a:t> </a:t>
            </a:r>
            <a:endParaRPr lang="hu-HU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7770813" cy="5705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556792"/>
            <a:ext cx="5857875" cy="2800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573016"/>
            <a:ext cx="5962650" cy="2562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Java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Decompiler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/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b="1" dirty="0" smtClean="0">
                <a:latin typeface="+mj-lt"/>
                <a:ea typeface="+mj-ea"/>
                <a:cs typeface="+mj-cs"/>
                <a:hlinkClick r:id="rId2"/>
              </a:rPr>
              <a:t>http://java.decompiler.free.fr/</a:t>
            </a:r>
            <a:r>
              <a:rPr lang="hu-HU" b="1" dirty="0" smtClean="0">
                <a:latin typeface="+mj-lt"/>
                <a:ea typeface="+mj-ea"/>
                <a:cs typeface="+mj-cs"/>
              </a:rPr>
              <a:t> </a:t>
            </a:r>
            <a:endParaRPr lang="hu-HU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7704137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335" y="1196752"/>
            <a:ext cx="7704137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obfuszkálás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/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endParaRPr lang="hu-HU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57488" y="142852"/>
            <a:ext cx="2863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Parancssorból</a:t>
            </a:r>
            <a:endParaRPr lang="hu-HU" sz="3600" b="1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57356" y="4857760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Sok misztikus hiba forrása a 64 bites JDK…, ezért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21429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mint mond a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decompiler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az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obfuszkált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kódra?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endParaRPr lang="hu-HU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21429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mint mond a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decompiler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az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obfuszkált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kódra?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endParaRPr lang="hu-HU" b="1" dirty="0"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71463"/>
            <a:ext cx="8666163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21429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mint mond a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decompiler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az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obfuszkált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kódra?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endParaRPr lang="hu-HU" b="1" dirty="0"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71463"/>
            <a:ext cx="8666163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3460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„sebesség, én a sebesség”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b="1" dirty="0" err="1" smtClean="0">
                <a:latin typeface="+mn-lt"/>
              </a:rPr>
              <a:t>Lightning</a:t>
            </a:r>
            <a:r>
              <a:rPr lang="hu-HU" b="1" dirty="0" smtClean="0">
                <a:latin typeface="+mn-lt"/>
              </a:rPr>
              <a:t> </a:t>
            </a:r>
            <a:r>
              <a:rPr lang="hu-HU" b="1" dirty="0" err="1" smtClean="0">
                <a:latin typeface="+mn-lt"/>
              </a:rPr>
              <a:t>McQueen</a:t>
            </a:r>
            <a:r>
              <a:rPr lang="hu-HU" b="1" dirty="0" smtClean="0">
                <a:latin typeface="+mn-lt"/>
              </a:rPr>
              <a:t>, </a:t>
            </a:r>
            <a:r>
              <a:rPr lang="hu-HU" b="1" dirty="0" smtClean="0">
                <a:latin typeface="+mn-lt"/>
                <a:hlinkClick r:id="rId2"/>
              </a:rPr>
              <a:t>http://www.imdb.com/character/ch0009186</a:t>
            </a:r>
            <a:r>
              <a:rPr lang="hu-HU" b="1" dirty="0" smtClean="0">
                <a:latin typeface="+mn-lt"/>
              </a:rPr>
              <a:t> </a:t>
            </a:r>
            <a:r>
              <a:rPr lang="hu-HU" b="1" dirty="0" smtClean="0">
                <a:latin typeface="+mn-lt"/>
                <a:ea typeface="+mj-ea"/>
                <a:cs typeface="+mj-cs"/>
              </a:rPr>
              <a:t/>
            </a:r>
            <a:br>
              <a:rPr lang="hu-HU" b="1" dirty="0" smtClean="0">
                <a:latin typeface="+mn-lt"/>
                <a:ea typeface="+mj-ea"/>
                <a:cs typeface="+mj-cs"/>
              </a:rPr>
            </a:br>
            <a:endParaRPr lang="hu-HU" b="1" dirty="0"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429000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3460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„sebesség, én a sebesség”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b="1" dirty="0" smtClean="0">
                <a:latin typeface="+mn-lt"/>
                <a:ea typeface="+mj-ea"/>
                <a:cs typeface="+mj-cs"/>
              </a:rPr>
              <a:t/>
            </a:r>
            <a:br>
              <a:rPr lang="hu-HU" b="1" dirty="0" smtClean="0">
                <a:latin typeface="+mn-lt"/>
                <a:ea typeface="+mj-ea"/>
                <a:cs typeface="+mj-cs"/>
              </a:rPr>
            </a:br>
            <a:endParaRPr lang="hu-HU" b="1" dirty="0">
              <a:latin typeface="+mn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143248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3460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„sebesség, én a sebesség”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b="1" dirty="0" smtClean="0">
                <a:latin typeface="+mn-lt"/>
                <a:ea typeface="+mj-ea"/>
                <a:cs typeface="+mj-cs"/>
              </a:rPr>
              <a:t/>
            </a:r>
            <a:br>
              <a:rPr lang="hu-HU" b="1" dirty="0" smtClean="0">
                <a:latin typeface="+mn-lt"/>
                <a:ea typeface="+mj-ea"/>
                <a:cs typeface="+mj-cs"/>
              </a:rPr>
            </a:br>
            <a:endParaRPr lang="hu-HU" b="1" dirty="0">
              <a:latin typeface="+mn-lt"/>
              <a:ea typeface="+mj-ea"/>
              <a:cs typeface="+mj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6296025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6296025" cy="70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928802"/>
            <a:ext cx="6296025" cy="70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3460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n+1 apróság: „sebesség, én a sebesség”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endParaRPr lang="hu-HU" b="1" dirty="0">
              <a:latin typeface="+mn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23907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29241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églalap 6"/>
          <p:cNvSpPr/>
          <p:nvPr/>
        </p:nvSpPr>
        <p:spPr>
          <a:xfrm>
            <a:off x="1071538" y="6429396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4"/>
              </a:rPr>
              <a:t>http://www.tankonyvtar.hu/informatika/javat-tanitok-3-1-080904-1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1" y="4167208"/>
            <a:ext cx="23907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73" y="4167208"/>
            <a:ext cx="29241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églalap 9"/>
          <p:cNvSpPr/>
          <p:nvPr/>
        </p:nvSpPr>
        <p:spPr>
          <a:xfrm>
            <a:off x="2143108" y="4714884"/>
            <a:ext cx="128588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6000760" y="4714884"/>
            <a:ext cx="1857388" cy="1643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2795485" y="478632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1,67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2081105" y="478632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1,73</a:t>
            </a:r>
            <a:endParaRPr lang="hu-H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00438"/>
            <a:ext cx="4152900" cy="6286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8" name="Téglalap 17"/>
          <p:cNvSpPr/>
          <p:nvPr/>
        </p:nvSpPr>
        <p:spPr>
          <a:xfrm>
            <a:off x="3000364" y="3774048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Windows 8</a:t>
            </a:r>
            <a:endParaRPr lang="hu-HU" dirty="0"/>
          </a:p>
        </p:txBody>
      </p:sp>
      <p:sp>
        <p:nvSpPr>
          <p:cNvPr id="19" name="Téglalap 18"/>
          <p:cNvSpPr/>
          <p:nvPr/>
        </p:nvSpPr>
        <p:spPr>
          <a:xfrm>
            <a:off x="2786050" y="527424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19,63</a:t>
            </a:r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>
            <a:off x="2071670" y="528638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20,23</a:t>
            </a:r>
            <a:endParaRPr lang="hu-HU" dirty="0"/>
          </a:p>
        </p:txBody>
      </p:sp>
      <p:cxnSp>
        <p:nvCxnSpPr>
          <p:cNvPr id="22" name="Egyenes összekötő 21"/>
          <p:cNvCxnSpPr/>
          <p:nvPr/>
        </p:nvCxnSpPr>
        <p:spPr>
          <a:xfrm rot="5400000" flipH="1" flipV="1">
            <a:off x="2214546" y="5429264"/>
            <a:ext cx="1285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rot="10800000">
            <a:off x="2357423" y="5214950"/>
            <a:ext cx="15479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rot="10800000">
            <a:off x="2381106" y="5786454"/>
            <a:ext cx="15479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églalap 25"/>
          <p:cNvSpPr/>
          <p:nvPr/>
        </p:nvSpPr>
        <p:spPr>
          <a:xfrm>
            <a:off x="1967501" y="58457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235,09</a:t>
            </a:r>
            <a:endParaRPr lang="hu-HU" dirty="0"/>
          </a:p>
        </p:txBody>
      </p:sp>
      <p:sp>
        <p:nvSpPr>
          <p:cNvPr id="27" name="Téglalap 26"/>
          <p:cNvSpPr/>
          <p:nvPr/>
        </p:nvSpPr>
        <p:spPr>
          <a:xfrm>
            <a:off x="2857488" y="58457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228,25</a:t>
            </a:r>
            <a:endParaRPr lang="hu-HU" dirty="0"/>
          </a:p>
        </p:txBody>
      </p:sp>
      <p:sp>
        <p:nvSpPr>
          <p:cNvPr id="21" name="Téglalap 20"/>
          <p:cNvSpPr/>
          <p:nvPr/>
        </p:nvSpPr>
        <p:spPr>
          <a:xfrm>
            <a:off x="6010195" y="478632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1,88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6000760" y="527424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22,17</a:t>
            </a:r>
            <a:endParaRPr lang="hu-HU" dirty="0"/>
          </a:p>
        </p:txBody>
      </p:sp>
      <p:cxnSp>
        <p:nvCxnSpPr>
          <p:cNvPr id="28" name="Egyenes összekötő 27"/>
          <p:cNvCxnSpPr/>
          <p:nvPr/>
        </p:nvCxnSpPr>
        <p:spPr>
          <a:xfrm rot="5400000" flipH="1" flipV="1">
            <a:off x="5429256" y="5429264"/>
            <a:ext cx="1285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églalap 28"/>
          <p:cNvSpPr/>
          <p:nvPr/>
        </p:nvSpPr>
        <p:spPr>
          <a:xfrm>
            <a:off x="6072198" y="58457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257,18</a:t>
            </a:r>
            <a:endParaRPr lang="hu-HU" dirty="0"/>
          </a:p>
        </p:txBody>
      </p:sp>
      <p:sp>
        <p:nvSpPr>
          <p:cNvPr id="30" name="Téglalap 29"/>
          <p:cNvSpPr/>
          <p:nvPr/>
        </p:nvSpPr>
        <p:spPr>
          <a:xfrm>
            <a:off x="6867451" y="478632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2,</a:t>
            </a:r>
            <a:r>
              <a:rPr lang="hu-HU" dirty="0" err="1" smtClean="0"/>
              <a:t>2</a:t>
            </a:r>
            <a:endParaRPr lang="hu-HU" dirty="0"/>
          </a:p>
        </p:txBody>
      </p:sp>
      <p:sp>
        <p:nvSpPr>
          <p:cNvPr id="31" name="Téglalap 30"/>
          <p:cNvSpPr/>
          <p:nvPr/>
        </p:nvSpPr>
        <p:spPr>
          <a:xfrm>
            <a:off x="6858016" y="527424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25,91</a:t>
            </a:r>
            <a:endParaRPr lang="hu-HU" dirty="0"/>
          </a:p>
        </p:txBody>
      </p:sp>
      <p:cxnSp>
        <p:nvCxnSpPr>
          <p:cNvPr id="32" name="Egyenes összekötő 31"/>
          <p:cNvCxnSpPr/>
          <p:nvPr/>
        </p:nvCxnSpPr>
        <p:spPr>
          <a:xfrm rot="5400000" flipH="1" flipV="1">
            <a:off x="6286512" y="5429264"/>
            <a:ext cx="1285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églalap 32"/>
          <p:cNvSpPr/>
          <p:nvPr/>
        </p:nvSpPr>
        <p:spPr>
          <a:xfrm>
            <a:off x="6929454" y="58457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299,08</a:t>
            </a:r>
            <a:endParaRPr lang="hu-HU" dirty="0"/>
          </a:p>
        </p:txBody>
      </p:sp>
      <p:sp>
        <p:nvSpPr>
          <p:cNvPr id="34" name="Téglalap 33"/>
          <p:cNvSpPr/>
          <p:nvPr/>
        </p:nvSpPr>
        <p:spPr>
          <a:xfrm>
            <a:off x="7724707" y="478632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1,66</a:t>
            </a:r>
            <a:endParaRPr lang="hu-HU" dirty="0"/>
          </a:p>
        </p:txBody>
      </p:sp>
      <p:sp>
        <p:nvSpPr>
          <p:cNvPr id="35" name="Téglalap 34"/>
          <p:cNvSpPr/>
          <p:nvPr/>
        </p:nvSpPr>
        <p:spPr>
          <a:xfrm>
            <a:off x="7715272" y="527424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19,57</a:t>
            </a:r>
            <a:endParaRPr lang="hu-HU" dirty="0"/>
          </a:p>
        </p:txBody>
      </p:sp>
      <p:cxnSp>
        <p:nvCxnSpPr>
          <p:cNvPr id="36" name="Egyenes összekötő 35"/>
          <p:cNvCxnSpPr/>
          <p:nvPr/>
        </p:nvCxnSpPr>
        <p:spPr>
          <a:xfrm rot="5400000" flipH="1" flipV="1">
            <a:off x="7143768" y="5429264"/>
            <a:ext cx="1285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églalap 36"/>
          <p:cNvSpPr/>
          <p:nvPr/>
        </p:nvSpPr>
        <p:spPr>
          <a:xfrm>
            <a:off x="7786710" y="58457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227,05</a:t>
            </a:r>
            <a:endParaRPr lang="hu-HU" dirty="0"/>
          </a:p>
        </p:txBody>
      </p:sp>
      <p:sp>
        <p:nvSpPr>
          <p:cNvPr id="38" name="Téglalap 37"/>
          <p:cNvSpPr/>
          <p:nvPr/>
        </p:nvSpPr>
        <p:spPr>
          <a:xfrm>
            <a:off x="214282" y="150017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2006</a:t>
            </a:r>
            <a:endParaRPr lang="hu-HU" b="1" dirty="0"/>
          </a:p>
        </p:txBody>
      </p:sp>
      <p:sp>
        <p:nvSpPr>
          <p:cNvPr id="39" name="Téglalap 38"/>
          <p:cNvSpPr/>
          <p:nvPr/>
        </p:nvSpPr>
        <p:spPr>
          <a:xfrm>
            <a:off x="159597" y="4786322"/>
            <a:ext cx="68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2011</a:t>
            </a:r>
            <a:endParaRPr lang="hu-HU" b="1" dirty="0"/>
          </a:p>
        </p:txBody>
      </p:sp>
      <p:sp>
        <p:nvSpPr>
          <p:cNvPr id="40" name="Téglalap 39"/>
          <p:cNvSpPr/>
          <p:nvPr/>
        </p:nvSpPr>
        <p:spPr>
          <a:xfrm>
            <a:off x="6902158" y="3786190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Fedora</a:t>
            </a:r>
            <a:r>
              <a:rPr lang="hu-HU" dirty="0" smtClean="0"/>
              <a:t> 15</a:t>
            </a:r>
            <a:endParaRPr lang="hu-HU" dirty="0"/>
          </a:p>
        </p:txBody>
      </p:sp>
      <p:cxnSp>
        <p:nvCxnSpPr>
          <p:cNvPr id="41" name="Egyenes összekötő 40"/>
          <p:cNvCxnSpPr/>
          <p:nvPr/>
        </p:nvCxnSpPr>
        <p:spPr>
          <a:xfrm rot="10800000">
            <a:off x="142844" y="3357562"/>
            <a:ext cx="85725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10800000" flipV="1">
            <a:off x="6215074" y="5786452"/>
            <a:ext cx="192882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10800000">
            <a:off x="6215074" y="5214950"/>
            <a:ext cx="19383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95485" y="-38742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Laborkártyák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67545" y="908720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</a:rPr>
              <a:t>Milyen metódusai vannak a </a:t>
            </a:r>
            <a:r>
              <a:rPr lang="hu-HU" dirty="0" err="1" smtClean="0">
                <a:solidFill>
                  <a:srgbClr val="FF0000"/>
                </a:solidFill>
                <a:latin typeface="+mn-lt"/>
              </a:rPr>
              <a:t>java.lang.Comparable</a:t>
            </a:r>
            <a:r>
              <a:rPr lang="hu-HU" dirty="0" smtClean="0">
                <a:solidFill>
                  <a:srgbClr val="FF0000"/>
                </a:solidFill>
                <a:latin typeface="+mn-lt"/>
              </a:rPr>
              <a:t>&lt;T&gt;</a:t>
            </a:r>
            <a:r>
              <a:rPr lang="hu-HU" dirty="0" smtClean="0">
                <a:latin typeface="+mn-lt"/>
              </a:rPr>
              <a:t> interfésznek, mutass egy </a:t>
            </a:r>
          </a:p>
          <a:p>
            <a:r>
              <a:rPr lang="hu-HU" dirty="0" smtClean="0">
                <a:latin typeface="+mn-lt"/>
              </a:rPr>
              <a:t>példát a kurzusban, hol és hogyan használtuk? </a:t>
            </a:r>
          </a:p>
          <a:p>
            <a:endParaRPr lang="hu-HU" dirty="0" smtClean="0">
              <a:latin typeface="+mn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899592" y="6093296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2"/>
              </a:rPr>
              <a:t>http://docs.oracle.com/javase/7/docs/api/index.html?java/lang/Comparable.html</a:t>
            </a:r>
            <a:endParaRPr lang="hu-HU" dirty="0" smtClean="0">
              <a:latin typeface="+mn-lt"/>
            </a:endParaRPr>
          </a:p>
          <a:p>
            <a:r>
              <a:rPr lang="hu-HU" dirty="0" smtClean="0">
                <a:latin typeface="+mn-lt"/>
                <a:hlinkClick r:id="rId3"/>
              </a:rPr>
              <a:t>http://progpater.blog.hu/2011/09/05/bearazzuk_az_elso_labort</a:t>
            </a:r>
            <a:r>
              <a:rPr lang="hu-HU" dirty="0" smtClean="0">
                <a:latin typeface="+mn-lt"/>
              </a:rPr>
              <a:t>  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95485" y="-38742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Laborkártyák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92089" y="2854677"/>
            <a:ext cx="88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</a:rPr>
              <a:t>Mit csinál ez a fenti kódcsipet?</a:t>
            </a:r>
          </a:p>
          <a:p>
            <a:endParaRPr lang="hu-HU" dirty="0" smtClean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5381625" cy="232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657725" cy="4219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0" y="115788"/>
            <a:ext cx="9143999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err="1" smtClean="0">
                <a:latin typeface="+mj-lt"/>
                <a:ea typeface="+mj-ea"/>
                <a:cs typeface="+mj-cs"/>
              </a:rPr>
              <a:t>Ism</a:t>
            </a:r>
            <a:r>
              <a:rPr lang="hu-HU" sz="3600" b="1" dirty="0" smtClean="0">
                <a:latin typeface="+mj-lt"/>
                <a:ea typeface="+mj-ea"/>
                <a:cs typeface="+mj-cs"/>
              </a:rPr>
              <a:t>.: laborkártyák- A kliens-szerver modell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67544" y="5085184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</a:rPr>
              <a:t>Mit csinál és hogy </a:t>
            </a:r>
            <a:r>
              <a:rPr lang="hu-HU" dirty="0" err="1" smtClean="0">
                <a:latin typeface="+mn-lt"/>
              </a:rPr>
              <a:t>müxik</a:t>
            </a:r>
            <a:r>
              <a:rPr lang="hu-HU" dirty="0" smtClean="0">
                <a:latin typeface="+mn-lt"/>
              </a:rPr>
              <a:t> ez a példa? Interneten ne próbálgasd!  Csak </a:t>
            </a:r>
            <a:r>
              <a:rPr lang="hu-HU" dirty="0" err="1" smtClean="0">
                <a:latin typeface="+mn-lt"/>
              </a:rPr>
              <a:t>lokálhoszton</a:t>
            </a:r>
            <a:r>
              <a:rPr lang="hu-HU" dirty="0" smtClean="0">
                <a:latin typeface="+mn-lt"/>
              </a:rPr>
              <a:t> vagy a laboron, mert sok rendszergazda ezt már támadásnak veszi!</a:t>
            </a:r>
          </a:p>
          <a:p>
            <a:endParaRPr lang="hu-HU" dirty="0" smtClean="0">
              <a:latin typeface="+mn-lt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237312"/>
            <a:ext cx="9720262" cy="769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6168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hu-HU" sz="1400" dirty="0">
                <a:solidFill>
                  <a:srgbClr val="000000"/>
                </a:solidFill>
                <a:latin typeface="+mn-lt"/>
              </a:rPr>
              <a:t>Javát tanítok, 1.32. példa - Port </a:t>
            </a:r>
            <a:r>
              <a:rPr lang="hu-HU" sz="1400" dirty="0" err="1">
                <a:solidFill>
                  <a:srgbClr val="000000"/>
                </a:solidFill>
                <a:latin typeface="+mn-lt"/>
              </a:rPr>
              <a:t>szkennelő</a:t>
            </a:r>
            <a:r>
              <a:rPr lang="hu-HU" sz="1400" dirty="0">
                <a:solidFill>
                  <a:srgbClr val="000000"/>
                </a:solidFill>
                <a:latin typeface="+mn-lt"/>
              </a:rPr>
              <a:t> példa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hu-HU" sz="1400" dirty="0" smtClean="0">
                <a:solidFill>
                  <a:srgbClr val="000000"/>
                </a:solidFill>
                <a:latin typeface="+mn-lt"/>
                <a:hlinkClick r:id="rId2"/>
              </a:rPr>
              <a:t>http://www.tankonyvtar.hu/informatika/javat-tanitok-1-3-3-080904?#d4e2765</a:t>
            </a:r>
            <a:r>
              <a:rPr lang="hu-HU" sz="1400" dirty="0" smtClean="0">
                <a:solidFill>
                  <a:srgbClr val="000000"/>
                </a:solidFill>
                <a:latin typeface="+mn-lt"/>
              </a:rPr>
              <a:t> </a:t>
            </a:r>
            <a:endParaRPr lang="hu-HU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0475"/>
            <a:ext cx="8659813" cy="3529013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4217988"/>
            <a:ext cx="2589212" cy="2081212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zövegdoboz 4"/>
          <p:cNvSpPr txBox="1">
            <a:spLocks noChangeArrowheads="1"/>
          </p:cNvSpPr>
          <p:nvPr/>
        </p:nvSpPr>
        <p:spPr bwMode="auto">
          <a:xfrm>
            <a:off x="179388" y="765175"/>
            <a:ext cx="892968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latin typeface="+mn-lt"/>
              </a:rPr>
              <a:t>Bátfai Norbert</a:t>
            </a:r>
          </a:p>
          <a:p>
            <a:r>
              <a:rPr lang="hu-HU" dirty="0">
                <a:latin typeface="+mn-lt"/>
              </a:rPr>
              <a:t>Debreceni Egyetem, Informatikai Kar, Információ Technológia Tanszék</a:t>
            </a:r>
          </a:p>
          <a:p>
            <a:r>
              <a:rPr lang="hu-HU" dirty="0">
                <a:latin typeface="+mn-lt"/>
              </a:rPr>
              <a:t>&lt;</a:t>
            </a:r>
            <a:r>
              <a:rPr lang="hu-HU" dirty="0" err="1">
                <a:latin typeface="+mn-lt"/>
              </a:rPr>
              <a:t>nbatfai</a:t>
            </a:r>
            <a:r>
              <a:rPr lang="hu-HU" dirty="0">
                <a:latin typeface="+mn-lt"/>
              </a:rPr>
              <a:t>@</a:t>
            </a:r>
            <a:r>
              <a:rPr lang="hu-HU" dirty="0" err="1">
                <a:latin typeface="+mn-lt"/>
              </a:rPr>
              <a:t>inf.unideb.hu</a:t>
            </a:r>
            <a:r>
              <a:rPr lang="hu-HU" dirty="0">
                <a:latin typeface="+mn-lt"/>
              </a:rPr>
              <a:t>, </a:t>
            </a:r>
            <a:r>
              <a:rPr lang="hu-HU" dirty="0" err="1">
                <a:latin typeface="+mn-lt"/>
              </a:rPr>
              <a:t>nbatfai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gmail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com</a:t>
            </a:r>
            <a:r>
              <a:rPr lang="hu-HU" dirty="0">
                <a:latin typeface="+mn-lt"/>
              </a:rPr>
              <a:t>&gt;</a:t>
            </a:r>
          </a:p>
          <a:p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Copyright © 2011 Bátfai Norbert</a:t>
            </a:r>
          </a:p>
          <a:p>
            <a:endParaRPr lang="hu-HU" dirty="0">
              <a:latin typeface="+mn-lt"/>
            </a:endParaRPr>
          </a:p>
          <a:p>
            <a:r>
              <a:rPr lang="hu-HU" dirty="0">
                <a:latin typeface="+mn-lt"/>
              </a:rPr>
              <a:t>E közlemény felhatalmazást ad önnek jelen dokumentum sokszorosítására, terjesztésére és/vagy módosítására a Szabad Szoftver Alapítvány által kiadott GNU Szabad Dokumentációs Licenc 1.2-es, vagy bármely azt követő verziójának feltételei alapján. Nem változtatható szakaszok: A szerzőről. </a:t>
            </a:r>
          </a:p>
          <a:p>
            <a:r>
              <a:rPr lang="hu-HU" dirty="0">
                <a:latin typeface="+mn-lt"/>
              </a:rPr>
              <a:t>Címlap szövegek: Programozó Páternoszter, Bátfai Norbert, Gép melletti fogyasztásra. </a:t>
            </a:r>
          </a:p>
          <a:p>
            <a:r>
              <a:rPr lang="hu-HU" dirty="0">
                <a:latin typeface="+mn-lt"/>
              </a:rPr>
              <a:t>Hátlap szövegek: GNU Jávácska, belépés a gépek mesés birodalmába.</a:t>
            </a:r>
          </a:p>
          <a:p>
            <a:endParaRPr lang="hu-HU" dirty="0">
              <a:latin typeface="+mn-lt"/>
            </a:endParaRPr>
          </a:p>
          <a:p>
            <a:r>
              <a:rPr lang="hu-HU" dirty="0" err="1">
                <a:latin typeface="+mn-lt"/>
              </a:rPr>
              <a:t>Permission</a:t>
            </a:r>
            <a:r>
              <a:rPr lang="hu-HU" dirty="0">
                <a:latin typeface="+mn-lt"/>
              </a:rPr>
              <a:t> is </a:t>
            </a:r>
            <a:r>
              <a:rPr lang="hu-HU" dirty="0" err="1">
                <a:latin typeface="+mn-lt"/>
              </a:rPr>
              <a:t>granted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to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copy</a:t>
            </a:r>
            <a:r>
              <a:rPr lang="hu-HU" dirty="0">
                <a:latin typeface="+mn-lt"/>
              </a:rPr>
              <a:t>, </a:t>
            </a:r>
            <a:r>
              <a:rPr lang="hu-HU" dirty="0" err="1">
                <a:latin typeface="+mn-lt"/>
              </a:rPr>
              <a:t>distribute</a:t>
            </a:r>
            <a:r>
              <a:rPr lang="hu-HU" dirty="0">
                <a:latin typeface="+mn-lt"/>
              </a:rPr>
              <a:t> and/</a:t>
            </a:r>
            <a:r>
              <a:rPr lang="hu-HU" dirty="0" err="1">
                <a:latin typeface="+mn-lt"/>
              </a:rPr>
              <a:t>or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modify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this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document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under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terms</a:t>
            </a:r>
            <a:r>
              <a:rPr lang="hu-HU" dirty="0">
                <a:latin typeface="+mn-lt"/>
              </a:rPr>
              <a:t> of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GNU Free </a:t>
            </a:r>
            <a:r>
              <a:rPr lang="hu-HU" dirty="0" err="1">
                <a:latin typeface="+mn-lt"/>
              </a:rPr>
              <a:t>Documentation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License</a:t>
            </a:r>
            <a:r>
              <a:rPr lang="hu-HU" dirty="0">
                <a:latin typeface="+mn-lt"/>
              </a:rPr>
              <a:t>, Version 1.2 </a:t>
            </a:r>
            <a:r>
              <a:rPr lang="hu-HU" dirty="0" err="1">
                <a:latin typeface="+mn-lt"/>
              </a:rPr>
              <a:t>or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any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later</a:t>
            </a:r>
            <a:r>
              <a:rPr lang="hu-HU" dirty="0">
                <a:latin typeface="+mn-lt"/>
              </a:rPr>
              <a:t> version </a:t>
            </a:r>
            <a:r>
              <a:rPr lang="hu-HU" dirty="0" err="1">
                <a:latin typeface="+mn-lt"/>
              </a:rPr>
              <a:t>published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by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Free Software </a:t>
            </a:r>
            <a:r>
              <a:rPr lang="hu-HU" dirty="0" err="1">
                <a:latin typeface="+mn-lt"/>
              </a:rPr>
              <a:t>Foundation</a:t>
            </a:r>
            <a:r>
              <a:rPr lang="hu-HU" dirty="0">
                <a:latin typeface="+mn-lt"/>
              </a:rPr>
              <a:t>; </a:t>
            </a:r>
            <a:r>
              <a:rPr lang="hu-HU" dirty="0" err="1">
                <a:latin typeface="+mn-lt"/>
              </a:rPr>
              <a:t>with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Invariant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Sections</a:t>
            </a:r>
            <a:r>
              <a:rPr lang="hu-HU" dirty="0">
                <a:latin typeface="+mn-lt"/>
              </a:rPr>
              <a:t> being: A szerzőről, </a:t>
            </a:r>
          </a:p>
          <a:p>
            <a:r>
              <a:rPr lang="hu-HU" dirty="0" err="1">
                <a:latin typeface="+mn-lt"/>
              </a:rPr>
              <a:t>with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Front- </a:t>
            </a:r>
            <a:r>
              <a:rPr lang="hu-HU" dirty="0" err="1">
                <a:latin typeface="+mn-lt"/>
              </a:rPr>
              <a:t>Cover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Texts</a:t>
            </a:r>
            <a:r>
              <a:rPr lang="hu-HU" dirty="0">
                <a:latin typeface="+mn-lt"/>
              </a:rPr>
              <a:t> being: Programozó Páternoszter, Bátfai Norbert, Gép melletti fogyasztásra, </a:t>
            </a:r>
          </a:p>
          <a:p>
            <a:r>
              <a:rPr lang="hu-HU" dirty="0">
                <a:latin typeface="+mn-lt"/>
              </a:rPr>
              <a:t>and </a:t>
            </a:r>
            <a:r>
              <a:rPr lang="hu-HU" dirty="0" err="1">
                <a:latin typeface="+mn-lt"/>
              </a:rPr>
              <a:t>with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the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Back-Cover</a:t>
            </a:r>
            <a:r>
              <a:rPr lang="hu-HU" dirty="0">
                <a:latin typeface="+mn-lt"/>
              </a:rPr>
              <a:t> </a:t>
            </a:r>
            <a:r>
              <a:rPr lang="hu-HU" dirty="0" err="1">
                <a:latin typeface="+mn-lt"/>
              </a:rPr>
              <a:t>Texts</a:t>
            </a:r>
            <a:r>
              <a:rPr lang="hu-HU" dirty="0">
                <a:latin typeface="+mn-lt"/>
              </a:rPr>
              <a:t> being: GNU Jávácska, belépés a gépek mesés birodalmába.</a:t>
            </a:r>
          </a:p>
        </p:txBody>
      </p:sp>
      <p:sp>
        <p:nvSpPr>
          <p:cNvPr id="6" name="Cím 3"/>
          <p:cNvSpPr txBox="1">
            <a:spLocks/>
          </p:cNvSpPr>
          <p:nvPr/>
        </p:nvSpPr>
        <p:spPr bwMode="auto">
          <a:xfrm>
            <a:off x="323850" y="-17145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Felhasználási engedély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4100" name="Téglalap 6"/>
          <p:cNvSpPr>
            <a:spLocks noChangeArrowheads="1"/>
          </p:cNvSpPr>
          <p:nvPr/>
        </p:nvSpPr>
        <p:spPr bwMode="auto">
          <a:xfrm>
            <a:off x="6300192" y="6488113"/>
            <a:ext cx="289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latin typeface="+mn-lt"/>
                <a:hlinkClick r:id="rId2"/>
              </a:rPr>
              <a:t>http://www.gnu.hu/fdl.html</a:t>
            </a:r>
            <a:r>
              <a:rPr lang="hu-HU" dirty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14480" y="142852"/>
            <a:ext cx="5181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Parancssorból, hozzávalók</a:t>
            </a:r>
            <a:endParaRPr lang="hu-HU" sz="3600" b="1" dirty="0">
              <a:latin typeface="+mj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57158" y="1000108"/>
            <a:ext cx="6635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http://www.eurosmobil.hu/NehogyMar/NehogyMar1MIDlet.html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58483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357694"/>
            <a:ext cx="60293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971550" y="-17145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/>
            <a:r>
              <a:rPr lang="hu-HU" sz="4400" b="1"/>
              <a:t>Otthoni opcionális feladat</a:t>
            </a:r>
          </a:p>
        </p:txBody>
      </p:sp>
      <p:sp>
        <p:nvSpPr>
          <p:cNvPr id="103427" name="Téglalap 2"/>
          <p:cNvSpPr>
            <a:spLocks noChangeArrowheads="1"/>
          </p:cNvSpPr>
          <p:nvPr/>
        </p:nvSpPr>
        <p:spPr bwMode="auto">
          <a:xfrm>
            <a:off x="250825" y="908050"/>
            <a:ext cx="7273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Saját </a:t>
            </a:r>
            <a:r>
              <a:rPr lang="hu-HU" dirty="0" err="1" smtClean="0"/>
              <a:t>Atan</a:t>
            </a:r>
            <a:r>
              <a:rPr lang="hu-HU" dirty="0" smtClean="0"/>
              <a:t> alapú RCSS csapat fejlesztése.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3"/>
          <p:cNvSpPr txBox="1">
            <a:spLocks/>
          </p:cNvSpPr>
          <p:nvPr/>
        </p:nvSpPr>
        <p:spPr bwMode="auto">
          <a:xfrm>
            <a:off x="684213" y="44450"/>
            <a:ext cx="820896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/>
              <a:t>Kötelező olvasmány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75856" y="1772816"/>
            <a:ext cx="1584176" cy="321153"/>
          </a:xfrm>
          <a:prstGeom prst="rect">
            <a:avLst/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 smtClean="0">
                <a:solidFill>
                  <a:srgbClr val="FFFFFF"/>
                </a:solidFill>
                <a:latin typeface="+mn-lt"/>
              </a:rPr>
              <a:t>NYJ II/569-640 </a:t>
            </a:r>
            <a:endParaRPr lang="hu-HU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95609" y="1778577"/>
            <a:ext cx="1684732" cy="321153"/>
          </a:xfrm>
          <a:prstGeom prst="rect">
            <a:avLst/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 smtClean="0">
                <a:solidFill>
                  <a:srgbClr val="FFD320"/>
                </a:solidFill>
                <a:latin typeface="+mn-lt"/>
              </a:rPr>
              <a:t>NYJ nincs benne</a:t>
            </a:r>
            <a:endParaRPr lang="hu-HU" b="1" dirty="0">
              <a:solidFill>
                <a:srgbClr val="FFD320"/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75856" y="2309998"/>
            <a:ext cx="1584176" cy="321153"/>
          </a:xfrm>
          <a:prstGeom prst="rect">
            <a:avLst/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FFFF"/>
                </a:solidFill>
                <a:latin typeface="+mn-lt"/>
              </a:rPr>
              <a:t>NYJ </a:t>
            </a:r>
            <a:r>
              <a:rPr lang="hu-HU" b="1" dirty="0" smtClean="0">
                <a:solidFill>
                  <a:srgbClr val="FFFFFF"/>
                </a:solidFill>
                <a:latin typeface="+mn-lt"/>
              </a:rPr>
              <a:t> II/571-592</a:t>
            </a:r>
            <a:endParaRPr lang="hu-HU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95609" y="2315759"/>
            <a:ext cx="1684732" cy="321153"/>
          </a:xfrm>
          <a:prstGeom prst="rect">
            <a:avLst/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 smtClean="0">
                <a:solidFill>
                  <a:srgbClr val="FFD320"/>
                </a:solidFill>
                <a:latin typeface="+mn-lt"/>
              </a:rPr>
              <a:t>NYJ nincs benne</a:t>
            </a:r>
            <a:endParaRPr lang="hu-HU" b="1" dirty="0">
              <a:solidFill>
                <a:srgbClr val="FFD320"/>
              </a:solidFill>
              <a:latin typeface="+mn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071670" y="177378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Java ME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243837" y="2276872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XML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299763" y="2876770"/>
            <a:ext cx="1584176" cy="321153"/>
          </a:xfrm>
          <a:prstGeom prst="rect">
            <a:avLst/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FFFF"/>
                </a:solidFill>
                <a:latin typeface="+mn-lt"/>
              </a:rPr>
              <a:t>NYJ </a:t>
            </a:r>
            <a:r>
              <a:rPr lang="hu-HU" b="1" dirty="0" smtClean="0">
                <a:solidFill>
                  <a:srgbClr val="FFFFFF"/>
                </a:solidFill>
                <a:latin typeface="+mn-lt"/>
              </a:rPr>
              <a:t> I/571-592</a:t>
            </a:r>
            <a:endParaRPr lang="hu-HU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19516" y="2882531"/>
            <a:ext cx="1684732" cy="321153"/>
          </a:xfrm>
          <a:prstGeom prst="rect">
            <a:avLst/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 smtClean="0">
                <a:solidFill>
                  <a:srgbClr val="FFD320"/>
                </a:solidFill>
                <a:latin typeface="+mn-lt"/>
              </a:rPr>
              <a:t>NYJ II/490-524</a:t>
            </a:r>
            <a:endParaRPr lang="hu-HU" b="1" dirty="0">
              <a:solidFill>
                <a:srgbClr val="FFD320"/>
              </a:solidFill>
              <a:latin typeface="+mn-lt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177733" y="2843644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Servlet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90676" y="3462126"/>
            <a:ext cx="1584176" cy="321153"/>
          </a:xfrm>
          <a:prstGeom prst="rect">
            <a:avLst/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>
                <a:solidFill>
                  <a:srgbClr val="FFFFFF"/>
                </a:solidFill>
                <a:latin typeface="+mn-lt"/>
              </a:rPr>
              <a:t>NYJ </a:t>
            </a:r>
            <a:r>
              <a:rPr lang="hu-HU" b="1" dirty="0" smtClean="0">
                <a:solidFill>
                  <a:srgbClr val="FFFFFF"/>
                </a:solidFill>
                <a:latin typeface="+mn-lt"/>
              </a:rPr>
              <a:t> II/171-210</a:t>
            </a:r>
            <a:endParaRPr lang="hu-HU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110429" y="3467887"/>
            <a:ext cx="1684732" cy="321153"/>
          </a:xfrm>
          <a:prstGeom prst="rect">
            <a:avLst/>
          </a:prstGeom>
          <a:solidFill>
            <a:srgbClr val="0047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hu-HU" b="1" dirty="0" smtClean="0">
                <a:solidFill>
                  <a:srgbClr val="FFD320"/>
                </a:solidFill>
                <a:latin typeface="+mn-lt"/>
              </a:rPr>
              <a:t>NYJ I/422-443</a:t>
            </a:r>
            <a:endParaRPr lang="hu-HU" b="1" dirty="0">
              <a:solidFill>
                <a:srgbClr val="FFD320"/>
              </a:solidFill>
              <a:latin typeface="+mn-lt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2168646" y="34290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JDBC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Cím 3"/>
          <p:cNvSpPr txBox="1">
            <a:spLocks/>
          </p:cNvSpPr>
          <p:nvPr/>
        </p:nvSpPr>
        <p:spPr bwMode="auto">
          <a:xfrm>
            <a:off x="755650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/>
              <a:t>Ajánlott olvasmány</a:t>
            </a:r>
          </a:p>
        </p:txBody>
      </p:sp>
      <p:sp>
        <p:nvSpPr>
          <p:cNvPr id="59395" name="Téglalap 2"/>
          <p:cNvSpPr>
            <a:spLocks noChangeArrowheads="1"/>
          </p:cNvSpPr>
          <p:nvPr/>
        </p:nvSpPr>
        <p:spPr bwMode="auto">
          <a:xfrm>
            <a:off x="1928794" y="785795"/>
            <a:ext cx="721520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Nehogy már könyv)</a:t>
            </a:r>
            <a:endParaRPr lang="hu-HU" dirty="0"/>
          </a:p>
          <a:p>
            <a:pPr>
              <a:defRPr/>
            </a:pPr>
            <a:r>
              <a:rPr lang="hu-HU" dirty="0"/>
              <a:t>Bátfai Norbert (2008): </a:t>
            </a:r>
            <a:r>
              <a:rPr lang="hu-HU" dirty="0">
                <a:hlinkClick r:id="rId2"/>
              </a:rPr>
              <a:t>Nehogy már a mobilod nyomkodjon Téged! A programozás egy szellemi sport: ismerd meg Te is az alaplépéseket!</a:t>
            </a:r>
            <a:r>
              <a:rPr lang="hu-HU" dirty="0"/>
              <a:t> Debrecen, DEENK 2008</a:t>
            </a:r>
            <a:r>
              <a:rPr lang="hu-HU" dirty="0" smtClean="0"/>
              <a:t>.</a:t>
            </a: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3786190"/>
            <a:ext cx="1576697" cy="223509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0" y="881372"/>
            <a:ext cx="1583703" cy="2216371"/>
          </a:xfrm>
          <a:prstGeom prst="rect">
            <a:avLst/>
          </a:prstGeom>
          <a:noFill/>
          <a:ln w="7200">
            <a:solidFill>
              <a:srgbClr val="000000"/>
            </a:solidFill>
            <a:round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107504" y="476672"/>
            <a:ext cx="1791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 Java </a:t>
            </a:r>
            <a:r>
              <a:rPr lang="hu-HU" b="1" dirty="0" err="1" smtClean="0">
                <a:solidFill>
                  <a:srgbClr val="FF0000"/>
                </a:solidFill>
              </a:rPr>
              <a:t>ME-hez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79512" y="3347700"/>
            <a:ext cx="5190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 Java </a:t>
            </a:r>
            <a:r>
              <a:rPr lang="hu-HU" b="1" dirty="0" err="1" smtClean="0">
                <a:solidFill>
                  <a:srgbClr val="FF0000"/>
                </a:solidFill>
              </a:rPr>
              <a:t>ME-hez</a:t>
            </a:r>
            <a:r>
              <a:rPr lang="hu-HU" b="1" dirty="0" smtClean="0">
                <a:solidFill>
                  <a:srgbClr val="FF0000"/>
                </a:solidFill>
              </a:rPr>
              <a:t> és a </a:t>
            </a:r>
            <a:r>
              <a:rPr lang="hu-HU" b="1" dirty="0" err="1" smtClean="0">
                <a:solidFill>
                  <a:srgbClr val="FF0000"/>
                </a:solidFill>
              </a:rPr>
              <a:t>leJOS</a:t>
            </a:r>
            <a:r>
              <a:rPr lang="hu-HU" b="1" dirty="0" smtClean="0">
                <a:solidFill>
                  <a:srgbClr val="FF0000"/>
                </a:solidFill>
              </a:rPr>
              <a:t> Viselkedés </a:t>
            </a:r>
            <a:r>
              <a:rPr lang="hu-HU" b="1" dirty="0" err="1" smtClean="0">
                <a:solidFill>
                  <a:srgbClr val="FF0000"/>
                </a:solidFill>
              </a:rPr>
              <a:t>API-hoz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195736" y="3861048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(Nehogy már megint könyv)</a:t>
            </a:r>
            <a:endParaRPr lang="hu-HU" dirty="0" smtClean="0"/>
          </a:p>
          <a:p>
            <a:pPr>
              <a:defRPr/>
            </a:pPr>
            <a:r>
              <a:rPr lang="hu-HU" dirty="0" err="1" smtClean="0"/>
              <a:t>Bátfai</a:t>
            </a:r>
            <a:r>
              <a:rPr lang="hu-HU" dirty="0" smtClean="0"/>
              <a:t> Norbert (2011): Nehogy már megint a </a:t>
            </a:r>
            <a:r>
              <a:rPr lang="hu-HU" dirty="0" err="1" smtClean="0"/>
              <a:t>mobilod</a:t>
            </a:r>
            <a:r>
              <a:rPr lang="hu-HU" dirty="0" smtClean="0"/>
              <a:t> nyomkodjon Téged!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Cím 3"/>
          <p:cNvSpPr txBox="1">
            <a:spLocks/>
          </p:cNvSpPr>
          <p:nvPr/>
        </p:nvSpPr>
        <p:spPr bwMode="auto">
          <a:xfrm>
            <a:off x="755650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/>
              <a:t>Ajánlott olvasmány</a:t>
            </a:r>
          </a:p>
        </p:txBody>
      </p:sp>
      <p:sp>
        <p:nvSpPr>
          <p:cNvPr id="59395" name="Téglalap 2"/>
          <p:cNvSpPr>
            <a:spLocks noChangeArrowheads="1"/>
          </p:cNvSpPr>
          <p:nvPr/>
        </p:nvSpPr>
        <p:spPr bwMode="auto">
          <a:xfrm>
            <a:off x="2397354" y="965627"/>
            <a:ext cx="721520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u-HU" dirty="0" err="1" smtClean="0"/>
              <a:t>Bátfai</a:t>
            </a:r>
            <a:r>
              <a:rPr lang="hu-HU" dirty="0" smtClean="0"/>
              <a:t> </a:t>
            </a:r>
            <a:r>
              <a:rPr lang="hu-HU" dirty="0"/>
              <a:t>Norbert (</a:t>
            </a:r>
            <a:r>
              <a:rPr lang="hu-HU" dirty="0" smtClean="0"/>
              <a:t>2011): Mesterséges intelligencia a gyakorlatban: bevezetés a robotfoci programozásba, piszkozat: </a:t>
            </a:r>
            <a:r>
              <a:rPr lang="hu-HU" dirty="0" smtClean="0">
                <a:hlinkClick r:id="rId2"/>
              </a:rPr>
              <a:t>http://www.inf.unideb.hu/~nbatfai/book.pdf</a:t>
            </a:r>
            <a:r>
              <a:rPr lang="hu-HU" dirty="0" smtClean="0"/>
              <a:t> 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Bátfai</a:t>
            </a:r>
            <a:r>
              <a:rPr lang="hu-HU" dirty="0" smtClean="0"/>
              <a:t> Norbert (2008): Programozó Páternoszter mellékletek, </a:t>
            </a:r>
          </a:p>
          <a:p>
            <a:pPr>
              <a:defRPr/>
            </a:pPr>
            <a:r>
              <a:rPr lang="hu-HU" dirty="0" smtClean="0">
                <a:hlinkClick r:id="rId3"/>
              </a:rPr>
              <a:t>http://www.inf.unideb.hu/~nbatfai/ppmkonyv.pdf</a:t>
            </a:r>
            <a:r>
              <a:rPr lang="hu-HU" dirty="0" smtClean="0"/>
              <a:t> </a:t>
            </a:r>
          </a:p>
          <a:p>
            <a:pPr>
              <a:defRPr/>
            </a:pPr>
            <a:r>
              <a:rPr lang="hu-HU" dirty="0" smtClean="0">
                <a:hlinkClick r:id="rId4"/>
              </a:rPr>
              <a:t>http://www.inf.unideb.hu/~nbatfai/#ppm</a:t>
            </a:r>
            <a:r>
              <a:rPr lang="hu-HU" dirty="0" smtClean="0"/>
              <a:t> </a:t>
            </a: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19003" y="683404"/>
            <a:ext cx="1804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 robotfocihoz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4"/>
            <a:ext cx="1968952" cy="273630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églalap 10"/>
          <p:cNvSpPr/>
          <p:nvPr/>
        </p:nvSpPr>
        <p:spPr>
          <a:xfrm>
            <a:off x="323528" y="5579948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Az XML-hez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20654" y="142852"/>
            <a:ext cx="3152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j-lt"/>
              </a:rPr>
              <a:t>A JAD állomány</a:t>
            </a:r>
            <a:endParaRPr lang="hu-HU" sz="3600" b="1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58483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3921410" cy="56448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14480" y="142852"/>
            <a:ext cx="5164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n-lt"/>
              </a:rPr>
              <a:t>Parancssorból: fordítás, </a:t>
            </a:r>
            <a:br>
              <a:rPr lang="hu-HU" sz="3600" b="1" dirty="0" smtClean="0">
                <a:latin typeface="+mn-lt"/>
              </a:rPr>
            </a:br>
            <a:r>
              <a:rPr lang="hu-HU" sz="3600" b="1" dirty="0" smtClean="0">
                <a:latin typeface="+mn-lt"/>
              </a:rPr>
              <a:t>előellenőrzés, csomagolás</a:t>
            </a:r>
            <a:endParaRPr lang="hu-HU" sz="3600" b="1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285852" y="1571612"/>
            <a:ext cx="26853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hu-HU" dirty="0" err="1" smtClean="0"/>
              <a:t>javac</a:t>
            </a:r>
            <a:r>
              <a:rPr lang="hu-HU" dirty="0" smtClean="0"/>
              <a:t> –</a:t>
            </a:r>
            <a:r>
              <a:rPr lang="hu-HU" dirty="0" err="1" smtClean="0"/>
              <a:t>bootclasspath</a:t>
            </a:r>
            <a:endParaRPr lang="hu-HU" dirty="0" smtClean="0"/>
          </a:p>
          <a:p>
            <a:pPr marL="342900" indent="-342900">
              <a:buFont typeface="+mj-lt"/>
              <a:buAutoNum type="arabicParenR"/>
            </a:pPr>
            <a:r>
              <a:rPr lang="hu-HU" dirty="0" err="1" smtClean="0"/>
              <a:t>preverify</a:t>
            </a:r>
            <a:endParaRPr lang="hu-HU" dirty="0" smtClean="0"/>
          </a:p>
          <a:p>
            <a:pPr marL="342900" indent="-342900">
              <a:buFont typeface="+mj-lt"/>
              <a:buAutoNum type="arabicParenR"/>
            </a:pPr>
            <a:r>
              <a:rPr lang="hu-HU" dirty="0" err="1" smtClean="0"/>
              <a:t>jar</a:t>
            </a:r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435" y="2733693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65276" y="142852"/>
            <a:ext cx="2863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j-lt"/>
              </a:rPr>
              <a:t>Parancssorból</a:t>
            </a:r>
            <a:endParaRPr lang="hu-HU" sz="3600" b="1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857232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972" y="571480"/>
            <a:ext cx="2700622" cy="60722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8475" y="-19050"/>
            <a:ext cx="3067050" cy="689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Szabadkézi sokszög 7"/>
          <p:cNvSpPr/>
          <p:nvPr/>
        </p:nvSpPr>
        <p:spPr>
          <a:xfrm>
            <a:off x="8305800" y="3620093"/>
            <a:ext cx="586418" cy="699195"/>
          </a:xfrm>
          <a:custGeom>
            <a:avLst/>
            <a:gdLst>
              <a:gd name="connsiteX0" fmla="*/ 0 w 586418"/>
              <a:gd name="connsiteY0" fmla="*/ 570907 h 699195"/>
              <a:gd name="connsiteX1" fmla="*/ 8467 w 586418"/>
              <a:gd name="connsiteY1" fmla="*/ 164507 h 699195"/>
              <a:gd name="connsiteX2" fmla="*/ 67733 w 586418"/>
              <a:gd name="connsiteY2" fmla="*/ 88307 h 699195"/>
              <a:gd name="connsiteX3" fmla="*/ 135467 w 586418"/>
              <a:gd name="connsiteY3" fmla="*/ 71374 h 699195"/>
              <a:gd name="connsiteX4" fmla="*/ 177800 w 586418"/>
              <a:gd name="connsiteY4" fmla="*/ 54440 h 699195"/>
              <a:gd name="connsiteX5" fmla="*/ 228600 w 586418"/>
              <a:gd name="connsiteY5" fmla="*/ 45974 h 699195"/>
              <a:gd name="connsiteX6" fmla="*/ 270933 w 586418"/>
              <a:gd name="connsiteY6" fmla="*/ 37507 h 699195"/>
              <a:gd name="connsiteX7" fmla="*/ 304800 w 586418"/>
              <a:gd name="connsiteY7" fmla="*/ 29040 h 699195"/>
              <a:gd name="connsiteX8" fmla="*/ 330200 w 586418"/>
              <a:gd name="connsiteY8" fmla="*/ 20574 h 699195"/>
              <a:gd name="connsiteX9" fmla="*/ 389467 w 586418"/>
              <a:gd name="connsiteY9" fmla="*/ 12107 h 699195"/>
              <a:gd name="connsiteX10" fmla="*/ 533400 w 586418"/>
              <a:gd name="connsiteY10" fmla="*/ 20574 h 699195"/>
              <a:gd name="connsiteX11" fmla="*/ 550333 w 586418"/>
              <a:gd name="connsiteY11" fmla="*/ 88307 h 699195"/>
              <a:gd name="connsiteX12" fmla="*/ 567267 w 586418"/>
              <a:gd name="connsiteY12" fmla="*/ 215307 h 699195"/>
              <a:gd name="connsiteX13" fmla="*/ 584200 w 586418"/>
              <a:gd name="connsiteY13" fmla="*/ 325374 h 699195"/>
              <a:gd name="connsiteX14" fmla="*/ 567267 w 586418"/>
              <a:gd name="connsiteY14" fmla="*/ 553974 h 699195"/>
              <a:gd name="connsiteX15" fmla="*/ 533400 w 586418"/>
              <a:gd name="connsiteY15" fmla="*/ 630174 h 699195"/>
              <a:gd name="connsiteX16" fmla="*/ 508000 w 586418"/>
              <a:gd name="connsiteY16" fmla="*/ 638640 h 699195"/>
              <a:gd name="connsiteX17" fmla="*/ 448733 w 586418"/>
              <a:gd name="connsiteY17" fmla="*/ 672507 h 699195"/>
              <a:gd name="connsiteX18" fmla="*/ 389467 w 586418"/>
              <a:gd name="connsiteY18" fmla="*/ 689440 h 699195"/>
              <a:gd name="connsiteX19" fmla="*/ 364067 w 586418"/>
              <a:gd name="connsiteY19" fmla="*/ 697907 h 699195"/>
              <a:gd name="connsiteX20" fmla="*/ 186267 w 586418"/>
              <a:gd name="connsiteY20" fmla="*/ 689440 h 699195"/>
              <a:gd name="connsiteX21" fmla="*/ 160867 w 586418"/>
              <a:gd name="connsiteY21" fmla="*/ 664040 h 699195"/>
              <a:gd name="connsiteX22" fmla="*/ 127000 w 586418"/>
              <a:gd name="connsiteY22" fmla="*/ 613240 h 699195"/>
              <a:gd name="connsiteX23" fmla="*/ 101600 w 586418"/>
              <a:gd name="connsiteY23" fmla="*/ 587840 h 699195"/>
              <a:gd name="connsiteX24" fmla="*/ 67733 w 586418"/>
              <a:gd name="connsiteY24" fmla="*/ 537040 h 699195"/>
              <a:gd name="connsiteX25" fmla="*/ 25400 w 586418"/>
              <a:gd name="connsiteY25" fmla="*/ 494707 h 69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6418" h="699195">
                <a:moveTo>
                  <a:pt x="0" y="570907"/>
                </a:moveTo>
                <a:cubicBezTo>
                  <a:pt x="2822" y="435440"/>
                  <a:pt x="3158" y="299899"/>
                  <a:pt x="8467" y="164507"/>
                </a:cubicBezTo>
                <a:cubicBezTo>
                  <a:pt x="9582" y="136082"/>
                  <a:pt x="50667" y="92573"/>
                  <a:pt x="67733" y="88307"/>
                </a:cubicBezTo>
                <a:cubicBezTo>
                  <a:pt x="90311" y="82663"/>
                  <a:pt x="113859" y="80018"/>
                  <a:pt x="135467" y="71374"/>
                </a:cubicBezTo>
                <a:cubicBezTo>
                  <a:pt x="149578" y="65729"/>
                  <a:pt x="163137" y="58439"/>
                  <a:pt x="177800" y="54440"/>
                </a:cubicBezTo>
                <a:cubicBezTo>
                  <a:pt x="194362" y="49923"/>
                  <a:pt x="211710" y="49045"/>
                  <a:pt x="228600" y="45974"/>
                </a:cubicBezTo>
                <a:cubicBezTo>
                  <a:pt x="242758" y="43400"/>
                  <a:pt x="256885" y="40629"/>
                  <a:pt x="270933" y="37507"/>
                </a:cubicBezTo>
                <a:cubicBezTo>
                  <a:pt x="282292" y="34983"/>
                  <a:pt x="293611" y="32237"/>
                  <a:pt x="304800" y="29040"/>
                </a:cubicBezTo>
                <a:cubicBezTo>
                  <a:pt x="313381" y="26588"/>
                  <a:pt x="321449" y="22324"/>
                  <a:pt x="330200" y="20574"/>
                </a:cubicBezTo>
                <a:cubicBezTo>
                  <a:pt x="349769" y="16660"/>
                  <a:pt x="369711" y="14929"/>
                  <a:pt x="389467" y="12107"/>
                </a:cubicBezTo>
                <a:cubicBezTo>
                  <a:pt x="437445" y="14929"/>
                  <a:pt x="489966" y="0"/>
                  <a:pt x="533400" y="20574"/>
                </a:cubicBezTo>
                <a:cubicBezTo>
                  <a:pt x="554432" y="30537"/>
                  <a:pt x="546345" y="65379"/>
                  <a:pt x="550333" y="88307"/>
                </a:cubicBezTo>
                <a:cubicBezTo>
                  <a:pt x="557651" y="130383"/>
                  <a:pt x="562179" y="172903"/>
                  <a:pt x="567267" y="215307"/>
                </a:cubicBezTo>
                <a:cubicBezTo>
                  <a:pt x="579545" y="317627"/>
                  <a:pt x="565843" y="270306"/>
                  <a:pt x="584200" y="325374"/>
                </a:cubicBezTo>
                <a:cubicBezTo>
                  <a:pt x="581570" y="383241"/>
                  <a:pt x="586418" y="483752"/>
                  <a:pt x="567267" y="553974"/>
                </a:cubicBezTo>
                <a:cubicBezTo>
                  <a:pt x="563297" y="568531"/>
                  <a:pt x="551009" y="616087"/>
                  <a:pt x="533400" y="630174"/>
                </a:cubicBezTo>
                <a:cubicBezTo>
                  <a:pt x="526431" y="635749"/>
                  <a:pt x="516467" y="635818"/>
                  <a:pt x="508000" y="638640"/>
                </a:cubicBezTo>
                <a:cubicBezTo>
                  <a:pt x="487685" y="652184"/>
                  <a:pt x="472369" y="663912"/>
                  <a:pt x="448733" y="672507"/>
                </a:cubicBezTo>
                <a:cubicBezTo>
                  <a:pt x="429424" y="679528"/>
                  <a:pt x="409146" y="683536"/>
                  <a:pt x="389467" y="689440"/>
                </a:cubicBezTo>
                <a:cubicBezTo>
                  <a:pt x="380919" y="692005"/>
                  <a:pt x="372534" y="695085"/>
                  <a:pt x="364067" y="697907"/>
                </a:cubicBezTo>
                <a:cubicBezTo>
                  <a:pt x="304800" y="695085"/>
                  <a:pt x="244794" y="699195"/>
                  <a:pt x="186267" y="689440"/>
                </a:cubicBezTo>
                <a:cubicBezTo>
                  <a:pt x="174456" y="687472"/>
                  <a:pt x="168218" y="673491"/>
                  <a:pt x="160867" y="664040"/>
                </a:cubicBezTo>
                <a:cubicBezTo>
                  <a:pt x="148372" y="647976"/>
                  <a:pt x="141391" y="627631"/>
                  <a:pt x="127000" y="613240"/>
                </a:cubicBezTo>
                <a:cubicBezTo>
                  <a:pt x="118533" y="604773"/>
                  <a:pt x="108951" y="597291"/>
                  <a:pt x="101600" y="587840"/>
                </a:cubicBezTo>
                <a:cubicBezTo>
                  <a:pt x="89105" y="571776"/>
                  <a:pt x="84014" y="549251"/>
                  <a:pt x="67733" y="537040"/>
                </a:cubicBezTo>
                <a:cubicBezTo>
                  <a:pt x="28819" y="507854"/>
                  <a:pt x="40178" y="524261"/>
                  <a:pt x="25400" y="49470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22790" y="142852"/>
            <a:ext cx="2548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j-lt"/>
              </a:rPr>
              <a:t>Emulátorból</a:t>
            </a:r>
            <a:endParaRPr lang="hu-HU" sz="3600" b="1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53149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3116"/>
            <a:ext cx="3200400" cy="151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42910" y="0"/>
            <a:ext cx="8100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+mj-lt"/>
              </a:rPr>
              <a:t>Java Technology for the Wireless Industry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2"/>
            <a:ext cx="6210300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714488"/>
            <a:ext cx="53149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églalap 6"/>
          <p:cNvSpPr/>
          <p:nvPr/>
        </p:nvSpPr>
        <p:spPr>
          <a:xfrm>
            <a:off x="7666022" y="3214686"/>
            <a:ext cx="11977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-masodik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 -- res</a:t>
            </a:r>
            <a:br>
              <a:rPr lang="hu-HU" b="1" dirty="0" smtClean="0"/>
            </a:br>
            <a:r>
              <a:rPr lang="hu-HU" b="1" dirty="0" smtClean="0"/>
              <a:t> -- </a:t>
            </a:r>
            <a:r>
              <a:rPr lang="hu-HU" b="1" dirty="0" err="1" smtClean="0"/>
              <a:t>src</a:t>
            </a:r>
            <a:endParaRPr lang="hu-HU" b="1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993546" y="0"/>
            <a:ext cx="3276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j-lt"/>
              </a:rPr>
              <a:t>Futtatás, </a:t>
            </a:r>
            <a:r>
              <a:rPr lang="hu-HU" sz="3600" b="1" dirty="0" err="1" smtClean="0">
                <a:latin typeface="+mj-lt"/>
              </a:rPr>
              <a:t>deploy</a:t>
            </a:r>
            <a:endParaRPr lang="en-US" sz="3600" b="1" dirty="0" smtClean="0"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85794"/>
            <a:ext cx="2390781" cy="5375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6143636" y="1000108"/>
            <a:ext cx="195438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-masodik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 -- res</a:t>
            </a:r>
            <a:br>
              <a:rPr lang="hu-HU" b="1" dirty="0" smtClean="0"/>
            </a:br>
            <a:r>
              <a:rPr lang="hu-HU" b="1" dirty="0" smtClean="0"/>
              <a:t> -- </a:t>
            </a:r>
            <a:r>
              <a:rPr lang="hu-HU" b="1" dirty="0" err="1" smtClean="0"/>
              <a:t>src</a:t>
            </a:r>
            <a:endParaRPr lang="hu-HU" b="1" dirty="0" smtClean="0"/>
          </a:p>
          <a:p>
            <a:r>
              <a:rPr lang="hu-HU" b="1" dirty="0" smtClean="0"/>
              <a:t> -- bin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  --- </a:t>
            </a:r>
            <a:r>
              <a:rPr lang="hu-HU" b="1" dirty="0" err="1" smtClean="0">
                <a:solidFill>
                  <a:srgbClr val="FF0000"/>
                </a:solidFill>
              </a:rPr>
              <a:t>masodik.jad</a:t>
            </a:r>
            <a:r>
              <a:rPr lang="hu-HU" b="1" dirty="0" smtClean="0">
                <a:solidFill>
                  <a:srgbClr val="FF0000"/>
                </a:solidFill>
              </a:rPr>
              <a:t/>
            </a:r>
            <a:br>
              <a:rPr lang="hu-HU" b="1" dirty="0" smtClean="0">
                <a:solidFill>
                  <a:srgbClr val="FF0000"/>
                </a:solidFill>
              </a:rPr>
            </a:br>
            <a:r>
              <a:rPr lang="hu-HU" b="1" dirty="0" smtClean="0">
                <a:solidFill>
                  <a:srgbClr val="FF0000"/>
                </a:solidFill>
              </a:rPr>
              <a:t>  --- </a:t>
            </a:r>
            <a:r>
              <a:rPr lang="hu-HU" b="1" dirty="0" err="1" smtClean="0">
                <a:solidFill>
                  <a:srgbClr val="FF0000"/>
                </a:solidFill>
              </a:rPr>
              <a:t>masodik.jar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</a:p>
          <a:p>
            <a:endParaRPr lang="hu-H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928934"/>
            <a:ext cx="52482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43240" y="0"/>
            <a:ext cx="2470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err="1" smtClean="0">
                <a:latin typeface="+mj-lt"/>
              </a:rPr>
              <a:t>Obfuszkálás</a:t>
            </a:r>
            <a:endParaRPr lang="en-US" sz="3600" b="1" dirty="0" smtClean="0">
              <a:latin typeface="+mj-lt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00108"/>
            <a:ext cx="52387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églalap 6"/>
          <p:cNvSpPr/>
          <p:nvPr/>
        </p:nvSpPr>
        <p:spPr>
          <a:xfrm>
            <a:off x="2285984" y="6488668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3"/>
              </a:rPr>
              <a:t>http://proguard.sourceforge.net/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571744"/>
            <a:ext cx="6465887" cy="3790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571876"/>
            <a:ext cx="53149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43240" y="0"/>
            <a:ext cx="2470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err="1" smtClean="0">
                <a:latin typeface="+mj-lt"/>
              </a:rPr>
              <a:t>Obfuszkálás</a:t>
            </a:r>
            <a:endParaRPr lang="en-US" sz="3600" b="1" dirty="0" smtClean="0">
              <a:latin typeface="+mj-lt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142984"/>
            <a:ext cx="3295650" cy="1000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3343275" cy="942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363463" y="0"/>
            <a:ext cx="2029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err="1" smtClean="0">
                <a:latin typeface="+mj-lt"/>
              </a:rPr>
              <a:t>NetBeans</a:t>
            </a:r>
            <a:endParaRPr lang="en-US" sz="3600" b="1" dirty="0" smtClean="0"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70183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70183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00108"/>
            <a:ext cx="70183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285860"/>
            <a:ext cx="449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1571612"/>
            <a:ext cx="70183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8463" y="1857364"/>
            <a:ext cx="7475537" cy="2371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714356"/>
            <a:ext cx="1903134" cy="5886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3"/>
          <p:cNvSpPr txBox="1">
            <a:spLocks/>
          </p:cNvSpPr>
          <p:nvPr/>
        </p:nvSpPr>
        <p:spPr bwMode="auto">
          <a:xfrm>
            <a:off x="0" y="43780"/>
            <a:ext cx="92519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400" b="1" dirty="0" err="1">
                <a:latin typeface="+mn-lt"/>
              </a:rPr>
              <a:t>Kapcsoldó</a:t>
            </a:r>
            <a:r>
              <a:rPr lang="hu-HU" sz="4400" b="1" dirty="0">
                <a:latin typeface="+mn-lt"/>
              </a:rPr>
              <a:t> videók, </a:t>
            </a:r>
            <a:r>
              <a:rPr lang="hu-HU" sz="4400" b="1" dirty="0" err="1">
                <a:latin typeface="+mn-lt"/>
              </a:rPr>
              <a:t>videómagyarázatok</a:t>
            </a:r>
            <a:r>
              <a:rPr lang="hu-HU" sz="4400" b="1" dirty="0">
                <a:latin typeface="+mn-lt"/>
              </a:rPr>
              <a:t> és </a:t>
            </a:r>
            <a:r>
              <a:rPr lang="hu-HU" sz="4400" b="1" dirty="0" err="1">
                <a:latin typeface="+mn-lt"/>
              </a:rPr>
              <a:t>blogok</a:t>
            </a:r>
            <a:endParaRPr lang="hu-HU" sz="4400" b="1" dirty="0">
              <a:latin typeface="+mn-lt"/>
            </a:endParaRPr>
          </a:p>
        </p:txBody>
      </p:sp>
      <p:sp>
        <p:nvSpPr>
          <p:cNvPr id="90115" name="Téglalap 2"/>
          <p:cNvSpPr>
            <a:spLocks noChangeArrowheads="1"/>
          </p:cNvSpPr>
          <p:nvPr/>
        </p:nvSpPr>
        <p:spPr bwMode="auto">
          <a:xfrm>
            <a:off x="250825" y="1484784"/>
            <a:ext cx="7849567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  <a:defRPr/>
            </a:pPr>
            <a:r>
              <a:rPr lang="en-US" dirty="0" smtClean="0">
                <a:latin typeface="+mn-lt"/>
              </a:rPr>
              <a:t>Welcome aboard the Hammond, Eli*</a:t>
            </a:r>
            <a:r>
              <a:rPr lang="hu-HU" dirty="0" smtClean="0">
                <a:latin typeface="+mn-lt"/>
              </a:rPr>
              <a:t>: </a:t>
            </a:r>
            <a:r>
              <a:rPr lang="hu-HU" dirty="0" smtClean="0">
                <a:latin typeface="+mn-lt"/>
                <a:hlinkClick r:id="rId2"/>
              </a:rPr>
              <a:t>http://progpater.blog.hu/2011/10/12/welcome_aboard_the_hammond_eli</a:t>
            </a:r>
            <a:r>
              <a:rPr lang="hu-HU" dirty="0" smtClean="0">
                <a:latin typeface="+mn-lt"/>
              </a:rPr>
              <a:t> </a:t>
            </a:r>
          </a:p>
          <a:p>
            <a:pPr marL="342900" indent="-342900">
              <a:buFont typeface="+mj-lt"/>
              <a:buAutoNum type="arabicParenR"/>
              <a:defRPr/>
            </a:pPr>
            <a:r>
              <a:rPr lang="en-US" dirty="0" smtClean="0">
                <a:latin typeface="+mn-lt"/>
              </a:rPr>
              <a:t>Many heads are inevitably better than one</a:t>
            </a:r>
            <a:r>
              <a:rPr lang="hu-HU" dirty="0" smtClean="0">
                <a:latin typeface="+mn-lt"/>
              </a:rPr>
              <a:t>*</a:t>
            </a:r>
            <a:r>
              <a:rPr lang="en-US" dirty="0" smtClean="0">
                <a:latin typeface="+mn-lt"/>
              </a:rPr>
              <a:t>*</a:t>
            </a:r>
            <a:r>
              <a:rPr lang="hu-HU" dirty="0" smtClean="0">
                <a:latin typeface="+mn-lt"/>
              </a:rPr>
              <a:t>:</a:t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  <a:hlinkClick r:id="rId3"/>
              </a:rPr>
              <a:t>http://progpater.blog.hu/2011/10/06/many_heads_are_inevitably_better_than_one</a:t>
            </a:r>
            <a:r>
              <a:rPr lang="hu-HU" dirty="0" smtClean="0">
                <a:latin typeface="+mn-lt"/>
              </a:rPr>
              <a:t> </a:t>
            </a:r>
            <a:endParaRPr lang="hu-HU" dirty="0" smtClean="0">
              <a:latin typeface="+mn-lt"/>
            </a:endParaRPr>
          </a:p>
          <a:p>
            <a:pPr marL="342900" indent="-342900">
              <a:buFont typeface="+mj-lt"/>
              <a:buAutoNum type="arabicParenR"/>
              <a:defRPr/>
            </a:pPr>
            <a:r>
              <a:rPr lang="hu-HU" dirty="0" smtClean="0"/>
              <a:t> </a:t>
            </a:r>
            <a:r>
              <a:rPr lang="en-US" dirty="0" smtClean="0"/>
              <a:t>left over from the era of closed standards and unilateral corporate control of web technology</a:t>
            </a:r>
            <a:r>
              <a:rPr lang="hu-HU" dirty="0" smtClean="0"/>
              <a:t>*:</a:t>
            </a:r>
            <a:br>
              <a:rPr lang="hu-HU" dirty="0" smtClean="0"/>
            </a:br>
            <a:r>
              <a:rPr lang="hu-HU" dirty="0" smtClean="0">
                <a:hlinkClick r:id="rId4"/>
              </a:rPr>
              <a:t>http://progpater.blog.hu/2011/11/19/left_over_from_the_era_of_closed_standards_and_unilateral_corporate_control_of_web_technology</a:t>
            </a:r>
            <a:r>
              <a:rPr lang="hu-HU" dirty="0" smtClean="0"/>
              <a:t> </a:t>
            </a:r>
            <a:endParaRPr lang="hu-HU" dirty="0" smtClean="0"/>
          </a:p>
          <a:p>
            <a:pPr marL="342900" indent="-342900">
              <a:buFont typeface="+mj-lt"/>
              <a:buAutoNum type="arabicParenR"/>
              <a:defRPr/>
            </a:pPr>
            <a:r>
              <a:rPr lang="hu-HU" dirty="0" smtClean="0"/>
              <a:t>Prog2 labor labdarúgó-bajnokság, PLB: </a:t>
            </a:r>
            <a:r>
              <a:rPr lang="hu-HU" dirty="0" smtClean="0">
                <a:hlinkClick r:id="rId5"/>
              </a:rPr>
              <a:t>http://</a:t>
            </a:r>
            <a:r>
              <a:rPr lang="hu-HU" dirty="0" smtClean="0">
                <a:hlinkClick r:id="rId5"/>
              </a:rPr>
              <a:t>progpater.blog.hu/2011/10/25/prog2_labor_labdarugo-bajnoksag_plb</a:t>
            </a:r>
            <a:r>
              <a:rPr lang="hu-HU" dirty="0" smtClean="0"/>
              <a:t> </a:t>
            </a:r>
            <a:endParaRPr lang="hu-HU" dirty="0" smtClean="0"/>
          </a:p>
          <a:p>
            <a:pPr marL="342900" indent="-342900">
              <a:buFont typeface="+mj-lt"/>
              <a:buAutoNum type="arabicParenR"/>
              <a:defRPr/>
            </a:pPr>
            <a:r>
              <a:rPr lang="hu-HU" dirty="0" smtClean="0">
                <a:latin typeface="+mn-lt"/>
              </a:rPr>
              <a:t>Egyszer csak </a:t>
            </a:r>
            <a:r>
              <a:rPr lang="hu-HU" dirty="0" err="1" smtClean="0">
                <a:latin typeface="+mn-lt"/>
              </a:rPr>
              <a:t>rámszól</a:t>
            </a:r>
            <a:r>
              <a:rPr lang="hu-HU" dirty="0" smtClean="0">
                <a:latin typeface="+mn-lt"/>
              </a:rPr>
              <a:t> a </a:t>
            </a:r>
            <a:r>
              <a:rPr lang="hu-HU" dirty="0" err="1" smtClean="0">
                <a:latin typeface="+mn-lt"/>
              </a:rPr>
              <a:t>blog</a:t>
            </a:r>
            <a:r>
              <a:rPr lang="hu-HU" dirty="0" smtClean="0">
                <a:latin typeface="+mn-lt"/>
              </a:rPr>
              <a:t> és arra bíztat, hogy programozzak...: </a:t>
            </a:r>
            <a:r>
              <a:rPr lang="hu-HU" dirty="0" smtClean="0">
                <a:latin typeface="+mn-lt"/>
                <a:hlinkClick r:id="rId6"/>
              </a:rPr>
              <a:t>http://</a:t>
            </a:r>
            <a:r>
              <a:rPr lang="hu-HU" dirty="0" smtClean="0">
                <a:latin typeface="+mn-lt"/>
                <a:hlinkClick r:id="rId6"/>
              </a:rPr>
              <a:t>progpater.blog.hu/2011/11/06/egyszer_csak_ramszol_a_blog_es_arra_biztat_hogy_programozzak</a:t>
            </a:r>
            <a:r>
              <a:rPr lang="hu-HU" dirty="0" smtClean="0">
                <a:latin typeface="+mn-lt"/>
              </a:rPr>
              <a:t>  </a:t>
            </a:r>
            <a:endParaRPr lang="hu-HU" dirty="0" smtClean="0">
              <a:latin typeface="+mn-lt"/>
            </a:endParaRPr>
          </a:p>
          <a:p>
            <a:pPr marL="342900" indent="-342900">
              <a:buFont typeface="+mj-lt"/>
              <a:buAutoNum type="arabicParenR"/>
              <a:defRPr/>
            </a:pPr>
            <a:endParaRPr lang="hu-HU" dirty="0" smtClean="0">
              <a:latin typeface="+mn-lt"/>
            </a:endParaRPr>
          </a:p>
          <a:p>
            <a:pPr marL="342900" indent="-342900">
              <a:defRPr/>
            </a:pPr>
            <a:r>
              <a:rPr lang="hu-HU" dirty="0" smtClean="0">
                <a:latin typeface="+mn-lt"/>
              </a:rPr>
              <a:t/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/>
            </a:r>
            <a:br>
              <a:rPr lang="hu-HU" dirty="0" smtClean="0">
                <a:latin typeface="+mn-lt"/>
              </a:rPr>
            </a:br>
            <a:endParaRPr lang="hu-HU" dirty="0" smtClean="0">
              <a:latin typeface="+mn-lt"/>
            </a:endParaRPr>
          </a:p>
          <a:p>
            <a:pPr marL="342900" indent="-342900">
              <a:buFont typeface="+mj-lt"/>
              <a:buAutoNum type="arabicParenR"/>
              <a:defRPr/>
            </a:pPr>
            <a:endParaRPr lang="hu-HU" dirty="0">
              <a:latin typeface="+mn-lt"/>
            </a:endParaRPr>
          </a:p>
          <a:p>
            <a:pPr marL="342900" indent="-342900">
              <a:buFont typeface="+mj-lt"/>
              <a:buAutoNum type="arabicParenR"/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endParaRPr lang="hu-HU" dirty="0">
              <a:latin typeface="+mn-lt"/>
            </a:endParaRPr>
          </a:p>
        </p:txBody>
      </p:sp>
      <p:sp>
        <p:nvSpPr>
          <p:cNvPr id="4" name="Ellipszis feliratnak 3"/>
          <p:cNvSpPr/>
          <p:nvPr/>
        </p:nvSpPr>
        <p:spPr>
          <a:xfrm>
            <a:off x="6156176" y="1124744"/>
            <a:ext cx="2880320" cy="79208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előadás és a labor posztja ez(</a:t>
            </a:r>
            <a:r>
              <a:rPr lang="hu-HU" dirty="0" err="1" smtClean="0"/>
              <a:t>ek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0" y="57332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n-lt"/>
              </a:rPr>
              <a:t>*: SGU Stargate Universe </a:t>
            </a:r>
            <a:r>
              <a:rPr lang="pt-BR" dirty="0" smtClean="0">
                <a:latin typeface="+mn-lt"/>
                <a:hlinkClick r:id="rId7"/>
              </a:rPr>
              <a:t>http://www.imdb.com/title/tt1286039/</a:t>
            </a:r>
            <a:r>
              <a:rPr lang="hu-HU" dirty="0" smtClean="0">
                <a:latin typeface="+mn-lt"/>
              </a:rPr>
              <a:t> </a:t>
            </a:r>
          </a:p>
          <a:p>
            <a:r>
              <a:rPr lang="pt-BR" dirty="0" smtClean="0"/>
              <a:t>*</a:t>
            </a:r>
            <a:r>
              <a:rPr lang="hu-HU" dirty="0" smtClean="0"/>
              <a:t>*</a:t>
            </a:r>
            <a:r>
              <a:rPr lang="pt-BR" dirty="0" smtClean="0"/>
              <a:t>:</a:t>
            </a:r>
            <a:r>
              <a:rPr lang="hu-HU" dirty="0" smtClean="0"/>
              <a:t> </a:t>
            </a:r>
            <a:r>
              <a:rPr lang="en-US" dirty="0" smtClean="0"/>
              <a:t>Eric Steven Raymond: The Cathedral and the Bazaar</a:t>
            </a:r>
            <a:br>
              <a:rPr lang="en-US" dirty="0" smtClean="0"/>
            </a:br>
            <a:r>
              <a:rPr lang="en-US" dirty="0" smtClean="0">
                <a:hlinkClick r:id="rId8"/>
              </a:rPr>
              <a:t>http://catb.org/~esr/writings/homesteading/cathedral-bazaar/index.html</a:t>
            </a:r>
            <a:r>
              <a:rPr lang="hu-HU" dirty="0" smtClean="0"/>
              <a:t> </a:t>
            </a:r>
            <a:endParaRPr lang="hu-HU" dirty="0" smtClean="0">
              <a:latin typeface="+mn-lt"/>
            </a:endParaRPr>
          </a:p>
          <a:p>
            <a:endParaRPr lang="hu-H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49357" y="0"/>
            <a:ext cx="4658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latin typeface="+mj-lt"/>
              </a:rPr>
              <a:t>IDE függetlenül: </a:t>
            </a:r>
            <a:r>
              <a:rPr lang="hu-HU" sz="3600" b="1" dirty="0" err="1" smtClean="0">
                <a:latin typeface="+mj-lt"/>
              </a:rPr>
              <a:t>Maven</a:t>
            </a:r>
            <a:endParaRPr lang="en-US" sz="3600" b="1" dirty="0" smtClean="0"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85720" y="1000108"/>
            <a:ext cx="43268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Javacska </a:t>
            </a:r>
            <a:r>
              <a:rPr lang="hu-HU" b="1" dirty="0" err="1" smtClean="0"/>
              <a:t>One</a:t>
            </a:r>
            <a:r>
              <a:rPr lang="hu-HU" b="1" dirty="0" smtClean="0"/>
              <a:t> (Jávácska </a:t>
            </a:r>
            <a:r>
              <a:rPr lang="hu-HU" b="1" dirty="0" err="1" smtClean="0"/>
              <a:t>One</a:t>
            </a:r>
            <a:r>
              <a:rPr lang="hu-HU" b="1" dirty="0" smtClean="0"/>
              <a:t>)</a:t>
            </a:r>
            <a:r>
              <a:rPr lang="hu-HU" dirty="0" smtClean="0">
                <a:hlinkClick r:id="rId2"/>
              </a:rPr>
              <a:t/>
            </a:r>
            <a:br>
              <a:rPr lang="hu-HU" dirty="0" smtClean="0">
                <a:hlinkClick r:id="rId2"/>
              </a:rPr>
            </a:br>
            <a:r>
              <a:rPr lang="hu-HU" dirty="0" smtClean="0">
                <a:hlinkClick r:id="rId2"/>
              </a:rPr>
              <a:t>http://sourceforge.net/projects/javacska/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Csak ennyi: </a:t>
            </a:r>
            <a:r>
              <a:rPr lang="hu-HU" dirty="0" err="1" smtClean="0"/>
              <a:t>mvn</a:t>
            </a:r>
            <a:r>
              <a:rPr lang="hu-HU" dirty="0" smtClean="0"/>
              <a:t> </a:t>
            </a:r>
            <a:r>
              <a:rPr lang="hu-HU" dirty="0" err="1" smtClean="0"/>
              <a:t>package</a:t>
            </a:r>
            <a:r>
              <a:rPr lang="hu-HU" dirty="0" smtClean="0"/>
              <a:t> </a:t>
            </a:r>
          </a:p>
          <a:p>
            <a:endParaRPr lang="hu-H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64468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0"/>
            <a:ext cx="306705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abadkézi sokszög 5"/>
          <p:cNvSpPr/>
          <p:nvPr/>
        </p:nvSpPr>
        <p:spPr>
          <a:xfrm>
            <a:off x="357158" y="3301309"/>
            <a:ext cx="1000132" cy="199129"/>
          </a:xfrm>
          <a:custGeom>
            <a:avLst/>
            <a:gdLst>
              <a:gd name="connsiteX0" fmla="*/ 0 w 586418"/>
              <a:gd name="connsiteY0" fmla="*/ 570907 h 699195"/>
              <a:gd name="connsiteX1" fmla="*/ 8467 w 586418"/>
              <a:gd name="connsiteY1" fmla="*/ 164507 h 699195"/>
              <a:gd name="connsiteX2" fmla="*/ 67733 w 586418"/>
              <a:gd name="connsiteY2" fmla="*/ 88307 h 699195"/>
              <a:gd name="connsiteX3" fmla="*/ 135467 w 586418"/>
              <a:gd name="connsiteY3" fmla="*/ 71374 h 699195"/>
              <a:gd name="connsiteX4" fmla="*/ 177800 w 586418"/>
              <a:gd name="connsiteY4" fmla="*/ 54440 h 699195"/>
              <a:gd name="connsiteX5" fmla="*/ 228600 w 586418"/>
              <a:gd name="connsiteY5" fmla="*/ 45974 h 699195"/>
              <a:gd name="connsiteX6" fmla="*/ 270933 w 586418"/>
              <a:gd name="connsiteY6" fmla="*/ 37507 h 699195"/>
              <a:gd name="connsiteX7" fmla="*/ 304800 w 586418"/>
              <a:gd name="connsiteY7" fmla="*/ 29040 h 699195"/>
              <a:gd name="connsiteX8" fmla="*/ 330200 w 586418"/>
              <a:gd name="connsiteY8" fmla="*/ 20574 h 699195"/>
              <a:gd name="connsiteX9" fmla="*/ 389467 w 586418"/>
              <a:gd name="connsiteY9" fmla="*/ 12107 h 699195"/>
              <a:gd name="connsiteX10" fmla="*/ 533400 w 586418"/>
              <a:gd name="connsiteY10" fmla="*/ 20574 h 699195"/>
              <a:gd name="connsiteX11" fmla="*/ 550333 w 586418"/>
              <a:gd name="connsiteY11" fmla="*/ 88307 h 699195"/>
              <a:gd name="connsiteX12" fmla="*/ 567267 w 586418"/>
              <a:gd name="connsiteY12" fmla="*/ 215307 h 699195"/>
              <a:gd name="connsiteX13" fmla="*/ 584200 w 586418"/>
              <a:gd name="connsiteY13" fmla="*/ 325374 h 699195"/>
              <a:gd name="connsiteX14" fmla="*/ 567267 w 586418"/>
              <a:gd name="connsiteY14" fmla="*/ 553974 h 699195"/>
              <a:gd name="connsiteX15" fmla="*/ 533400 w 586418"/>
              <a:gd name="connsiteY15" fmla="*/ 630174 h 699195"/>
              <a:gd name="connsiteX16" fmla="*/ 508000 w 586418"/>
              <a:gd name="connsiteY16" fmla="*/ 638640 h 699195"/>
              <a:gd name="connsiteX17" fmla="*/ 448733 w 586418"/>
              <a:gd name="connsiteY17" fmla="*/ 672507 h 699195"/>
              <a:gd name="connsiteX18" fmla="*/ 389467 w 586418"/>
              <a:gd name="connsiteY18" fmla="*/ 689440 h 699195"/>
              <a:gd name="connsiteX19" fmla="*/ 364067 w 586418"/>
              <a:gd name="connsiteY19" fmla="*/ 697907 h 699195"/>
              <a:gd name="connsiteX20" fmla="*/ 186267 w 586418"/>
              <a:gd name="connsiteY20" fmla="*/ 689440 h 699195"/>
              <a:gd name="connsiteX21" fmla="*/ 160867 w 586418"/>
              <a:gd name="connsiteY21" fmla="*/ 664040 h 699195"/>
              <a:gd name="connsiteX22" fmla="*/ 127000 w 586418"/>
              <a:gd name="connsiteY22" fmla="*/ 613240 h 699195"/>
              <a:gd name="connsiteX23" fmla="*/ 101600 w 586418"/>
              <a:gd name="connsiteY23" fmla="*/ 587840 h 699195"/>
              <a:gd name="connsiteX24" fmla="*/ 67733 w 586418"/>
              <a:gd name="connsiteY24" fmla="*/ 537040 h 699195"/>
              <a:gd name="connsiteX25" fmla="*/ 25400 w 586418"/>
              <a:gd name="connsiteY25" fmla="*/ 494707 h 69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6418" h="699195">
                <a:moveTo>
                  <a:pt x="0" y="570907"/>
                </a:moveTo>
                <a:cubicBezTo>
                  <a:pt x="2822" y="435440"/>
                  <a:pt x="3158" y="299899"/>
                  <a:pt x="8467" y="164507"/>
                </a:cubicBezTo>
                <a:cubicBezTo>
                  <a:pt x="9582" y="136082"/>
                  <a:pt x="50667" y="92573"/>
                  <a:pt x="67733" y="88307"/>
                </a:cubicBezTo>
                <a:cubicBezTo>
                  <a:pt x="90311" y="82663"/>
                  <a:pt x="113859" y="80018"/>
                  <a:pt x="135467" y="71374"/>
                </a:cubicBezTo>
                <a:cubicBezTo>
                  <a:pt x="149578" y="65729"/>
                  <a:pt x="163137" y="58439"/>
                  <a:pt x="177800" y="54440"/>
                </a:cubicBezTo>
                <a:cubicBezTo>
                  <a:pt x="194362" y="49923"/>
                  <a:pt x="211710" y="49045"/>
                  <a:pt x="228600" y="45974"/>
                </a:cubicBezTo>
                <a:cubicBezTo>
                  <a:pt x="242758" y="43400"/>
                  <a:pt x="256885" y="40629"/>
                  <a:pt x="270933" y="37507"/>
                </a:cubicBezTo>
                <a:cubicBezTo>
                  <a:pt x="282292" y="34983"/>
                  <a:pt x="293611" y="32237"/>
                  <a:pt x="304800" y="29040"/>
                </a:cubicBezTo>
                <a:cubicBezTo>
                  <a:pt x="313381" y="26588"/>
                  <a:pt x="321449" y="22324"/>
                  <a:pt x="330200" y="20574"/>
                </a:cubicBezTo>
                <a:cubicBezTo>
                  <a:pt x="349769" y="16660"/>
                  <a:pt x="369711" y="14929"/>
                  <a:pt x="389467" y="12107"/>
                </a:cubicBezTo>
                <a:cubicBezTo>
                  <a:pt x="437445" y="14929"/>
                  <a:pt x="489966" y="0"/>
                  <a:pt x="533400" y="20574"/>
                </a:cubicBezTo>
                <a:cubicBezTo>
                  <a:pt x="554432" y="30537"/>
                  <a:pt x="546345" y="65379"/>
                  <a:pt x="550333" y="88307"/>
                </a:cubicBezTo>
                <a:cubicBezTo>
                  <a:pt x="557651" y="130383"/>
                  <a:pt x="562179" y="172903"/>
                  <a:pt x="567267" y="215307"/>
                </a:cubicBezTo>
                <a:cubicBezTo>
                  <a:pt x="579545" y="317627"/>
                  <a:pt x="565843" y="270306"/>
                  <a:pt x="584200" y="325374"/>
                </a:cubicBezTo>
                <a:cubicBezTo>
                  <a:pt x="581570" y="383241"/>
                  <a:pt x="586418" y="483752"/>
                  <a:pt x="567267" y="553974"/>
                </a:cubicBezTo>
                <a:cubicBezTo>
                  <a:pt x="563297" y="568531"/>
                  <a:pt x="551009" y="616087"/>
                  <a:pt x="533400" y="630174"/>
                </a:cubicBezTo>
                <a:cubicBezTo>
                  <a:pt x="526431" y="635749"/>
                  <a:pt x="516467" y="635818"/>
                  <a:pt x="508000" y="638640"/>
                </a:cubicBezTo>
                <a:cubicBezTo>
                  <a:pt x="487685" y="652184"/>
                  <a:pt x="472369" y="663912"/>
                  <a:pt x="448733" y="672507"/>
                </a:cubicBezTo>
                <a:cubicBezTo>
                  <a:pt x="429424" y="679528"/>
                  <a:pt x="409146" y="683536"/>
                  <a:pt x="389467" y="689440"/>
                </a:cubicBezTo>
                <a:cubicBezTo>
                  <a:pt x="380919" y="692005"/>
                  <a:pt x="372534" y="695085"/>
                  <a:pt x="364067" y="697907"/>
                </a:cubicBezTo>
                <a:cubicBezTo>
                  <a:pt x="304800" y="695085"/>
                  <a:pt x="244794" y="699195"/>
                  <a:pt x="186267" y="689440"/>
                </a:cubicBezTo>
                <a:cubicBezTo>
                  <a:pt x="174456" y="687472"/>
                  <a:pt x="168218" y="673491"/>
                  <a:pt x="160867" y="664040"/>
                </a:cubicBezTo>
                <a:cubicBezTo>
                  <a:pt x="148372" y="647976"/>
                  <a:pt x="141391" y="627631"/>
                  <a:pt x="127000" y="613240"/>
                </a:cubicBezTo>
                <a:cubicBezTo>
                  <a:pt x="118533" y="604773"/>
                  <a:pt x="108951" y="597291"/>
                  <a:pt x="101600" y="587840"/>
                </a:cubicBezTo>
                <a:cubicBezTo>
                  <a:pt x="89105" y="571776"/>
                  <a:pt x="84014" y="549251"/>
                  <a:pt x="67733" y="537040"/>
                </a:cubicBezTo>
                <a:cubicBezTo>
                  <a:pt x="28819" y="507854"/>
                  <a:pt x="40178" y="524261"/>
                  <a:pt x="25400" y="494707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228599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Robotfoci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14282" y="692696"/>
            <a:ext cx="8715436" cy="55861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•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RoboCup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Soccer</a:t>
            </a:r>
            <a:endParaRPr lang="hu-HU" sz="2100" dirty="0" smtClean="0">
              <a:solidFill>
                <a:srgbClr val="000000"/>
              </a:solidFill>
              <a:latin typeface="+mn-lt"/>
            </a:endParaRPr>
          </a:p>
          <a:p>
            <a:pPr lvl="1">
              <a:buFont typeface="Arial" pitchFamily="34" charset="0"/>
              <a:buChar char="•"/>
            </a:pPr>
            <a:r>
              <a:rPr lang="hu-HU" sz="2100" b="1" dirty="0" err="1" smtClean="0">
                <a:solidFill>
                  <a:srgbClr val="FF0000"/>
                </a:solidFill>
                <a:latin typeface="+mn-lt"/>
              </a:rPr>
              <a:t>Soccer</a:t>
            </a:r>
            <a:r>
              <a:rPr lang="hu-HU" sz="21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FF0000"/>
                </a:solidFill>
                <a:latin typeface="+mn-lt"/>
              </a:rPr>
              <a:t>Simulation</a:t>
            </a:r>
            <a:r>
              <a:rPr lang="hu-HU" sz="2100" b="1" dirty="0" smtClean="0">
                <a:solidFill>
                  <a:srgbClr val="FF0000"/>
                </a:solidFill>
                <a:latin typeface="+mn-lt"/>
              </a:rPr>
              <a:t> League</a:t>
            </a:r>
          </a:p>
          <a:p>
            <a:pPr lvl="2">
              <a:buFont typeface="Arial" pitchFamily="34" charset="0"/>
              <a:buChar char="•"/>
            </a:pP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2D</a:t>
            </a:r>
          </a:p>
          <a:p>
            <a:pPr lvl="2">
              <a:buFont typeface="Arial" pitchFamily="34" charset="0"/>
              <a:buChar char="•"/>
            </a:pP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3D </a:t>
            </a:r>
          </a:p>
          <a:p>
            <a:pPr lvl="1">
              <a:buFont typeface="Arial" pitchFamily="34" charset="0"/>
              <a:buChar char="•"/>
            </a:pPr>
            <a:r>
              <a:rPr lang="hu-HU" sz="2100" dirty="0" err="1" smtClean="0">
                <a:solidFill>
                  <a:srgbClr val="FF0000"/>
                </a:solidFill>
                <a:latin typeface="+mn-lt"/>
              </a:rPr>
              <a:t>Soccer</a:t>
            </a:r>
            <a:r>
              <a:rPr lang="hu-HU" sz="2100" dirty="0" smtClean="0">
                <a:solidFill>
                  <a:srgbClr val="FF0000"/>
                </a:solidFill>
                <a:latin typeface="+mn-lt"/>
              </a:rPr>
              <a:t> Humanoid League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, az itt használt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humaniod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robotokon belül is megkülönböztetnek három alkategóriát, ami a robot méretei szerint lehet gyerek, ifjúsági vagy felnőtt. A két most említett „véglet” között találjuk méret szerint növekvő sorrendben a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Soccer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Small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Size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League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-t, ahol maximum 15 cm magas és 18 cm átmérőjű kerülettel bíró robotok csatáznak. Majd a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Soccer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Middle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Size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League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-t, ahol az 50 centiméternél kisebb átmérőjűek. Itt említjük a 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Standard Platform League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-t (SPL), ahol egységesen ugyanazokat a robotokat használják a kutatók. Ennek megfelelően 2008-ig beszélhettünk a 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Sony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Aibo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League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, a „négylábú” ligáról. Azóta és napjainkban pedig az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Aldebaran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Nao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SPL 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az aktuális [</a:t>
            </a:r>
            <a:r>
              <a:rPr lang="hu-HU" sz="2100" dirty="0" smtClean="0">
                <a:solidFill>
                  <a:srgbClr val="00FF00"/>
                </a:solidFill>
                <a:latin typeface="+mn-lt"/>
              </a:rPr>
              <a:t>KALYANAKRISHNAN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]. Ezek a robotok kétlábúak, tulajdonképpen 60 centis humanoidok.</a:t>
            </a:r>
          </a:p>
          <a:p>
            <a:endParaRPr lang="hu-HU" sz="21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00298" y="6357958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2"/>
              </a:rPr>
              <a:t>http://www.inf.unideb.hu/~nbatfai/book.pdf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785918" y="6357958"/>
            <a:ext cx="3476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214546" y="635795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=</a:t>
            </a:r>
            <a:endParaRPr lang="hu-HU" dirty="0"/>
          </a:p>
        </p:txBody>
      </p:sp>
      <p:sp>
        <p:nvSpPr>
          <p:cNvPr id="8" name="Cím 3"/>
          <p:cNvSpPr txBox="1">
            <a:spLocks/>
          </p:cNvSpPr>
          <p:nvPr/>
        </p:nvSpPr>
        <p:spPr bwMode="auto">
          <a:xfrm>
            <a:off x="179512" y="-24340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Robotfoci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2865107" cy="42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>
          <a:xfrm>
            <a:off x="5148064" y="558924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900" dirty="0" smtClean="0">
                <a:hlinkClick r:id="rId4"/>
              </a:rPr>
              <a:t>http://en.wikipedia.org/wiki/File:RUNSWift_Naos_2010.jpg</a:t>
            </a:r>
            <a:r>
              <a:rPr lang="hu-HU" sz="900" dirty="0" smtClean="0"/>
              <a:t> </a:t>
            </a:r>
            <a:endParaRPr lang="hu-HU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14282" y="1000108"/>
            <a:ext cx="8715436" cy="4616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hu-HU" sz="2100" dirty="0" smtClean="0">
              <a:solidFill>
                <a:srgbClr val="000000"/>
              </a:solidFill>
              <a:latin typeface="+mn-lt"/>
            </a:endParaRPr>
          </a:p>
          <a:p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•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RoboCup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Rescue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: itt mentést végző robotokkal találkozhatunk, ezen belül is valódiakkal (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Rescue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Robot League) vagy szimuláltakkal (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Rescue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Simulation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League).</a:t>
            </a:r>
          </a:p>
          <a:p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•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RoboCup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@Home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: ha valahová a klasszikus porszívó robotot akarjuk elhelyezni, akkor ide kell tennünk, de ne becsüljük le ezt a kategóriát, hiszen itt lesz majd az „I, robot” film [</a:t>
            </a:r>
            <a:r>
              <a:rPr lang="hu-HU" sz="2100" dirty="0" smtClean="0">
                <a:solidFill>
                  <a:srgbClr val="00FF00"/>
                </a:solidFill>
                <a:latin typeface="+mn-lt"/>
              </a:rPr>
              <a:t>IROBOT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]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Sonny-ja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is!</a:t>
            </a:r>
          </a:p>
          <a:p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• </a:t>
            </a:r>
            <a:r>
              <a:rPr lang="hu-HU" sz="2100" b="1" dirty="0" err="1" smtClean="0">
                <a:solidFill>
                  <a:srgbClr val="000000"/>
                </a:solidFill>
                <a:latin typeface="+mn-lt"/>
              </a:rPr>
              <a:t>RoboCup</a:t>
            </a:r>
            <a:r>
              <a:rPr lang="hu-HU" sz="2100" b="1" dirty="0" smtClean="0">
                <a:solidFill>
                  <a:srgbClr val="000000"/>
                </a:solidFill>
                <a:latin typeface="+mn-lt"/>
              </a:rPr>
              <a:t> Junior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: e kategórián belül is találkozunk foci és mentő robotokkal, illetve újdonságként megjelenik a táncoló (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robodance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) robot. A kategória legfőbb jellemzője a célkorosztály lehetőségeinek megfelelően a LEGO© robotok használata, hiszen a LEGO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Mindstorms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®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Robotics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Invention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System (RIS 2.0) csomagot a gyártó 12 </a:t>
            </a:r>
            <a:r>
              <a:rPr lang="hu-HU" sz="2100" dirty="0" err="1" smtClean="0">
                <a:solidFill>
                  <a:srgbClr val="000000"/>
                </a:solidFill>
                <a:latin typeface="+mn-lt"/>
              </a:rPr>
              <a:t>áves</a:t>
            </a:r>
            <a:r>
              <a:rPr lang="hu-HU" sz="2100" dirty="0" smtClean="0">
                <a:solidFill>
                  <a:srgbClr val="000000"/>
                </a:solidFill>
                <a:latin typeface="+mn-lt"/>
              </a:rPr>
              <a:t> kortól ajánlotta. A várhatóan 10 éves termékciklusát nemrégiben megkezdő új NXT csomagnál ezt a határt már a 10 éves korra szállították le.</a:t>
            </a:r>
            <a:endParaRPr lang="hu-HU" sz="2100" dirty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00298" y="6357958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2"/>
              </a:rPr>
              <a:t>http://www.inf.unideb.hu/~nbatfai/book.pdf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785918" y="6357958"/>
            <a:ext cx="3476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214546" y="635795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=</a:t>
            </a:r>
            <a:endParaRPr lang="hu-HU" dirty="0"/>
          </a:p>
        </p:txBody>
      </p:sp>
      <p:sp>
        <p:nvSpPr>
          <p:cNvPr id="8" name="Cím 3"/>
          <p:cNvSpPr txBox="1">
            <a:spLocks/>
          </p:cNvSpPr>
          <p:nvPr/>
        </p:nvSpPr>
        <p:spPr bwMode="auto">
          <a:xfrm>
            <a:off x="179512" y="-24340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Robotfoci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3"/>
          <p:cNvSpPr txBox="1">
            <a:spLocks/>
          </p:cNvSpPr>
          <p:nvPr/>
        </p:nvSpPr>
        <p:spPr bwMode="auto">
          <a:xfrm>
            <a:off x="179512" y="-24340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Robotfoci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39552" y="1556792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>
              <a:hlinkClick r:id="rId2"/>
            </a:endParaRPr>
          </a:p>
          <a:p>
            <a:r>
              <a:rPr lang="hu-HU" dirty="0" smtClean="0">
                <a:hlinkClick r:id="rId2"/>
              </a:rPr>
              <a:t>http://www.youtube.com/watch?v=llfYoFG7WrY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611560" y="1412776"/>
            <a:ext cx="3702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RoboCup</a:t>
            </a:r>
            <a:r>
              <a:rPr lang="en-US" b="1" dirty="0" smtClean="0"/>
              <a:t> 2011: Adult Size Final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 bwMode="auto">
          <a:xfrm>
            <a:off x="250825" y="188913"/>
            <a:ext cx="82089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 smtClean="0">
                <a:latin typeface="+mj-lt"/>
                <a:ea typeface="+mj-ea"/>
                <a:cs typeface="+mj-cs"/>
              </a:rPr>
              <a:t>Ism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: Robotfoci vs. FerSML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9395" name="Téglalap 5"/>
          <p:cNvSpPr>
            <a:spLocks noChangeArrowheads="1"/>
          </p:cNvSpPr>
          <p:nvPr/>
        </p:nvSpPr>
        <p:spPr bwMode="auto">
          <a:xfrm>
            <a:off x="539750" y="1484313"/>
            <a:ext cx="84963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>
                <a:latin typeface="+mn-lt"/>
              </a:rPr>
              <a:t>Miért alkalmatlan a </a:t>
            </a:r>
            <a:r>
              <a:rPr lang="hu-HU" sz="2400" dirty="0" smtClean="0">
                <a:latin typeface="+mn-lt"/>
              </a:rPr>
              <a:t>RC a mi (FerSML sporttudományi) céljainkra</a:t>
            </a:r>
            <a:r>
              <a:rPr lang="hu-HU" sz="2400" dirty="0">
                <a:latin typeface="+mn-lt"/>
              </a:rPr>
              <a:t>?</a:t>
            </a:r>
          </a:p>
          <a:p>
            <a:endParaRPr lang="hu-HU" sz="2400" dirty="0">
              <a:latin typeface="+mn-lt"/>
            </a:endParaRPr>
          </a:p>
          <a:p>
            <a:r>
              <a:rPr lang="hu-HU" sz="2400" dirty="0">
                <a:latin typeface="+mn-lt"/>
              </a:rPr>
              <a:t>Jóval magasabb </a:t>
            </a:r>
            <a:r>
              <a:rPr lang="hu-HU" sz="2400" dirty="0" smtClean="0">
                <a:latin typeface="+mn-lt"/>
              </a:rPr>
              <a:t>absztrakciós </a:t>
            </a:r>
            <a:r>
              <a:rPr lang="hu-HU" sz="2400" dirty="0">
                <a:latin typeface="+mn-lt"/>
              </a:rPr>
              <a:t>szinten mozgunk: például</a:t>
            </a:r>
          </a:p>
          <a:p>
            <a:r>
              <a:rPr lang="hu-HU" sz="2400" dirty="0">
                <a:latin typeface="+mn-lt"/>
              </a:rPr>
              <a:t>a piramis alapú üzem nálunk egy belépési pont, amit a robot focinál kialakítani már komoly eredmény. (Mi nem akarunk a semmiből egy olyan játékos ágenst kialakítani, aki rendelkezik a pálya és a játék egy belső reprezentációjával, így képes intelligens viselkedésre, mert triviálisan feltesszük, hogy ez adott.) </a:t>
            </a:r>
          </a:p>
          <a:p>
            <a:endParaRPr lang="hu-HU" sz="2400" dirty="0">
              <a:latin typeface="+mn-lt"/>
            </a:endParaRPr>
          </a:p>
          <a:p>
            <a:r>
              <a:rPr lang="hu-HU" sz="2400" dirty="0">
                <a:latin typeface="+mn-lt"/>
              </a:rPr>
              <a:t>(Aki elkészíti saját robotfocis csapatát, tapasztalni fogja, hogy ugyanaz a fejlesztői élmény, mintha csak egy LEGO robotot programozott volna.)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 bwMode="auto">
          <a:xfrm>
            <a:off x="467493" y="-100013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err="1" smtClean="0">
                <a:latin typeface="+mj-lt"/>
              </a:rPr>
              <a:t>Ism</a:t>
            </a:r>
            <a:r>
              <a:rPr lang="hu-HU" sz="3600" b="1" dirty="0" smtClean="0">
                <a:latin typeface="+mj-lt"/>
              </a:rPr>
              <a:t>: </a:t>
            </a:r>
            <a:r>
              <a:rPr lang="hu-HU" sz="3600" b="1" dirty="0" err="1" smtClean="0">
                <a:latin typeface="+mj-lt"/>
              </a:rPr>
              <a:t>FerSML</a:t>
            </a:r>
            <a:r>
              <a:rPr lang="hu-HU" sz="3600" b="1" dirty="0" smtClean="0">
                <a:latin typeface="+mj-lt"/>
              </a:rPr>
              <a:t> irodalomkutatás </a:t>
            </a:r>
            <a:r>
              <a:rPr lang="hu-HU" sz="3600" b="1" dirty="0">
                <a:latin typeface="+mj-lt"/>
              </a:rPr>
              <a:t>és célkitűzés</a:t>
            </a:r>
            <a:endParaRPr lang="hu-HU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179388" y="1700213"/>
            <a:ext cx="3168650" cy="3313112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200" dirty="0">
                <a:solidFill>
                  <a:schemeClr val="tx1"/>
                </a:solidFill>
              </a:rPr>
              <a:t>Mesterséges intelligencia</a:t>
            </a:r>
          </a:p>
        </p:txBody>
      </p:sp>
      <p:sp>
        <p:nvSpPr>
          <p:cNvPr id="8" name="Ellipszis 7"/>
          <p:cNvSpPr/>
          <p:nvPr/>
        </p:nvSpPr>
        <p:spPr>
          <a:xfrm>
            <a:off x="2268538" y="4149725"/>
            <a:ext cx="790575" cy="792163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200" dirty="0">
              <a:solidFill>
                <a:schemeClr val="tx1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3563938" y="1989138"/>
            <a:ext cx="2879725" cy="2879725"/>
          </a:xfrm>
          <a:prstGeom prst="ellipse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200" dirty="0">
                <a:solidFill>
                  <a:schemeClr val="tx1"/>
                </a:solidFill>
              </a:rPr>
              <a:t>Sporttudomány és „</a:t>
            </a:r>
            <a:r>
              <a:rPr lang="hu-HU" sz="2200" dirty="0" err="1">
                <a:solidFill>
                  <a:schemeClr val="tx1"/>
                </a:solidFill>
              </a:rPr>
              <a:t>coaching</a:t>
            </a:r>
            <a:r>
              <a:rPr lang="hu-HU" sz="22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58374" name="Téglalap 9"/>
          <p:cNvSpPr>
            <a:spLocks noChangeArrowheads="1"/>
          </p:cNvSpPr>
          <p:nvPr/>
        </p:nvSpPr>
        <p:spPr bwMode="auto">
          <a:xfrm>
            <a:off x="0" y="55895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Robot foci</a:t>
            </a:r>
            <a:br>
              <a:rPr lang="hu-HU"/>
            </a:br>
            <a:r>
              <a:rPr lang="hu-HU"/>
              <a:t>(2D szimulációs liga)</a:t>
            </a:r>
          </a:p>
        </p:txBody>
      </p:sp>
      <p:cxnSp>
        <p:nvCxnSpPr>
          <p:cNvPr id="12" name="Egyenes összekötő 11"/>
          <p:cNvCxnSpPr>
            <a:stCxn id="58374" idx="0"/>
            <a:endCxn id="8" idx="4"/>
          </p:cNvCxnSpPr>
          <p:nvPr/>
        </p:nvCxnSpPr>
        <p:spPr>
          <a:xfrm rot="5400000" flipH="1" flipV="1">
            <a:off x="2151063" y="5076825"/>
            <a:ext cx="647700" cy="37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2771775" y="3716338"/>
            <a:ext cx="3313113" cy="1225550"/>
          </a:xfrm>
          <a:prstGeom prst="ellipse">
            <a:avLst/>
          </a:prstGeom>
          <a:solidFill>
            <a:schemeClr val="accent3">
              <a:lumMod val="75000"/>
              <a:alpha val="3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200" dirty="0">
              <a:solidFill>
                <a:schemeClr val="tx1"/>
              </a:solidFill>
            </a:endParaRPr>
          </a:p>
        </p:txBody>
      </p:sp>
      <p:sp>
        <p:nvSpPr>
          <p:cNvPr id="15" name="Téglalap 14"/>
          <p:cNvSpPr>
            <a:spLocks noChangeArrowheads="1"/>
          </p:cNvSpPr>
          <p:nvPr/>
        </p:nvSpPr>
        <p:spPr bwMode="auto">
          <a:xfrm>
            <a:off x="5508625" y="5589588"/>
            <a:ext cx="3288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A FerSML platform</a:t>
            </a:r>
            <a:br>
              <a:rPr lang="hu-HU" dirty="0" smtClean="0"/>
            </a:br>
            <a:r>
              <a:rPr lang="hu-HU" dirty="0" smtClean="0"/>
              <a:t>az </a:t>
            </a:r>
            <a:r>
              <a:rPr lang="hu-HU" dirty="0"/>
              <a:t>általunk fejlesztendő terület</a:t>
            </a:r>
          </a:p>
        </p:txBody>
      </p:sp>
      <p:cxnSp>
        <p:nvCxnSpPr>
          <p:cNvPr id="17" name="Egyenes összekötő 16"/>
          <p:cNvCxnSpPr>
            <a:stCxn id="15" idx="0"/>
            <a:endCxn id="14" idx="5"/>
          </p:cNvCxnSpPr>
          <p:nvPr/>
        </p:nvCxnSpPr>
        <p:spPr>
          <a:xfrm flipH="1" flipV="1">
            <a:off x="5599693" y="4762410"/>
            <a:ext cx="1552972" cy="82717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9" name="Téglalap 12"/>
          <p:cNvSpPr>
            <a:spLocks noChangeArrowheads="1"/>
          </p:cNvSpPr>
          <p:nvPr/>
        </p:nvSpPr>
        <p:spPr bwMode="auto">
          <a:xfrm>
            <a:off x="4500563" y="1268413"/>
            <a:ext cx="43783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Sport Science Journals:</a:t>
            </a:r>
          </a:p>
          <a:p>
            <a:endParaRPr lang="hu-HU"/>
          </a:p>
          <a:p>
            <a:r>
              <a:rPr lang="en-US"/>
              <a:t>Journal of Human Sport and Exercise</a:t>
            </a:r>
            <a:endParaRPr lang="hu-HU"/>
          </a:p>
          <a:p>
            <a:r>
              <a:rPr lang="hu-HU"/>
              <a:t>Journal of Quantitative Analysis in Sports</a:t>
            </a:r>
          </a:p>
          <a:p>
            <a:r>
              <a:rPr lang="hu-HU"/>
              <a:t>Magyar Sporttudományi Szemle</a:t>
            </a:r>
          </a:p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zis 9"/>
          <p:cNvSpPr/>
          <p:nvPr/>
        </p:nvSpPr>
        <p:spPr>
          <a:xfrm>
            <a:off x="3492500" y="3617936"/>
            <a:ext cx="2374900" cy="1657350"/>
          </a:xfrm>
          <a:prstGeom prst="ellipse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>
                <a:solidFill>
                  <a:schemeClr val="tx1"/>
                </a:solidFill>
              </a:rPr>
              <a:t>Szerver</a:t>
            </a:r>
          </a:p>
        </p:txBody>
      </p:sp>
      <p:sp>
        <p:nvSpPr>
          <p:cNvPr id="5" name="Cím 3"/>
          <p:cNvSpPr txBox="1">
            <a:spLocks/>
          </p:cNvSpPr>
          <p:nvPr/>
        </p:nvSpPr>
        <p:spPr bwMode="auto">
          <a:xfrm>
            <a:off x="142844" y="214290"/>
            <a:ext cx="874554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err="1" smtClean="0">
                <a:latin typeface="+mn-lt"/>
              </a:rPr>
              <a:t>Ism</a:t>
            </a:r>
            <a:r>
              <a:rPr lang="hu-HU" sz="3600" b="1" dirty="0" smtClean="0">
                <a:latin typeface="+mn-lt"/>
              </a:rPr>
              <a:t>: </a:t>
            </a:r>
            <a:r>
              <a:rPr lang="hu-HU" sz="3600" b="1" dirty="0" err="1" smtClean="0">
                <a:latin typeface="+mn-lt"/>
                <a:ea typeface="+mj-ea"/>
                <a:cs typeface="+mj-cs"/>
              </a:rPr>
              <a:t>RoboCup</a:t>
            </a:r>
            <a:r>
              <a:rPr lang="hu-HU" sz="3600" b="1" dirty="0" smtClean="0">
                <a:latin typeface="+mn-lt"/>
                <a:ea typeface="+mj-ea"/>
                <a:cs typeface="+mj-cs"/>
              </a:rPr>
              <a:t> </a:t>
            </a:r>
            <a:r>
              <a:rPr lang="hu-HU" sz="3600" b="1" dirty="0" err="1">
                <a:latin typeface="+mn-lt"/>
                <a:ea typeface="+mj-ea"/>
                <a:cs typeface="+mj-cs"/>
              </a:rPr>
              <a:t>Soccer</a:t>
            </a:r>
            <a:r>
              <a:rPr lang="hu-HU" sz="3600" b="1" dirty="0">
                <a:latin typeface="+mn-lt"/>
                <a:ea typeface="+mj-ea"/>
                <a:cs typeface="+mj-cs"/>
              </a:rPr>
              <a:t> 2D Simulation League</a:t>
            </a:r>
          </a:p>
        </p:txBody>
      </p:sp>
      <p:sp>
        <p:nvSpPr>
          <p:cNvPr id="60420" name="Téglalap 5"/>
          <p:cNvSpPr>
            <a:spLocks noChangeArrowheads="1"/>
          </p:cNvSpPr>
          <p:nvPr/>
        </p:nvSpPr>
        <p:spPr bwMode="auto">
          <a:xfrm>
            <a:off x="323850" y="1357298"/>
            <a:ext cx="8640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Alapcikk: </a:t>
            </a:r>
            <a:r>
              <a:rPr lang="hu-HU" dirty="0" err="1"/>
              <a:t>Hiroaki</a:t>
            </a:r>
            <a:r>
              <a:rPr lang="hu-HU" dirty="0"/>
              <a:t> </a:t>
            </a:r>
            <a:r>
              <a:rPr lang="hu-HU" dirty="0" err="1"/>
              <a:t>Kitano</a:t>
            </a:r>
            <a:r>
              <a:rPr lang="hu-HU" dirty="0"/>
              <a:t>, </a:t>
            </a:r>
            <a:r>
              <a:rPr lang="hu-HU" dirty="0" err="1"/>
              <a:t>Minoru</a:t>
            </a:r>
            <a:r>
              <a:rPr lang="hu-HU" dirty="0"/>
              <a:t> </a:t>
            </a:r>
            <a:r>
              <a:rPr lang="hu-HU" dirty="0" err="1"/>
              <a:t>Asada</a:t>
            </a:r>
            <a:r>
              <a:rPr lang="hu-HU" dirty="0"/>
              <a:t>, </a:t>
            </a:r>
            <a:r>
              <a:rPr lang="hu-HU" dirty="0" err="1"/>
              <a:t>Yasuo</a:t>
            </a:r>
            <a:r>
              <a:rPr lang="hu-HU" dirty="0"/>
              <a:t> </a:t>
            </a:r>
            <a:r>
              <a:rPr lang="hu-HU" dirty="0" err="1"/>
              <a:t>Kuniyoshi</a:t>
            </a:r>
            <a:r>
              <a:rPr lang="hu-HU" dirty="0"/>
              <a:t>, </a:t>
            </a:r>
            <a:r>
              <a:rPr lang="hu-HU" dirty="0" err="1"/>
              <a:t>Itsuki</a:t>
            </a:r>
            <a:r>
              <a:rPr lang="hu-HU" dirty="0"/>
              <a:t> </a:t>
            </a:r>
            <a:r>
              <a:rPr lang="hu-HU" dirty="0" err="1"/>
              <a:t>Noda</a:t>
            </a:r>
            <a:r>
              <a:rPr lang="hu-HU" dirty="0"/>
              <a:t>, and </a:t>
            </a:r>
            <a:r>
              <a:rPr lang="hu-HU" dirty="0" err="1"/>
              <a:t>Eiichi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 err="1"/>
              <a:t>Osawa</a:t>
            </a:r>
            <a:r>
              <a:rPr lang="hu-HU" dirty="0"/>
              <a:t>. 1997. </a:t>
            </a:r>
            <a:r>
              <a:rPr lang="hu-HU" b="1" i="1" dirty="0" err="1" smtClean="0"/>
              <a:t>RoboCup</a:t>
            </a:r>
            <a:r>
              <a:rPr lang="hu-HU" b="1" i="1" dirty="0" smtClean="0"/>
              <a:t>: The Robot World </a:t>
            </a:r>
            <a:r>
              <a:rPr lang="hu-HU" b="1" i="1" dirty="0" err="1" smtClean="0"/>
              <a:t>Cup</a:t>
            </a:r>
            <a:r>
              <a:rPr lang="hu-HU" b="1" i="1" dirty="0" smtClean="0"/>
              <a:t> </a:t>
            </a:r>
            <a:r>
              <a:rPr lang="hu-HU" b="1" i="1" dirty="0" err="1" smtClean="0"/>
              <a:t>Initiative</a:t>
            </a:r>
            <a:r>
              <a:rPr lang="hu-HU" dirty="0" smtClean="0"/>
              <a:t>.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Proceedings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international</a:t>
            </a:r>
            <a:r>
              <a:rPr lang="hu-HU" dirty="0"/>
              <a:t> </a:t>
            </a:r>
            <a:r>
              <a:rPr lang="hu-HU" dirty="0" err="1"/>
              <a:t>conference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Autonomous</a:t>
            </a:r>
            <a:r>
              <a:rPr lang="hu-HU" dirty="0"/>
              <a:t> </a:t>
            </a:r>
            <a:r>
              <a:rPr lang="hu-HU" dirty="0" err="1"/>
              <a:t>agents</a:t>
            </a:r>
            <a:r>
              <a:rPr lang="hu-HU" dirty="0"/>
              <a:t> (AGENTS '97). ACM, New York, NY, USA, 340-347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4" name="Ellipszis 3"/>
          <p:cNvSpPr/>
          <p:nvPr/>
        </p:nvSpPr>
        <p:spPr>
          <a:xfrm>
            <a:off x="3851275" y="3978298"/>
            <a:ext cx="1584325" cy="863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>
                <a:solidFill>
                  <a:schemeClr val="tx1"/>
                </a:solidFill>
              </a:rPr>
              <a:t>Szerver</a:t>
            </a:r>
          </a:p>
        </p:txBody>
      </p:sp>
      <p:sp>
        <p:nvSpPr>
          <p:cNvPr id="7" name="Ellipszis 6"/>
          <p:cNvSpPr/>
          <p:nvPr/>
        </p:nvSpPr>
        <p:spPr>
          <a:xfrm>
            <a:off x="107950" y="3186136"/>
            <a:ext cx="2735263" cy="2305050"/>
          </a:xfrm>
          <a:prstGeom prst="ellipse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>
                <a:solidFill>
                  <a:schemeClr val="tx1"/>
                </a:solidFill>
              </a:rPr>
              <a:t>11+1 </a:t>
            </a:r>
            <a:r>
              <a:rPr lang="hu-HU" sz="2400" dirty="0" err="1">
                <a:solidFill>
                  <a:schemeClr val="tx1"/>
                </a:solidFill>
              </a:rPr>
              <a:t>clients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60423" name="Téglalap 10"/>
          <p:cNvSpPr>
            <a:spLocks noChangeArrowheads="1"/>
          </p:cNvSpPr>
          <p:nvPr/>
        </p:nvSpPr>
        <p:spPr bwMode="auto">
          <a:xfrm>
            <a:off x="4067175" y="4841898"/>
            <a:ext cx="1198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TCP/UDP</a:t>
            </a:r>
          </a:p>
        </p:txBody>
      </p:sp>
      <p:sp>
        <p:nvSpPr>
          <p:cNvPr id="60424" name="Téglalap 11"/>
          <p:cNvSpPr>
            <a:spLocks noChangeArrowheads="1"/>
          </p:cNvSpPr>
          <p:nvPr/>
        </p:nvSpPr>
        <p:spPr bwMode="auto">
          <a:xfrm>
            <a:off x="900113" y="3330598"/>
            <a:ext cx="1287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Team Own</a:t>
            </a:r>
          </a:p>
        </p:txBody>
      </p:sp>
      <p:sp>
        <p:nvSpPr>
          <p:cNvPr id="13" name="Ellipszis 12"/>
          <p:cNvSpPr/>
          <p:nvPr/>
        </p:nvSpPr>
        <p:spPr>
          <a:xfrm>
            <a:off x="611188" y="4554561"/>
            <a:ext cx="431800" cy="431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1116013" y="4554561"/>
            <a:ext cx="431800" cy="431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9" name="Egyenes összekötő 18"/>
          <p:cNvCxnSpPr>
            <a:stCxn id="17" idx="6"/>
            <a:endCxn id="10" idx="2"/>
          </p:cNvCxnSpPr>
          <p:nvPr/>
        </p:nvCxnSpPr>
        <p:spPr>
          <a:xfrm flipV="1">
            <a:off x="1979613" y="4446611"/>
            <a:ext cx="1512887" cy="53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stCxn id="16" idx="6"/>
            <a:endCxn id="10" idx="2"/>
          </p:cNvCxnSpPr>
          <p:nvPr/>
        </p:nvCxnSpPr>
        <p:spPr>
          <a:xfrm>
            <a:off x="2195513" y="3978298"/>
            <a:ext cx="1296987" cy="468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16"/>
          <p:cNvSpPr/>
          <p:nvPr/>
        </p:nvSpPr>
        <p:spPr>
          <a:xfrm>
            <a:off x="1547813" y="4770461"/>
            <a:ext cx="431800" cy="431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1763713" y="3762398"/>
            <a:ext cx="431800" cy="431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6" name="Ellipszis 35"/>
          <p:cNvSpPr/>
          <p:nvPr/>
        </p:nvSpPr>
        <p:spPr>
          <a:xfrm>
            <a:off x="6156325" y="3330598"/>
            <a:ext cx="2736850" cy="2303463"/>
          </a:xfrm>
          <a:prstGeom prst="ellipse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>
                <a:solidFill>
                  <a:schemeClr val="tx1"/>
                </a:solidFill>
              </a:rPr>
              <a:t>11+1 </a:t>
            </a:r>
            <a:r>
              <a:rPr lang="hu-HU" sz="2400" dirty="0" err="1">
                <a:solidFill>
                  <a:schemeClr val="tx1"/>
                </a:solidFill>
              </a:rPr>
              <a:t>clients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60432" name="Téglalap 36"/>
          <p:cNvSpPr>
            <a:spLocks noChangeArrowheads="1"/>
          </p:cNvSpPr>
          <p:nvPr/>
        </p:nvSpPr>
        <p:spPr bwMode="auto">
          <a:xfrm>
            <a:off x="6948488" y="3475061"/>
            <a:ext cx="1390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Team Other</a:t>
            </a:r>
          </a:p>
        </p:txBody>
      </p:sp>
      <p:sp>
        <p:nvSpPr>
          <p:cNvPr id="44" name="Ellipszis 43"/>
          <p:cNvSpPr/>
          <p:nvPr/>
        </p:nvSpPr>
        <p:spPr>
          <a:xfrm>
            <a:off x="3708400" y="5849961"/>
            <a:ext cx="1943100" cy="86518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>
                <a:solidFill>
                  <a:schemeClr val="tx1"/>
                </a:solidFill>
              </a:rPr>
              <a:t>Monitor</a:t>
            </a:r>
          </a:p>
        </p:txBody>
      </p:sp>
      <p:cxnSp>
        <p:nvCxnSpPr>
          <p:cNvPr id="46" name="Egyenes összekötő 45"/>
          <p:cNvCxnSpPr>
            <a:stCxn id="44" idx="0"/>
            <a:endCxn id="10" idx="4"/>
          </p:cNvCxnSpPr>
          <p:nvPr/>
        </p:nvCxnSpPr>
        <p:spPr>
          <a:xfrm rot="5400000" flipH="1" flipV="1">
            <a:off x="4392612" y="5562624"/>
            <a:ext cx="574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/>
          <p:cNvSpPr/>
          <p:nvPr/>
        </p:nvSpPr>
        <p:spPr>
          <a:xfrm>
            <a:off x="2928926" y="2143116"/>
            <a:ext cx="434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http://dl.acm.org/citation.cfm?id=267738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1166813"/>
            <a:ext cx="5848350" cy="45243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 bwMode="auto">
          <a:xfrm>
            <a:off x="250825" y="187325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err="1" smtClean="0">
                <a:latin typeface="+mn-lt"/>
              </a:rPr>
              <a:t>Ism</a:t>
            </a:r>
            <a:r>
              <a:rPr lang="hu-HU" sz="3600" b="1" dirty="0" smtClean="0">
                <a:latin typeface="+mn-lt"/>
              </a:rPr>
              <a:t>: The </a:t>
            </a:r>
            <a:r>
              <a:rPr lang="hu-HU" sz="3600" b="1" dirty="0" err="1">
                <a:latin typeface="+mn-lt"/>
              </a:rPr>
              <a:t>RoboCup</a:t>
            </a:r>
            <a:r>
              <a:rPr lang="hu-HU" sz="3600" b="1" dirty="0">
                <a:latin typeface="+mn-lt"/>
              </a:rPr>
              <a:t> </a:t>
            </a:r>
            <a:r>
              <a:rPr lang="hu-HU" sz="3600" b="1" dirty="0" err="1">
                <a:latin typeface="+mn-lt"/>
              </a:rPr>
              <a:t>Soccer</a:t>
            </a:r>
            <a:r>
              <a:rPr lang="hu-HU" sz="3600" b="1" dirty="0">
                <a:latin typeface="+mn-lt"/>
              </a:rPr>
              <a:t> </a:t>
            </a:r>
            <a:r>
              <a:rPr lang="hu-HU" sz="3600" b="1" dirty="0" smtClean="0">
                <a:latin typeface="+mn-lt"/>
              </a:rPr>
              <a:t>Simulator (RCSS)</a:t>
            </a:r>
            <a:r>
              <a:rPr lang="hu-HU" sz="3600" b="1" dirty="0">
                <a:latin typeface="+mn-lt"/>
              </a:rPr>
              <a:t> </a:t>
            </a:r>
            <a:r>
              <a:rPr lang="hu-HU" sz="3600" b="1" dirty="0" err="1" smtClean="0">
                <a:latin typeface="+mn-lt"/>
              </a:rPr>
              <a:t>rcssserver</a:t>
            </a:r>
            <a:endParaRPr lang="hu-HU" sz="1400" b="1" dirty="0">
              <a:latin typeface="+mn-lt"/>
              <a:ea typeface="+mj-ea"/>
              <a:cs typeface="+mj-cs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867400" y="3132138"/>
            <a:ext cx="2520950" cy="863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 err="1">
                <a:solidFill>
                  <a:schemeClr val="tx1"/>
                </a:solidFill>
              </a:rPr>
              <a:t>rcssserver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20" name="Ellipszis 19"/>
          <p:cNvSpPr/>
          <p:nvPr/>
        </p:nvSpPr>
        <p:spPr>
          <a:xfrm>
            <a:off x="395288" y="3132138"/>
            <a:ext cx="2520950" cy="863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dirty="0" err="1">
                <a:solidFill>
                  <a:schemeClr val="tx1"/>
                </a:solidFill>
              </a:rPr>
              <a:t>client</a:t>
            </a:r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23" name="Egyenes összekötő nyíllal 22"/>
          <p:cNvCxnSpPr/>
          <p:nvPr/>
        </p:nvCxnSpPr>
        <p:spPr>
          <a:xfrm>
            <a:off x="3059113" y="4219575"/>
            <a:ext cx="25923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rot="10800000">
            <a:off x="3059113" y="3130550"/>
            <a:ext cx="25923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447" name="Téglalap 25"/>
          <p:cNvSpPr>
            <a:spLocks noChangeArrowheads="1"/>
          </p:cNvSpPr>
          <p:nvPr/>
        </p:nvSpPr>
        <p:spPr bwMode="auto">
          <a:xfrm>
            <a:off x="3708400" y="2698750"/>
            <a:ext cx="1196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Érzékelés</a:t>
            </a:r>
          </a:p>
        </p:txBody>
      </p:sp>
      <p:sp>
        <p:nvSpPr>
          <p:cNvPr id="61448" name="Téglalap 26"/>
          <p:cNvSpPr>
            <a:spLocks noChangeArrowheads="1"/>
          </p:cNvSpPr>
          <p:nvPr/>
        </p:nvSpPr>
        <p:spPr bwMode="auto">
          <a:xfrm>
            <a:off x="3851275" y="3779838"/>
            <a:ext cx="877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Válasz</a:t>
            </a:r>
          </a:p>
        </p:txBody>
      </p:sp>
      <p:sp>
        <p:nvSpPr>
          <p:cNvPr id="61449" name="Téglalap 27"/>
          <p:cNvSpPr>
            <a:spLocks noChangeArrowheads="1"/>
          </p:cNvSpPr>
          <p:nvPr/>
        </p:nvSpPr>
        <p:spPr bwMode="auto">
          <a:xfrm>
            <a:off x="3924300" y="3317875"/>
            <a:ext cx="86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/>
              <a:t>ZAJ</a:t>
            </a:r>
          </a:p>
        </p:txBody>
      </p:sp>
      <p:sp>
        <p:nvSpPr>
          <p:cNvPr id="61450" name="Téglalap 28"/>
          <p:cNvSpPr>
            <a:spLocks noChangeArrowheads="1"/>
          </p:cNvSpPr>
          <p:nvPr/>
        </p:nvSpPr>
        <p:spPr bwMode="auto">
          <a:xfrm>
            <a:off x="827088" y="1908175"/>
            <a:ext cx="2519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Egy szimulációs lépés:</a:t>
            </a:r>
          </a:p>
        </p:txBody>
      </p:sp>
      <p:sp>
        <p:nvSpPr>
          <p:cNvPr id="61451" name="Téglalap 29"/>
          <p:cNvSpPr>
            <a:spLocks noChangeArrowheads="1"/>
          </p:cNvSpPr>
          <p:nvPr/>
        </p:nvSpPr>
        <p:spPr bwMode="auto">
          <a:xfrm>
            <a:off x="684213" y="5949950"/>
            <a:ext cx="2595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6000 lépés 10 percben.</a:t>
            </a:r>
          </a:p>
        </p:txBody>
      </p:sp>
      <p:sp>
        <p:nvSpPr>
          <p:cNvPr id="61452" name="Téglalap 30"/>
          <p:cNvSpPr>
            <a:spLocks noChangeArrowheads="1"/>
          </p:cNvSpPr>
          <p:nvPr/>
        </p:nvSpPr>
        <p:spPr bwMode="auto">
          <a:xfrm>
            <a:off x="3924300" y="4292600"/>
            <a:ext cx="684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dash</a:t>
            </a:r>
          </a:p>
          <a:p>
            <a:r>
              <a:rPr lang="hu-HU"/>
              <a:t>turn</a:t>
            </a:r>
          </a:p>
          <a:p>
            <a:r>
              <a:rPr lang="hu-HU"/>
              <a:t>kick</a:t>
            </a:r>
          </a:p>
          <a:p>
            <a:r>
              <a:rPr lang="hu-HU"/>
              <a:t>…</a:t>
            </a:r>
          </a:p>
        </p:txBody>
      </p:sp>
      <p:sp>
        <p:nvSpPr>
          <p:cNvPr id="61453" name="Téglalap 12"/>
          <p:cNvSpPr>
            <a:spLocks noChangeArrowheads="1"/>
          </p:cNvSpPr>
          <p:nvPr/>
        </p:nvSpPr>
        <p:spPr bwMode="auto">
          <a:xfrm>
            <a:off x="2268538" y="1341438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>
                <a:hlinkClick r:id="rId2"/>
              </a:rPr>
              <a:t>https://sourceforge.net/projects/sserver/</a:t>
            </a:r>
            <a:r>
              <a:rPr lang="hu-H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 txBox="1">
            <a:spLocks/>
          </p:cNvSpPr>
          <p:nvPr/>
        </p:nvSpPr>
        <p:spPr bwMode="auto">
          <a:xfrm>
            <a:off x="250825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600" b="1" dirty="0" smtClean="0">
                <a:latin typeface="+mn-lt"/>
              </a:rPr>
              <a:t>Az RCSS szimulációs ciklus</a:t>
            </a:r>
            <a:endParaRPr lang="hu-HU" sz="1400" b="1" dirty="0">
              <a:latin typeface="+mn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5867400" cy="5334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1872208" y="-171400"/>
            <a:ext cx="52200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Célok és tartalom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23155" y="836712"/>
            <a:ext cx="8569325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 smtClean="0">
                <a:latin typeface="+mn-lt"/>
              </a:rPr>
              <a:t>Előadás</a:t>
            </a:r>
            <a:endParaRPr lang="hu-HU" sz="2000" b="1" dirty="0">
              <a:latin typeface="+mn-lt"/>
            </a:endParaRP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Java ME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Java SE </a:t>
            </a:r>
            <a:r>
              <a:rPr lang="hu-HU" sz="2000" dirty="0" err="1" smtClean="0">
                <a:latin typeface="+mn-lt"/>
              </a:rPr>
              <a:t>Full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Screen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Exclusive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Mode</a:t>
            </a:r>
            <a:r>
              <a:rPr lang="hu-HU" sz="2000" dirty="0" smtClean="0">
                <a:latin typeface="+mn-lt"/>
              </a:rPr>
              <a:t> API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err="1" smtClean="0">
                <a:latin typeface="+mn-lt"/>
              </a:rPr>
              <a:t>leJOS</a:t>
            </a:r>
            <a:r>
              <a:rPr lang="hu-HU" sz="2000" dirty="0" smtClean="0">
                <a:latin typeface="+mn-lt"/>
              </a:rPr>
              <a:t> API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err="1" smtClean="0">
                <a:latin typeface="+mn-lt"/>
              </a:rPr>
              <a:t>Atan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RoboCup</a:t>
            </a:r>
            <a:endParaRPr lang="hu-HU" sz="2000" dirty="0" smtClean="0">
              <a:latin typeface="+mn-lt"/>
            </a:endParaRP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XML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Java EE</a:t>
            </a:r>
          </a:p>
          <a:p>
            <a:pPr>
              <a:defRPr/>
            </a:pPr>
            <a:r>
              <a:rPr lang="hu-HU" sz="2000" b="1" dirty="0" smtClean="0">
                <a:latin typeface="+mn-lt"/>
              </a:rPr>
              <a:t>Labor </a:t>
            </a:r>
            <a:r>
              <a:rPr lang="hu-HU" sz="2000" dirty="0" smtClean="0">
                <a:latin typeface="+mn-lt"/>
              </a:rPr>
              <a:t>(több alkalomra tervezve)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LEGO NXT robotos Viselkedés </a:t>
            </a:r>
            <a:r>
              <a:rPr lang="hu-HU" sz="2000" dirty="0" err="1" smtClean="0">
                <a:latin typeface="+mn-lt"/>
              </a:rPr>
              <a:t>API-s</a:t>
            </a:r>
            <a:r>
              <a:rPr lang="hu-HU" sz="2000" dirty="0" smtClean="0">
                <a:latin typeface="+mn-lt"/>
              </a:rPr>
              <a:t> példa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err="1" smtClean="0">
                <a:latin typeface="+mn-lt"/>
              </a:rPr>
              <a:t>Atan</a:t>
            </a:r>
            <a:r>
              <a:rPr lang="hu-HU" sz="2000" dirty="0" smtClean="0">
                <a:latin typeface="+mn-lt"/>
              </a:rPr>
              <a:t> alapú robotfoci:</a:t>
            </a:r>
            <a:br>
              <a:rPr lang="hu-HU" sz="2000" dirty="0" smtClean="0">
                <a:latin typeface="+mn-lt"/>
              </a:rPr>
            </a:br>
            <a:r>
              <a:rPr lang="hu-HU" sz="2000" dirty="0" err="1" smtClean="0">
                <a:latin typeface="+mn-lt"/>
              </a:rPr>
              <a:t>Marvellous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Magyars</a:t>
            </a:r>
            <a:r>
              <a:rPr lang="hu-HU" sz="2000" dirty="0" smtClean="0">
                <a:latin typeface="+mn-lt"/>
              </a:rPr>
              <a:t> FC, </a:t>
            </a:r>
            <a:r>
              <a:rPr lang="hu-HU" sz="2000" dirty="0" err="1" smtClean="0">
                <a:latin typeface="+mn-lt"/>
              </a:rPr>
              <a:t>Mighty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Magyars</a:t>
            </a:r>
            <a:r>
              <a:rPr lang="hu-HU" sz="2000" dirty="0" smtClean="0">
                <a:latin typeface="+mn-lt"/>
              </a:rPr>
              <a:t> FC, Golden Team FC</a:t>
            </a:r>
            <a:endParaRPr lang="hu-HU" sz="2000" dirty="0">
              <a:latin typeface="+mn-lt"/>
            </a:endParaRPr>
          </a:p>
          <a:p>
            <a:pPr>
              <a:defRPr/>
            </a:pPr>
            <a:r>
              <a:rPr lang="hu-HU" sz="2000" b="1" dirty="0">
                <a:latin typeface="+mn-lt"/>
              </a:rPr>
              <a:t>Laborkártyák</a:t>
            </a:r>
          </a:p>
          <a:p>
            <a:pPr marL="457200" indent="-4572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Kollekciós kártyák</a:t>
            </a:r>
            <a:endParaRPr lang="hu-HU" sz="2000" dirty="0">
              <a:latin typeface="+mn-lt"/>
            </a:endParaRPr>
          </a:p>
          <a:p>
            <a:pPr marL="457200" indent="-457200">
              <a:defRPr/>
            </a:pPr>
            <a:r>
              <a:rPr lang="hu-HU" sz="2000" b="1" dirty="0">
                <a:latin typeface="+mn-lt"/>
              </a:rPr>
              <a:t>Otthoni opcionális feladat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hu-HU" sz="2000" dirty="0" smtClean="0">
                <a:latin typeface="+mn-lt"/>
              </a:rPr>
              <a:t>Saját </a:t>
            </a:r>
            <a:r>
              <a:rPr lang="hu-HU" sz="2000" dirty="0" err="1" smtClean="0">
                <a:latin typeface="+mn-lt"/>
              </a:rPr>
              <a:t>Atan</a:t>
            </a:r>
            <a:r>
              <a:rPr lang="hu-HU" sz="2000" dirty="0" smtClean="0">
                <a:latin typeface="+mn-lt"/>
              </a:rPr>
              <a:t> 1.0 alapú RCSS csapat fejlesztése, PLB 2011 őszi idény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21433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Robotfoci, szoftverek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14282" y="1000108"/>
            <a:ext cx="8715436" cy="4278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1600" b="1" dirty="0" smtClean="0">
                <a:solidFill>
                  <a:srgbClr val="000000"/>
                </a:solidFill>
                <a:latin typeface="+mn-lt"/>
              </a:rPr>
              <a:t>1.2. A kapcsolódó szoftverek és dokumentáció bemutatása</a:t>
            </a:r>
          </a:p>
          <a:p>
            <a:endParaRPr lang="hu-HU" sz="1600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A jelen jegyzetben három szoftver (esetenként szoftver-csokor) megismerésére koncentrálunk, ezek a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• szimulációt megvalósító </a:t>
            </a:r>
            <a:r>
              <a:rPr lang="hu-HU" sz="1600" b="1" dirty="0" err="1" smtClean="0">
                <a:solidFill>
                  <a:srgbClr val="000000"/>
                </a:solidFill>
                <a:latin typeface="+mn-lt"/>
              </a:rPr>
              <a:t>RoboCup</a:t>
            </a:r>
            <a:r>
              <a:rPr lang="hu-HU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1600" b="1" dirty="0" err="1" smtClean="0">
                <a:solidFill>
                  <a:srgbClr val="000000"/>
                </a:solidFill>
                <a:latin typeface="+mn-lt"/>
              </a:rPr>
              <a:t>Soccer</a:t>
            </a:r>
            <a:r>
              <a:rPr lang="hu-HU" sz="1600" b="1" dirty="0" smtClean="0">
                <a:solidFill>
                  <a:srgbClr val="000000"/>
                </a:solidFill>
                <a:latin typeface="+mn-lt"/>
              </a:rPr>
              <a:t> Simulator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2"/>
              </a:rPr>
              <a:t>http://sourceforge.net/projects/sserver/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rcssserver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3"/>
              </a:rPr>
              <a:t>https://sourceforge.net/projects/sserver/files/rcssserver/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rcssmonitor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4"/>
              </a:rPr>
              <a:t>https://sourceforge.net/projects/sserver/files/rcssmonitor/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rcssmanual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5"/>
              </a:rPr>
              <a:t>https://sourceforge.net/projects/sserver/files/rcssmanual/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rcsslogplayer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6"/>
              </a:rPr>
              <a:t>https://sourceforge.net/projects/sserver/files/rcsslogplayer/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• a C++ alapú </a:t>
            </a:r>
            <a:r>
              <a:rPr lang="hu-HU" sz="1600" b="1" dirty="0" smtClean="0">
                <a:solidFill>
                  <a:srgbClr val="000000"/>
                </a:solidFill>
                <a:latin typeface="+mn-lt"/>
              </a:rPr>
              <a:t>Agent2D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 kliens,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7"/>
              </a:rPr>
              <a:t>http://en.sourceforge.jp/projects/rctools/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agent2d,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8"/>
              </a:rPr>
              <a:t>http://en.sourceforge.jp/projects/rctools/releases/?package_id=4887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SoccerWindow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9"/>
              </a:rPr>
              <a:t>http://en.sourceforge.jp/projects/rctools/releases/?package_id=1917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soccerwindow2,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10"/>
              </a:rPr>
              <a:t>http://en.sourceforge.jp/projects/rctools/releases/?package_id=4886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FormationEditor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11"/>
              </a:rPr>
              <a:t>http://en.sourceforge.jp/projects/rctools/releases/?package_id=11389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 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• és a Java alapú </a:t>
            </a:r>
            <a:r>
              <a:rPr lang="hu-HU" sz="1600" b="1" dirty="0" err="1" smtClean="0">
                <a:solidFill>
                  <a:srgbClr val="000000"/>
                </a:solidFill>
                <a:latin typeface="+mn-lt"/>
              </a:rPr>
              <a:t>Atan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 kliens interfész,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12"/>
              </a:rPr>
              <a:t>http://sourceforge.net/projects/atan1/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atan.jar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0.4.3, </a:t>
            </a:r>
            <a:r>
              <a:rPr lang="hu-HU" sz="1600" dirty="0" smtClean="0">
                <a:solidFill>
                  <a:srgbClr val="FF0000"/>
                </a:solidFill>
                <a:latin typeface="+mn-lt"/>
                <a:hlinkClick r:id="rId13"/>
              </a:rPr>
              <a:t>https://sourceforge.net/projects/atan1/files/Atan/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lvl="1"/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–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atan.jar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, 1.0,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svn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+mn-lt"/>
              </a:rPr>
              <a:t>co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 https://atan1.svn.sourceforge.net/svnroot/atan1 atan1 (illetve </a:t>
            </a:r>
            <a:r>
              <a:rPr lang="hu-HU" sz="1600" dirty="0" err="1" smtClean="0">
                <a:solidFill>
                  <a:srgbClr val="FF0000"/>
                </a:solidFill>
                <a:latin typeface="+mn-lt"/>
              </a:rPr>
              <a:t>Maven</a:t>
            </a:r>
            <a:r>
              <a:rPr lang="hu-HU" sz="1600" dirty="0" smtClean="0">
                <a:solidFill>
                  <a:srgbClr val="FF0000"/>
                </a:solidFill>
                <a:latin typeface="+mn-lt"/>
              </a:rPr>
              <a:t> projektté </a:t>
            </a:r>
            <a:r>
              <a:rPr lang="hu-HU" sz="1600" dirty="0" smtClean="0">
                <a:solidFill>
                  <a:srgbClr val="000000"/>
                </a:solidFill>
                <a:latin typeface="+mn-lt"/>
              </a:rPr>
              <a:t>alakítva egyetlen </a:t>
            </a:r>
            <a:r>
              <a:rPr lang="es-ES" sz="1600" dirty="0" smtClean="0">
                <a:solidFill>
                  <a:srgbClr val="000000"/>
                </a:solidFill>
                <a:latin typeface="+mn-lt"/>
              </a:rPr>
              <a:t>paranccsal le tudjátok gyártani az atan-1.0.0.jar állományt).</a:t>
            </a:r>
            <a:endParaRPr lang="hu-HU" sz="1600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500298" y="6357958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14"/>
              </a:rPr>
              <a:t>http://www.inf.unideb.hu/~nbatfai/book.pdf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785918" y="6357958"/>
            <a:ext cx="3476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214546" y="635795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=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 smtClean="0">
                <a:latin typeface="+mj-lt"/>
                <a:ea typeface="+mj-ea"/>
                <a:cs typeface="+mj-cs"/>
              </a:rPr>
              <a:t>Rcssserver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telepítés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5286412" cy="302197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500174"/>
            <a:ext cx="5229240" cy="292934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RCSS,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rcssserver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28596" y="1071546"/>
            <a:ext cx="792961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400" b="1" dirty="0" smtClean="0">
                <a:latin typeface="+mn-lt"/>
              </a:rPr>
              <a:t>1.2.1. </a:t>
            </a:r>
            <a:r>
              <a:rPr lang="hu-HU" sz="2400" b="1" dirty="0" err="1" smtClean="0">
                <a:latin typeface="+mn-lt"/>
              </a:rPr>
              <a:t>RoboCup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Soccer</a:t>
            </a:r>
            <a:r>
              <a:rPr lang="hu-HU" sz="2400" b="1" dirty="0" smtClean="0">
                <a:latin typeface="+mn-lt"/>
              </a:rPr>
              <a:t> Simulator</a:t>
            </a:r>
          </a:p>
          <a:p>
            <a:r>
              <a:rPr lang="hu-HU" sz="2000" b="1" dirty="0" smtClean="0">
                <a:latin typeface="+mn-lt"/>
              </a:rPr>
              <a:t>1.2.1.1. </a:t>
            </a:r>
            <a:r>
              <a:rPr lang="hu-HU" sz="2000" b="1" dirty="0" err="1" smtClean="0">
                <a:latin typeface="+mn-lt"/>
              </a:rPr>
              <a:t>rcssserver</a:t>
            </a:r>
            <a:endParaRPr lang="hu-HU" sz="2000" b="1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Az </a:t>
            </a:r>
            <a:r>
              <a:rPr lang="hu-HU" sz="2000" dirty="0" err="1" smtClean="0">
                <a:latin typeface="+mn-lt"/>
              </a:rPr>
              <a:t>rcssserver</a:t>
            </a:r>
            <a:r>
              <a:rPr lang="hu-HU" sz="2000" dirty="0" smtClean="0">
                <a:latin typeface="+mn-lt"/>
              </a:rPr>
              <a:t> a foci világának „mátrixa”, karakteres felületű szerver folyamat. Fejlesztése 1997 óta folyamatos, licence GNU LGPL.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RCSS,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rcssmonitor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28596" y="1071546"/>
            <a:ext cx="792961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+mn-lt"/>
              </a:rPr>
              <a:t>1.2.1.2. </a:t>
            </a:r>
            <a:r>
              <a:rPr lang="hu-HU" sz="2000" b="1" dirty="0" err="1" smtClean="0">
                <a:latin typeface="+mn-lt"/>
              </a:rPr>
              <a:t>rcssmonitor</a:t>
            </a:r>
            <a:endParaRPr lang="hu-HU" sz="2000" b="1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Az </a:t>
            </a:r>
            <a:r>
              <a:rPr lang="hu-HU" sz="2000" dirty="0" err="1" smtClean="0">
                <a:latin typeface="+mn-lt"/>
              </a:rPr>
              <a:t>rcssmonitor</a:t>
            </a:r>
            <a:r>
              <a:rPr lang="hu-HU" sz="2000" dirty="0" smtClean="0">
                <a:latin typeface="+mn-lt"/>
              </a:rPr>
              <a:t> feladata a szerver által felépített, karbantartott szimulációs világ megjelenítése. Fejlesztése a kezdetektől a </a:t>
            </a:r>
            <a:r>
              <a:rPr lang="hu-HU" sz="2000" dirty="0" err="1" smtClean="0">
                <a:latin typeface="+mn-lt"/>
              </a:rPr>
              <a:t>rcssserver-el</a:t>
            </a:r>
            <a:r>
              <a:rPr lang="hu-HU" sz="2000" dirty="0" smtClean="0">
                <a:latin typeface="+mn-lt"/>
              </a:rPr>
              <a:t> összefonva történik, licence GNU GPL v3.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RCSS,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rcsslogplayer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28596" y="1071546"/>
            <a:ext cx="792961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0000"/>
                </a:solidFill>
                <a:latin typeface="+mn-lt"/>
              </a:rPr>
              <a:t>1.2.1.3. </a:t>
            </a:r>
            <a:r>
              <a:rPr lang="hu-HU" sz="2000" b="1" dirty="0" err="1" smtClean="0">
                <a:solidFill>
                  <a:srgbClr val="000000"/>
                </a:solidFill>
                <a:latin typeface="+mn-lt"/>
              </a:rPr>
              <a:t>rcsslogplayer</a:t>
            </a:r>
            <a:endParaRPr lang="hu-HU" sz="2000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Az RCSS szerver alapértelmezésben menti abba a könyvtárba, ahonnan elindították a mérkőzés </a:t>
            </a:r>
            <a:r>
              <a:rPr lang="hu-H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rcg</a:t>
            </a:r>
            <a:r>
              <a:rPr lang="hu-HU" sz="200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állományát, az 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rcsslogplayer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képes ezt 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rcssmonitor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programként visszajátszani, licence GNU GPL v3.</a:t>
            </a:r>
            <a:endParaRPr lang="hu-HU" sz="20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RCSS,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rcssmanual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28596" y="1071546"/>
            <a:ext cx="792961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+mn-lt"/>
              </a:rPr>
              <a:t>1.2.1.4. </a:t>
            </a:r>
            <a:r>
              <a:rPr lang="hu-HU" sz="2000" b="1" dirty="0" err="1" smtClean="0">
                <a:latin typeface="+mn-lt"/>
              </a:rPr>
              <a:t>rcssmanual</a:t>
            </a:r>
            <a:endParaRPr lang="hu-HU" sz="2000" b="1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Az </a:t>
            </a:r>
            <a:r>
              <a:rPr lang="hu-HU" sz="2000" dirty="0" err="1" smtClean="0">
                <a:latin typeface="+mn-lt"/>
              </a:rPr>
              <a:t>rcssmanual</a:t>
            </a:r>
            <a:r>
              <a:rPr lang="hu-HU" sz="2000" dirty="0" smtClean="0">
                <a:latin typeface="+mn-lt"/>
              </a:rPr>
              <a:t> a </a:t>
            </a:r>
            <a:r>
              <a:rPr lang="hu-HU" sz="2000" dirty="0" err="1" smtClean="0">
                <a:latin typeface="+mn-lt"/>
              </a:rPr>
              <a:t>RoboCup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Soccer</a:t>
            </a:r>
            <a:r>
              <a:rPr lang="hu-HU" sz="2000" dirty="0" smtClean="0">
                <a:latin typeface="+mn-lt"/>
              </a:rPr>
              <a:t> Simulator felhasználói kézikönyve, s egyben a szerver és kliensei kommunikációja megismerésének elsődleges forrása, licence GNU FDL.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57364"/>
            <a:ext cx="5324475" cy="42195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228707"/>
            <a:ext cx="6118213" cy="555787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 smtClean="0">
                <a:latin typeface="+mj-lt"/>
                <a:ea typeface="+mj-ea"/>
                <a:cs typeface="+mj-cs"/>
              </a:rPr>
              <a:t>RoboCup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tools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/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b="1" dirty="0" smtClean="0">
                <a:latin typeface="+mj-lt"/>
                <a:ea typeface="+mj-ea"/>
                <a:cs typeface="+mj-cs"/>
              </a:rPr>
              <a:t>hogy el tudjuk helyezni, milyen a HELIOS</a:t>
            </a:r>
            <a:endParaRPr lang="hu-HU" b="1" dirty="0"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1576407"/>
            <a:ext cx="7332663" cy="46386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357158" y="6215082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http://sourceforge.net/apps/mediawiki/sserver/index.php?title=Main_Page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7" name="Ellipszis 6"/>
          <p:cNvSpPr/>
          <p:nvPr/>
        </p:nvSpPr>
        <p:spPr>
          <a:xfrm>
            <a:off x="1285852" y="5643578"/>
            <a:ext cx="1143008" cy="285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214678" y="5857892"/>
            <a:ext cx="1143008" cy="285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143240" y="5357826"/>
            <a:ext cx="1143008" cy="285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4786314" y="4857760"/>
            <a:ext cx="1143008" cy="5000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 smtClean="0">
                <a:latin typeface="+mj-lt"/>
                <a:ea typeface="+mj-ea"/>
                <a:cs typeface="+mj-cs"/>
              </a:rPr>
              <a:t>RoboCup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tools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,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SoccerWindow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, soccerwindow2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28596" y="1571612"/>
            <a:ext cx="7929618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+mn-lt"/>
              </a:rPr>
              <a:t>1.2.2.3. </a:t>
            </a:r>
            <a:r>
              <a:rPr lang="hu-HU" sz="2000" b="1" dirty="0" err="1" smtClean="0">
                <a:latin typeface="+mn-lt"/>
              </a:rPr>
              <a:t>SoccerWindow</a:t>
            </a:r>
            <a:r>
              <a:rPr lang="hu-HU" sz="2000" b="1" dirty="0" smtClean="0">
                <a:latin typeface="+mn-lt"/>
              </a:rPr>
              <a:t> és soccerwindow2</a:t>
            </a:r>
          </a:p>
          <a:p>
            <a:r>
              <a:rPr lang="hu-HU" sz="2000" dirty="0" smtClean="0">
                <a:latin typeface="+mn-lt"/>
              </a:rPr>
              <a:t>Mindkét program a robotfoci megjelenítését végzi, s egyben </a:t>
            </a:r>
            <a:r>
              <a:rPr lang="hu-HU" sz="2000" dirty="0" err="1" smtClean="0">
                <a:latin typeface="+mn-lt"/>
              </a:rPr>
              <a:t>rcsslogplayer</a:t>
            </a:r>
            <a:r>
              <a:rPr lang="hu-HU" sz="2000" dirty="0" smtClean="0">
                <a:latin typeface="+mn-lt"/>
              </a:rPr>
              <a:t> programok is, azaz a korábbi napló állományokból újra tudják játszani az adott mérkőzést. Az előbbi annyiban tud többet, hogy számos diagnosztikai funkciót (</a:t>
            </a:r>
            <a:r>
              <a:rPr lang="hu-HU" sz="2000" dirty="0" err="1" smtClean="0">
                <a:latin typeface="+mn-lt"/>
              </a:rPr>
              <a:t>páldául</a:t>
            </a:r>
            <a:r>
              <a:rPr lang="hu-HU" sz="2000" dirty="0" smtClean="0">
                <a:latin typeface="+mn-lt"/>
              </a:rPr>
              <a:t> a játékosok, a labda által bejárt </a:t>
            </a:r>
            <a:r>
              <a:rPr lang="hu-HU" sz="2000" dirty="0" err="1" smtClean="0">
                <a:latin typeface="+mn-lt"/>
              </a:rPr>
              <a:t>trajektória</a:t>
            </a:r>
            <a:r>
              <a:rPr lang="hu-HU" sz="2000" dirty="0" smtClean="0">
                <a:latin typeface="+mn-lt"/>
              </a:rPr>
              <a:t> mutatása stb.) is biztosít.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268349"/>
            <a:ext cx="6137291" cy="544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err="1" smtClean="0">
                <a:latin typeface="+mj-lt"/>
                <a:ea typeface="+mj-ea"/>
                <a:cs typeface="+mj-cs"/>
              </a:rPr>
              <a:t>RoboCup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tools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, agent2d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28596" y="1571612"/>
            <a:ext cx="7929618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0000"/>
                </a:solidFill>
                <a:latin typeface="+mn-lt"/>
              </a:rPr>
              <a:t>1.2.2.2. agent2d</a:t>
            </a:r>
          </a:p>
          <a:p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Egy példa RCSS kliens [</a:t>
            </a:r>
            <a:r>
              <a:rPr lang="hu-HU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HELIOS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], licence ugyancsak GNU GPL v3. A fejlesztők külön kiemelik a kapcsolódó éves 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TDPkben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, például a [</a:t>
            </a:r>
            <a:r>
              <a:rPr lang="hu-HU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HELIOS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]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-ban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, hogy kezdő csapatoknak ideális lehet az elinduláshoz ezt választani a 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RoboCup-on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való sikeres szerepléshez. A 2011-es torna résztvevői közül (természetesen a fejlesztő, most második helyet szerző HELIOS csapaton túl) </a:t>
            </a:r>
            <a:r>
              <a:rPr lang="pt-BR" sz="2000" dirty="0" smtClean="0">
                <a:solidFill>
                  <a:srgbClr val="000000"/>
                </a:solidFill>
                <a:latin typeface="+mn-lt"/>
              </a:rPr>
              <a:t>a EdInferno.2D [</a:t>
            </a:r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EDINFERNO2D</a:t>
            </a:r>
            <a:r>
              <a:rPr lang="pt-BR" sz="2000" dirty="0" smtClean="0">
                <a:solidFill>
                  <a:srgbClr val="000000"/>
                </a:solidFill>
                <a:latin typeface="+mn-lt"/>
              </a:rPr>
              <a:t>], ParaNoid [</a:t>
            </a:r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PARANOID</a:t>
            </a:r>
            <a:r>
              <a:rPr lang="pt-BR" sz="2000" dirty="0" smtClean="0">
                <a:solidFill>
                  <a:srgbClr val="000000"/>
                </a:solidFill>
                <a:latin typeface="+mn-lt"/>
              </a:rPr>
              <a:t>], NADCO-2D [</a:t>
            </a:r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NADCO2D</a:t>
            </a:r>
            <a:r>
              <a:rPr lang="pt-BR" sz="2000" dirty="0" smtClean="0">
                <a:solidFill>
                  <a:srgbClr val="000000"/>
                </a:solidFill>
                <a:latin typeface="+mn-lt"/>
              </a:rPr>
              <a:t>], AUA2D [</a:t>
            </a:r>
            <a:r>
              <a:rPr lang="pt-BR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AUA2D</a:t>
            </a:r>
            <a:r>
              <a:rPr lang="pt-BR" sz="2000" dirty="0" smtClean="0">
                <a:solidFill>
                  <a:srgbClr val="000000"/>
                </a:solidFill>
                <a:latin typeface="+mn-lt"/>
              </a:rPr>
              <a:t>], </a:t>
            </a:r>
            <a:r>
              <a:rPr lang="hu-HU" sz="2000" dirty="0" err="1" smtClean="0">
                <a:solidFill>
                  <a:srgbClr val="000000"/>
                </a:solidFill>
                <a:latin typeface="+mn-lt"/>
              </a:rPr>
              <a:t>Photon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pt-BR" sz="2000" dirty="0" smtClean="0">
                <a:solidFill>
                  <a:srgbClr val="000000"/>
                </a:solidFill>
                <a:latin typeface="+mn-lt"/>
              </a:rPr>
              <a:t>csapatok fogadták</a:t>
            </a:r>
            <a:r>
              <a:rPr lang="hu-HU" sz="2000" dirty="0" smtClean="0">
                <a:solidFill>
                  <a:srgbClr val="000000"/>
                </a:solidFill>
                <a:latin typeface="+mn-lt"/>
              </a:rPr>
              <a:t> meg ezt a tanácsot.</a:t>
            </a:r>
            <a:endParaRPr lang="hu-HU" sz="2000" dirty="0" smtClean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357694"/>
            <a:ext cx="6923087" cy="13620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RoboCup2011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hu-HU" sz="1600" b="1" dirty="0" smtClean="0">
                <a:latin typeface="+mj-lt"/>
                <a:ea typeface="+mj-ea"/>
                <a:cs typeface="+mj-cs"/>
                <a:hlinkClick r:id="rId2"/>
              </a:rPr>
              <a:t>http://sourceforge.net/apps/mediawiki/sserver/index.php?title=RoboCup2011/Competition</a:t>
            </a:r>
            <a:r>
              <a:rPr lang="hu-HU" sz="1600" b="1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1438275" cy="40290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Ellipszis 10"/>
          <p:cNvSpPr/>
          <p:nvPr/>
        </p:nvSpPr>
        <p:spPr>
          <a:xfrm>
            <a:off x="571472" y="4000504"/>
            <a:ext cx="1143008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571472" y="2714620"/>
            <a:ext cx="1143008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571472" y="1857364"/>
            <a:ext cx="1143008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571472" y="3786190"/>
            <a:ext cx="1143008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500174"/>
            <a:ext cx="5134027" cy="399574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églalap 8"/>
          <p:cNvSpPr/>
          <p:nvPr/>
        </p:nvSpPr>
        <p:spPr>
          <a:xfrm>
            <a:off x="2643174" y="5643578"/>
            <a:ext cx="578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5"/>
              </a:rPr>
              <a:t>http://www.youtube.com/watch?v=leNDA5tzUfk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643174" y="6286520"/>
            <a:ext cx="4519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+mn-lt"/>
                <a:hlinkClick r:id="rId6"/>
              </a:rPr>
              <a:t>http://www.ustream.tv/recorded/15907824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428868"/>
            <a:ext cx="5098149" cy="383380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Ellipszis 14"/>
          <p:cNvSpPr/>
          <p:nvPr/>
        </p:nvSpPr>
        <p:spPr>
          <a:xfrm>
            <a:off x="539552" y="5086894"/>
            <a:ext cx="1143008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-2428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j-lt"/>
                <a:ea typeface="+mj-ea"/>
                <a:cs typeface="+mj-cs"/>
              </a:rPr>
              <a:t>Minimális gyakorlati cél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Téglalap 4"/>
          <p:cNvSpPr>
            <a:spLocks noChangeArrowheads="1"/>
          </p:cNvSpPr>
          <p:nvPr/>
        </p:nvSpPr>
        <p:spPr bwMode="auto">
          <a:xfrm>
            <a:off x="323528" y="908720"/>
            <a:ext cx="770485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r>
              <a:rPr lang="hu-HU" sz="2000" dirty="0" smtClean="0">
                <a:latin typeface="+mn-lt"/>
              </a:rPr>
              <a:t>Java SE: a hallgató meg tudjon írni egy </a:t>
            </a:r>
            <a:r>
              <a:rPr lang="hu-HU" sz="2000" dirty="0" err="1" smtClean="0">
                <a:latin typeface="+mn-lt"/>
              </a:rPr>
              <a:t>full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screen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API-s</a:t>
            </a:r>
            <a:r>
              <a:rPr lang="hu-HU" sz="2000" dirty="0" smtClean="0">
                <a:latin typeface="+mn-lt"/>
              </a:rPr>
              <a:t> alkalmazást!</a:t>
            </a:r>
          </a:p>
          <a:p>
            <a:pPr marL="457200" indent="-457200">
              <a:buFont typeface="+mj-lt"/>
              <a:buAutoNum type="alphaL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r>
              <a:rPr lang="hu-HU" sz="2000" dirty="0" err="1" smtClean="0">
                <a:latin typeface="+mn-lt"/>
              </a:rPr>
              <a:t>Atan</a:t>
            </a:r>
            <a:r>
              <a:rPr lang="hu-HU" sz="2000" dirty="0" smtClean="0">
                <a:latin typeface="+mn-lt"/>
              </a:rPr>
              <a:t>: a hallgató el tudja készíteni egyszerű saját robotfoci csapatát!</a:t>
            </a:r>
          </a:p>
          <a:p>
            <a:pPr marL="457200" indent="-457200">
              <a:buFont typeface="+mj-lt"/>
              <a:buAutoNum type="alphaL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r>
              <a:rPr lang="hu-HU" sz="2000" dirty="0" smtClean="0">
                <a:latin typeface="+mn-lt"/>
              </a:rPr>
              <a:t>Java ME: a hallgató meg tudjon írni egyszerű Java ME MIDP alkalmazást!</a:t>
            </a:r>
          </a:p>
          <a:p>
            <a:pPr marL="457200" indent="-457200">
              <a:buFont typeface="+mj-lt"/>
              <a:buAutoNum type="alphaLcParenR"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r>
              <a:rPr lang="hu-HU" sz="2000" dirty="0" err="1" smtClean="0">
                <a:latin typeface="+mn-lt"/>
              </a:rPr>
              <a:t>leJOS</a:t>
            </a:r>
            <a:r>
              <a:rPr lang="hu-HU" sz="2000" dirty="0" smtClean="0">
                <a:latin typeface="+mn-lt"/>
              </a:rPr>
              <a:t>: </a:t>
            </a: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a hallgató meg tudjon írni egyszerű Viselkedés </a:t>
            </a:r>
            <a:r>
              <a:rPr lang="hu-HU" sz="2000" dirty="0" err="1" smtClean="0">
                <a:solidFill>
                  <a:prstClr val="black"/>
                </a:solidFill>
                <a:latin typeface="Calibri"/>
              </a:rPr>
              <a:t>API-s</a:t>
            </a: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 példát!</a:t>
            </a:r>
          </a:p>
          <a:p>
            <a:pPr marL="457200" indent="-457200">
              <a:buFont typeface="+mj-lt"/>
              <a:buAutoNum type="alphaLcParenR"/>
            </a:pPr>
            <a:endParaRPr lang="hu-HU" sz="2000" dirty="0" smtClean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+mj-lt"/>
              <a:buAutoNum type="alphaLcParenR"/>
            </a:pP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JAXP: a hallgató meg tudjon írni egy egyszerű </a:t>
            </a:r>
            <a:r>
              <a:rPr lang="hu-HU" sz="2000" dirty="0" err="1" smtClean="0">
                <a:solidFill>
                  <a:prstClr val="black"/>
                </a:solidFill>
                <a:latin typeface="Calibri"/>
              </a:rPr>
              <a:t>SAX-os</a:t>
            </a: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hu-HU" sz="2000" dirty="0" err="1" smtClean="0">
                <a:solidFill>
                  <a:prstClr val="black"/>
                </a:solidFill>
                <a:latin typeface="Calibri"/>
              </a:rPr>
              <a:t>DOM-os</a:t>
            </a: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latin typeface="Calibri"/>
              </a:rPr>
              <a:t>progit</a:t>
            </a:r>
            <a:r>
              <a:rPr lang="hu-HU" sz="2000" dirty="0" smtClean="0">
                <a:solidFill>
                  <a:prstClr val="black"/>
                </a:solidFill>
                <a:latin typeface="Calibri"/>
              </a:rPr>
              <a:t>!</a:t>
            </a:r>
            <a:r>
              <a:rPr lang="hu-HU" sz="2000" dirty="0" smtClean="0">
                <a:latin typeface="+mn-lt"/>
              </a:rPr>
              <a:t/>
            </a:r>
            <a:br>
              <a:rPr lang="hu-HU" sz="2000" dirty="0" smtClean="0">
                <a:latin typeface="+mn-lt"/>
              </a:rPr>
            </a:b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r>
              <a:rPr lang="hu-HU" sz="2000" dirty="0" smtClean="0">
                <a:latin typeface="+mn-lt"/>
              </a:rPr>
              <a:t>Java EE: a hallgató meg tudjon írni egyszerű háromrétegű alkalmazást (JDBC, Java </a:t>
            </a:r>
            <a:r>
              <a:rPr lang="hu-HU" sz="2000" dirty="0" err="1" smtClean="0">
                <a:latin typeface="+mn-lt"/>
              </a:rPr>
              <a:t>Servlet</a:t>
            </a:r>
            <a:r>
              <a:rPr lang="hu-HU" sz="2000" dirty="0" smtClean="0">
                <a:latin typeface="+mn-lt"/>
              </a:rPr>
              <a:t>)!</a:t>
            </a:r>
            <a:br>
              <a:rPr lang="hu-HU" sz="2000" dirty="0" smtClean="0">
                <a:latin typeface="+mn-lt"/>
              </a:rPr>
            </a:b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lphaLcParenR"/>
            </a:pP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szoftverek használata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7561263" cy="2819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928802"/>
            <a:ext cx="5886450" cy="26574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714620"/>
            <a:ext cx="6770687" cy="23622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4884"/>
            <a:ext cx="9286908" cy="5143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1285860"/>
            <a:ext cx="5448300" cy="54483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928670"/>
            <a:ext cx="7132637" cy="5715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071538" y="188913"/>
            <a:ext cx="771530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hu-HU" sz="3600" b="1" dirty="0" err="1" smtClean="0">
                <a:latin typeface="Calibri" pitchFamily="34" charset="0"/>
              </a:rPr>
              <a:t>Ism</a:t>
            </a:r>
            <a:r>
              <a:rPr lang="hu-HU" sz="3600" b="1" dirty="0" smtClean="0">
                <a:latin typeface="Calibri" pitchFamily="34" charset="0"/>
              </a:rPr>
              <a:t>: A robotfoci labortámogatása</a:t>
            </a:r>
            <a:br>
              <a:rPr lang="hu-HU" sz="3600" b="1" dirty="0" smtClean="0">
                <a:latin typeface="Calibri" pitchFamily="34" charset="0"/>
              </a:rPr>
            </a:br>
            <a:endParaRPr lang="hu-HU" b="1" dirty="0" smtClean="0">
              <a:latin typeface="Calibri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836712"/>
            <a:ext cx="6792480" cy="8165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Bátfai Norbert: </a:t>
            </a:r>
            <a:r>
              <a:rPr lang="hu-HU" b="1" i="1" dirty="0" smtClean="0">
                <a:solidFill>
                  <a:srgbClr val="000000"/>
                </a:solidFill>
                <a:latin typeface="+mn-lt"/>
              </a:rPr>
              <a:t>Mesterséges intelligencia a gyakorlatban: bevezetés a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hu-HU" b="1" i="1" dirty="0" smtClean="0">
                <a:solidFill>
                  <a:srgbClr val="000000"/>
                </a:solidFill>
                <a:latin typeface="+mn-lt"/>
              </a:rPr>
              <a:t>robotfoci programozásba </a:t>
            </a:r>
            <a:br>
              <a:rPr lang="hu-HU" b="1" i="1" dirty="0" smtClean="0">
                <a:solidFill>
                  <a:srgbClr val="000000"/>
                </a:solidFill>
                <a:latin typeface="+mn-lt"/>
              </a:rPr>
            </a:br>
            <a:endParaRPr lang="hu-HU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285860"/>
            <a:ext cx="3803907" cy="52863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églalap 6"/>
          <p:cNvSpPr/>
          <p:nvPr/>
        </p:nvSpPr>
        <p:spPr>
          <a:xfrm>
            <a:off x="3000364" y="6488668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  <a:hlinkClick r:id="rId3"/>
              </a:rPr>
              <a:t>http://www.inf.unideb.hu/~nbatfai/book.pdf</a:t>
            </a:r>
            <a:r>
              <a:rPr lang="hu-HU" dirty="0" smtClean="0">
                <a:latin typeface="+mn-lt"/>
              </a:rPr>
              <a:t> 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85786" y="44624"/>
            <a:ext cx="784887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hu-HU" sz="3600" b="1" dirty="0" err="1" smtClean="0">
                <a:latin typeface="Calibri" pitchFamily="34" charset="0"/>
              </a:rPr>
              <a:t>Ism</a:t>
            </a:r>
            <a:r>
              <a:rPr lang="hu-HU" sz="3600" b="1" dirty="0" smtClean="0">
                <a:latin typeface="Calibri" pitchFamily="34" charset="0"/>
              </a:rPr>
              <a:t>: </a:t>
            </a:r>
            <a:r>
              <a:rPr lang="hu-HU" sz="3600" b="1" dirty="0" err="1" smtClean="0">
                <a:latin typeface="Calibri" pitchFamily="34" charset="0"/>
              </a:rPr>
              <a:t>Atan</a:t>
            </a:r>
            <a:r>
              <a:rPr lang="hu-HU" sz="3600" b="1" dirty="0" smtClean="0">
                <a:latin typeface="Calibri" pitchFamily="34" charset="0"/>
              </a:rPr>
              <a:t> - </a:t>
            </a:r>
            <a:r>
              <a:rPr lang="hu-HU" sz="3600" b="1" dirty="0" err="1" smtClean="0">
                <a:latin typeface="Calibri" pitchFamily="34" charset="0"/>
              </a:rPr>
              <a:t>atan.model.ControllerPlayer</a:t>
            </a:r>
            <a:endParaRPr lang="hu-HU" b="1" dirty="0" smtClean="0">
              <a:latin typeface="Calibri" pitchFamily="34" charset="0"/>
            </a:endParaRPr>
          </a:p>
        </p:txBody>
      </p:sp>
      <p:pic>
        <p:nvPicPr>
          <p:cNvPr id="217091" name="Picture 3" descr="C:\Users\Norbi\Documents\TAMOP\MIRC\0.0.1\images\controllerplay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692696"/>
            <a:ext cx="2232248" cy="605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115616" y="44624"/>
            <a:ext cx="784887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hu-HU" sz="3600" b="1" dirty="0" err="1" smtClean="0">
                <a:latin typeface="Calibri" pitchFamily="34" charset="0"/>
              </a:rPr>
              <a:t>Ism</a:t>
            </a:r>
            <a:r>
              <a:rPr lang="hu-HU" sz="3600" b="1" dirty="0" smtClean="0">
                <a:latin typeface="Calibri" pitchFamily="34" charset="0"/>
              </a:rPr>
              <a:t>: </a:t>
            </a:r>
            <a:r>
              <a:rPr lang="hu-HU" sz="3600" b="1" dirty="0" err="1" smtClean="0">
                <a:latin typeface="Calibri" pitchFamily="34" charset="0"/>
              </a:rPr>
              <a:t>Atan</a:t>
            </a:r>
            <a:r>
              <a:rPr lang="hu-HU" sz="3600" b="1" dirty="0" smtClean="0">
                <a:latin typeface="Calibri" pitchFamily="34" charset="0"/>
              </a:rPr>
              <a:t> - </a:t>
            </a:r>
            <a:r>
              <a:rPr lang="hu-HU" sz="3600" b="1" dirty="0" err="1" smtClean="0">
                <a:latin typeface="Calibri" pitchFamily="34" charset="0"/>
              </a:rPr>
              <a:t>atan.model.ControllerPlayer</a:t>
            </a:r>
            <a:endParaRPr lang="hu-HU" b="1" dirty="0" smtClean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6" y="692696"/>
            <a:ext cx="8849490" cy="60486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341" y="1288876"/>
            <a:ext cx="8285163" cy="5524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3995936" y="5949280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4"/>
              </a:rPr>
              <a:t>http://atan1.sourceforge.net/</a:t>
            </a:r>
            <a:r>
              <a:rPr lang="hu-HU" dirty="0" err="1" smtClean="0">
                <a:hlinkClick r:id="rId4"/>
              </a:rPr>
              <a:t>javadoc.html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3" descr="C:\Users\Norbi\Documents\TAMOP\MIRC\0.0.1\images\controllerplay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232248" cy="605896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88640"/>
            <a:ext cx="7256463" cy="65230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Szabadkézi sokszög 4"/>
          <p:cNvSpPr/>
          <p:nvPr/>
        </p:nvSpPr>
        <p:spPr>
          <a:xfrm>
            <a:off x="3131840" y="4437112"/>
            <a:ext cx="1368152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abadkézi sokszög 5"/>
          <p:cNvSpPr/>
          <p:nvPr/>
        </p:nvSpPr>
        <p:spPr>
          <a:xfrm>
            <a:off x="107504" y="826107"/>
            <a:ext cx="999118" cy="298637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107504" y="4797152"/>
            <a:ext cx="1368152" cy="216024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Szabadkézi sokszög 7"/>
          <p:cNvSpPr/>
          <p:nvPr/>
        </p:nvSpPr>
        <p:spPr>
          <a:xfrm>
            <a:off x="3131840" y="2770323"/>
            <a:ext cx="1152128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115616" y="188913"/>
            <a:ext cx="784887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hu-HU" sz="3600" b="1" dirty="0" err="1" smtClean="0">
                <a:latin typeface="Calibri" pitchFamily="34" charset="0"/>
              </a:rPr>
              <a:t>Ism</a:t>
            </a:r>
            <a:r>
              <a:rPr lang="hu-HU" sz="3600" b="1" dirty="0" smtClean="0">
                <a:latin typeface="Calibri" pitchFamily="34" charset="0"/>
              </a:rPr>
              <a:t>: </a:t>
            </a:r>
            <a:r>
              <a:rPr lang="hu-HU" sz="3600" b="1" dirty="0" err="1" smtClean="0">
                <a:latin typeface="Calibri" pitchFamily="34" charset="0"/>
              </a:rPr>
              <a:t>Atan</a:t>
            </a:r>
            <a:r>
              <a:rPr lang="hu-HU" sz="3600" b="1" dirty="0" smtClean="0">
                <a:latin typeface="Calibri" pitchFamily="34" charset="0"/>
              </a:rPr>
              <a:t> - </a:t>
            </a:r>
            <a:r>
              <a:rPr lang="hu-HU" sz="3600" b="1" dirty="0" err="1" smtClean="0">
                <a:latin typeface="Calibri" pitchFamily="34" charset="0"/>
              </a:rPr>
              <a:t>atan.model.ActionsPlayer</a:t>
            </a:r>
            <a:endParaRPr lang="hu-HU" b="1" dirty="0" smtClean="0">
              <a:latin typeface="Calibri" pitchFamily="34" charset="0"/>
            </a:endParaRPr>
          </a:p>
        </p:txBody>
      </p:sp>
      <p:pic>
        <p:nvPicPr>
          <p:cNvPr id="5" name="Picture 2" descr="C:\Users\Norbi\Documents\TAMOP\MIRC\0.0.1\images\actionsplay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632" y="836712"/>
            <a:ext cx="2047200" cy="494831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27026"/>
            <a:ext cx="7875587" cy="5086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123113" cy="541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2915816" y="188640"/>
            <a:ext cx="3526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 err="1" smtClean="0">
                <a:latin typeface="Calibri" pitchFamily="34" charset="0"/>
              </a:rPr>
              <a:t>Ism</a:t>
            </a:r>
            <a:r>
              <a:rPr lang="hu-HU" sz="4000" b="1" dirty="0" smtClean="0">
                <a:latin typeface="Calibri" pitchFamily="34" charset="0"/>
              </a:rPr>
              <a:t>: Büntető FC</a:t>
            </a:r>
            <a:endParaRPr lang="hu-H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915816" y="188640"/>
            <a:ext cx="3526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 err="1" smtClean="0">
                <a:latin typeface="Calibri" pitchFamily="34" charset="0"/>
              </a:rPr>
              <a:t>Ism</a:t>
            </a:r>
            <a:r>
              <a:rPr lang="hu-HU" sz="4000" b="1" dirty="0" smtClean="0">
                <a:latin typeface="Calibri" pitchFamily="34" charset="0"/>
              </a:rPr>
              <a:t>: Büntető FC</a:t>
            </a:r>
            <a:endParaRPr lang="hu-H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7170737" cy="281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980728"/>
            <a:ext cx="5419725" cy="5467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836712"/>
            <a:ext cx="56864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633538" y="166688"/>
            <a:ext cx="6170612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76022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  <a:defRPr/>
            </a:pPr>
            <a:r>
              <a:rPr lang="hu-HU" sz="4000" b="1" dirty="0" err="1" smtClean="0">
                <a:latin typeface="+mn-lt"/>
              </a:rPr>
              <a:t>Ism</a:t>
            </a:r>
            <a:r>
              <a:rPr lang="hu-HU" sz="4000" b="1" dirty="0" smtClean="0">
                <a:latin typeface="+mn-lt"/>
              </a:rPr>
              <a:t>: 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BNF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Backus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4000" b="1" dirty="0" err="1">
                <a:solidFill>
                  <a:srgbClr val="000000"/>
                </a:solidFill>
                <a:latin typeface="+mn-lt"/>
              </a:rPr>
              <a:t>Normal</a:t>
            </a:r>
            <a:r>
              <a:rPr lang="hu-HU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4000" b="1" dirty="0" err="1" smtClean="0">
                <a:solidFill>
                  <a:srgbClr val="000000"/>
                </a:solidFill>
                <a:latin typeface="+mn-lt"/>
              </a:rPr>
              <a:t>Form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 (P1 </a:t>
            </a:r>
            <a:r>
              <a:rPr lang="hu-HU" sz="4000" b="1" dirty="0" err="1" smtClean="0">
                <a:solidFill>
                  <a:srgbClr val="000000"/>
                </a:solidFill>
                <a:latin typeface="+mn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n-lt"/>
              </a:rPr>
              <a:t>.)</a:t>
            </a:r>
            <a:endParaRPr lang="hu-HU" sz="4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27025" y="990600"/>
            <a:ext cx="8653463" cy="237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John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Backus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, ALGOL 60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dirty="0">
                <a:solidFill>
                  <a:srgbClr val="000000"/>
                </a:solidFill>
                <a:latin typeface="+mn-lt"/>
              </a:rPr>
              <a:t>Környezetfüggetlen nyelvekhez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endParaRPr lang="hu-HU" dirty="0">
              <a:solidFill>
                <a:srgbClr val="000000"/>
              </a:solidFill>
              <a:latin typeface="+mn-lt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hu-HU" sz="2400" dirty="0">
                <a:solidFill>
                  <a:srgbClr val="000000"/>
                </a:solidFill>
                <a:latin typeface="+mn-lt"/>
              </a:rPr>
              <a:t>&lt;nem terminális&gt; ::= </a:t>
            </a:r>
            <a:r>
              <a:rPr lang="hu-HU" sz="2400" dirty="0" err="1">
                <a:solidFill>
                  <a:srgbClr val="000000"/>
                </a:solidFill>
                <a:latin typeface="+mn-lt"/>
              </a:rPr>
              <a:t>konkatenációja</a:t>
            </a:r>
            <a:r>
              <a:rPr lang="hu-H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+mn-lt"/>
              </a:rPr>
              <a:t>terminálisoknak</a:t>
            </a:r>
            <a:r>
              <a:rPr lang="hu-HU" sz="2400" dirty="0">
                <a:solidFill>
                  <a:srgbClr val="000000"/>
                </a:solidFill>
                <a:latin typeface="+mn-lt"/>
              </a:rPr>
              <a:t>, nem </a:t>
            </a:r>
            <a:r>
              <a:rPr lang="hu-HU" sz="2400" dirty="0" err="1">
                <a:solidFill>
                  <a:srgbClr val="000000"/>
                </a:solidFill>
                <a:latin typeface="+mn-lt"/>
              </a:rPr>
              <a:t>terminálisoknak</a:t>
            </a:r>
            <a:r>
              <a:rPr lang="hu-HU" sz="2400" dirty="0">
                <a:solidFill>
                  <a:srgbClr val="000000"/>
                </a:solidFill>
                <a:latin typeface="+mn-lt"/>
              </a:rPr>
              <a:t>, illetve {iteráció}, [opcionális], </a:t>
            </a:r>
            <a:r>
              <a:rPr lang="hu-HU" sz="2400" dirty="0" err="1">
                <a:solidFill>
                  <a:srgbClr val="000000"/>
                </a:solidFill>
                <a:latin typeface="+mn-lt"/>
              </a:rPr>
              <a:t>alter</a:t>
            </a:r>
            <a:r>
              <a:rPr lang="hu-HU" sz="2400" dirty="0">
                <a:solidFill>
                  <a:srgbClr val="000000"/>
                </a:solidFill>
                <a:latin typeface="+mn-lt"/>
              </a:rPr>
              <a:t>|</a:t>
            </a:r>
            <a:r>
              <a:rPr lang="hu-HU" sz="2400" dirty="0" err="1">
                <a:solidFill>
                  <a:srgbClr val="000000"/>
                </a:solidFill>
                <a:latin typeface="+mn-lt"/>
              </a:rPr>
              <a:t>natíva</a:t>
            </a:r>
            <a:r>
              <a:rPr lang="hu-HU" sz="24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488950" y="4310063"/>
            <a:ext cx="7902575" cy="142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16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400">
                <a:solidFill>
                  <a:srgbClr val="000000"/>
                </a:solidFill>
                <a:latin typeface="+mn-lt"/>
              </a:rPr>
              <a:t>&lt;egész szám&gt; ::= &lt;előjel&gt;&lt;szam&gt;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400">
                <a:solidFill>
                  <a:srgbClr val="000000"/>
                </a:solidFill>
                <a:latin typeface="+mn-lt"/>
              </a:rPr>
              <a:t>&lt;előjel&gt; ::= [-|+]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400">
                <a:solidFill>
                  <a:srgbClr val="000000"/>
                </a:solidFill>
                <a:latin typeface="+mn-lt"/>
              </a:rPr>
              <a:t>&lt;szam&gt; ::= &lt;szamjegy&gt;{&lt;szamjegy&gt;}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hu-HU" sz="2400">
                <a:solidFill>
                  <a:srgbClr val="000000"/>
                </a:solidFill>
                <a:latin typeface="+mn-lt"/>
              </a:rPr>
              <a:t>&lt;szamjegy&gt; ::= 0|1|2|3|4|5|6|7|8|9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500034" y="115788"/>
            <a:ext cx="792961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RCSS protokollok</a:t>
            </a: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dirty="0" smtClean="0">
                <a:latin typeface="+mn-lt"/>
              </a:rPr>
              <a:t>A kliens ágensek érzékelési protokollja</a:t>
            </a:r>
          </a:p>
          <a:p>
            <a:pPr marL="457200" indent="-457200"/>
            <a:endParaRPr lang="hu-HU" sz="4400" b="1" dirty="0"/>
          </a:p>
        </p:txBody>
      </p:sp>
      <p:sp>
        <p:nvSpPr>
          <p:cNvPr id="4" name="Téglalap 3"/>
          <p:cNvSpPr/>
          <p:nvPr/>
        </p:nvSpPr>
        <p:spPr>
          <a:xfrm>
            <a:off x="179512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http://netcologne.dl.sourceforge.net/project/sserver/rcssmanual/9-20030211/manual-20030211.pdf</a:t>
            </a:r>
            <a:r>
              <a:rPr lang="hu-HU" sz="1600" dirty="0" smtClean="0">
                <a:latin typeface="+mn-lt"/>
              </a:rPr>
              <a:t/>
            </a:r>
            <a:br>
              <a:rPr lang="hu-HU" sz="1600" dirty="0" smtClean="0">
                <a:latin typeface="+mn-lt"/>
              </a:rPr>
            </a:br>
            <a:r>
              <a:rPr lang="hu-HU" sz="1600" dirty="0" smtClean="0">
                <a:latin typeface="+mn-lt"/>
                <a:hlinkClick r:id="rId3"/>
              </a:rPr>
              <a:t>http://sourceforge.net/projects/sserver/files/rcssmanual/</a:t>
            </a:r>
            <a:r>
              <a:rPr lang="hu-HU" sz="1600" dirty="0" smtClean="0">
                <a:latin typeface="+mn-lt"/>
              </a:rPr>
              <a:t>  </a:t>
            </a:r>
            <a:endParaRPr lang="hu-HU" sz="16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980728"/>
            <a:ext cx="8984306" cy="54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250825" y="0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>
                <a:latin typeface="+mn-lt"/>
                <a:ea typeface="+mj-ea"/>
                <a:cs typeface="+mj-cs"/>
              </a:rPr>
              <a:t>Minimális elméleti cél</a:t>
            </a:r>
            <a:endParaRPr lang="hu-HU" sz="1200" b="1" dirty="0">
              <a:latin typeface="+mn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5288" y="1196975"/>
            <a:ext cx="8569325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arenR"/>
              <a:defRPr/>
            </a:pPr>
            <a:endParaRPr lang="hu-HU" sz="2000" dirty="0">
              <a:latin typeface="+mn-lt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hu-HU" sz="2000" dirty="0" smtClean="0">
                <a:latin typeface="+mn-lt"/>
              </a:rPr>
              <a:t>A három Java kiadásra (Java ME, SE, EE) egy egyszerű, gyors prototípusának ismerete.</a:t>
            </a:r>
            <a:br>
              <a:rPr lang="hu-HU" sz="2000" dirty="0" smtClean="0">
                <a:latin typeface="+mn-lt"/>
              </a:rPr>
            </a:b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hu-HU" sz="2000" dirty="0" err="1" smtClean="0">
                <a:latin typeface="+mn-lt"/>
              </a:rPr>
              <a:t>leJOS</a:t>
            </a:r>
            <a:r>
              <a:rPr lang="hu-HU" sz="2000" dirty="0" smtClean="0">
                <a:latin typeface="+mn-lt"/>
              </a:rPr>
              <a:t> viselkedés </a:t>
            </a:r>
            <a:r>
              <a:rPr lang="hu-HU" sz="2000" dirty="0" err="1" smtClean="0">
                <a:latin typeface="+mn-lt"/>
              </a:rPr>
              <a:t>API-jának</a:t>
            </a:r>
            <a:r>
              <a:rPr lang="hu-HU" sz="2000" dirty="0" smtClean="0">
                <a:latin typeface="+mn-lt"/>
              </a:rPr>
              <a:t> ismerete.</a:t>
            </a:r>
          </a:p>
          <a:p>
            <a:pPr marL="457200" indent="-457200">
              <a:buFont typeface="+mj-lt"/>
              <a:buAutoNum type="arabicParenR"/>
              <a:defRPr/>
            </a:pPr>
            <a:endParaRPr lang="hu-HU" sz="2000" dirty="0" smtClean="0">
              <a:latin typeface="+mn-lt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hu-HU" sz="2000" dirty="0" smtClean="0">
                <a:latin typeface="+mn-lt"/>
              </a:rPr>
              <a:t>JAXP, SAX, DOM</a:t>
            </a:r>
          </a:p>
          <a:p>
            <a:pPr marL="457200" indent="-457200">
              <a:buFont typeface="+mj-lt"/>
              <a:buAutoNum type="arabicParenR"/>
              <a:defRPr/>
            </a:pPr>
            <a:endParaRPr lang="hu-HU" sz="2000" dirty="0" smtClean="0">
              <a:latin typeface="+mn-lt"/>
            </a:endParaRPr>
          </a:p>
          <a:p>
            <a:pPr>
              <a:defRPr/>
            </a:pPr>
            <a:endParaRPr lang="hu-HU" sz="2000" dirty="0">
              <a:latin typeface="+mn-lt"/>
            </a:endParaRPr>
          </a:p>
          <a:p>
            <a:pPr>
              <a:defRPr/>
            </a:pPr>
            <a:endParaRPr lang="hu-HU" sz="2000" dirty="0">
              <a:latin typeface="+mn-lt"/>
            </a:endParaRPr>
          </a:p>
          <a:p>
            <a:pPr>
              <a:defRPr/>
            </a:pP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500034" y="-71462"/>
            <a:ext cx="792961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RCSS protokollok, a látás érzékelés</a:t>
            </a:r>
            <a:r>
              <a:rPr lang="hu-HU" sz="4400" b="1" dirty="0" smtClean="0">
                <a:latin typeface="+mn-lt"/>
              </a:rPr>
              <a:t/>
            </a:r>
            <a:br>
              <a:rPr lang="hu-HU" sz="4400" b="1" dirty="0" smtClean="0">
                <a:latin typeface="+mn-lt"/>
              </a:rPr>
            </a:br>
            <a:endParaRPr lang="hu-HU" sz="4400" b="1" dirty="0"/>
          </a:p>
        </p:txBody>
      </p:sp>
      <p:sp>
        <p:nvSpPr>
          <p:cNvPr id="4" name="Téglalap 3"/>
          <p:cNvSpPr/>
          <p:nvPr/>
        </p:nvSpPr>
        <p:spPr>
          <a:xfrm>
            <a:off x="179512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http://netcologne.dl.sourceforge.net/project/sserver/rcssmanual/9-20030211/manual-20030211.pdf</a:t>
            </a:r>
            <a:r>
              <a:rPr lang="hu-HU" sz="1600" dirty="0" smtClean="0">
                <a:latin typeface="+mn-lt"/>
              </a:rPr>
              <a:t/>
            </a:r>
            <a:br>
              <a:rPr lang="hu-HU" sz="1600" dirty="0" smtClean="0">
                <a:latin typeface="+mn-lt"/>
              </a:rPr>
            </a:br>
            <a:r>
              <a:rPr lang="hu-HU" sz="1600" dirty="0" smtClean="0">
                <a:latin typeface="+mn-lt"/>
                <a:hlinkClick r:id="rId3"/>
              </a:rPr>
              <a:t>http://sourceforge.net/projects/sserver/files/rcssmanual/</a:t>
            </a:r>
            <a:r>
              <a:rPr lang="hu-HU" sz="1600" dirty="0" smtClean="0">
                <a:latin typeface="+mn-lt"/>
              </a:rPr>
              <a:t>  </a:t>
            </a:r>
            <a:endParaRPr lang="hu-HU" sz="1600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81020"/>
            <a:ext cx="6153150" cy="21336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928670"/>
            <a:ext cx="8984306" cy="54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00409"/>
            <a:ext cx="9220200" cy="15144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Szabadkézi sokszög 7"/>
          <p:cNvSpPr/>
          <p:nvPr/>
        </p:nvSpPr>
        <p:spPr>
          <a:xfrm>
            <a:off x="214282" y="500042"/>
            <a:ext cx="428628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Szabadkézi sokszög 8"/>
          <p:cNvSpPr/>
          <p:nvPr/>
        </p:nvSpPr>
        <p:spPr>
          <a:xfrm>
            <a:off x="-32" y="3214686"/>
            <a:ext cx="428628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abadkézi sokszög 9"/>
          <p:cNvSpPr/>
          <p:nvPr/>
        </p:nvSpPr>
        <p:spPr>
          <a:xfrm>
            <a:off x="642910" y="486587"/>
            <a:ext cx="500066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Szabadkézi sokszög 10"/>
          <p:cNvSpPr/>
          <p:nvPr/>
        </p:nvSpPr>
        <p:spPr>
          <a:xfrm>
            <a:off x="428596" y="3201231"/>
            <a:ext cx="214314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Szabadkézi sokszög 11"/>
          <p:cNvSpPr/>
          <p:nvPr/>
        </p:nvSpPr>
        <p:spPr>
          <a:xfrm>
            <a:off x="1142976" y="486587"/>
            <a:ext cx="1000132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Szabadkézi sokszög 12"/>
          <p:cNvSpPr/>
          <p:nvPr/>
        </p:nvSpPr>
        <p:spPr>
          <a:xfrm>
            <a:off x="785786" y="3201231"/>
            <a:ext cx="1928826" cy="370645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Szabadkézi sokszög 13"/>
          <p:cNvSpPr/>
          <p:nvPr/>
        </p:nvSpPr>
        <p:spPr>
          <a:xfrm>
            <a:off x="1785918" y="2285992"/>
            <a:ext cx="500066" cy="285752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Szabadkézi sokszög 14"/>
          <p:cNvSpPr/>
          <p:nvPr/>
        </p:nvSpPr>
        <p:spPr>
          <a:xfrm>
            <a:off x="857224" y="3071810"/>
            <a:ext cx="357190" cy="642942"/>
          </a:xfrm>
          <a:custGeom>
            <a:avLst/>
            <a:gdLst>
              <a:gd name="connsiteX0" fmla="*/ 168676 w 1106622"/>
              <a:gd name="connsiteY0" fmla="*/ 588699 h 588699"/>
              <a:gd name="connsiteX1" fmla="*/ 133165 w 1106622"/>
              <a:gd name="connsiteY1" fmla="*/ 579821 h 588699"/>
              <a:gd name="connsiteX2" fmla="*/ 53266 w 1106622"/>
              <a:gd name="connsiteY2" fmla="*/ 544310 h 588699"/>
              <a:gd name="connsiteX3" fmla="*/ 17755 w 1106622"/>
              <a:gd name="connsiteY3" fmla="*/ 464411 h 588699"/>
              <a:gd name="connsiteX4" fmla="*/ 0 w 1106622"/>
              <a:gd name="connsiteY4" fmla="*/ 411145 h 588699"/>
              <a:gd name="connsiteX5" fmla="*/ 17755 w 1106622"/>
              <a:gd name="connsiteY5" fmla="*/ 189204 h 588699"/>
              <a:gd name="connsiteX6" fmla="*/ 35511 w 1106622"/>
              <a:gd name="connsiteY6" fmla="*/ 171448 h 588699"/>
              <a:gd name="connsiteX7" fmla="*/ 106532 w 1106622"/>
              <a:gd name="connsiteY7" fmla="*/ 91549 h 588699"/>
              <a:gd name="connsiteX8" fmla="*/ 168676 w 1106622"/>
              <a:gd name="connsiteY8" fmla="*/ 73794 h 588699"/>
              <a:gd name="connsiteX9" fmla="*/ 239697 w 1106622"/>
              <a:gd name="connsiteY9" fmla="*/ 29406 h 588699"/>
              <a:gd name="connsiteX10" fmla="*/ 284085 w 1106622"/>
              <a:gd name="connsiteY10" fmla="*/ 20528 h 588699"/>
              <a:gd name="connsiteX11" fmla="*/ 381740 w 1106622"/>
              <a:gd name="connsiteY11" fmla="*/ 2773 h 588699"/>
              <a:gd name="connsiteX12" fmla="*/ 914400 w 1106622"/>
              <a:gd name="connsiteY12" fmla="*/ 11650 h 588699"/>
              <a:gd name="connsiteX13" fmla="*/ 976544 w 1106622"/>
              <a:gd name="connsiteY13" fmla="*/ 20528 h 588699"/>
              <a:gd name="connsiteX14" fmla="*/ 1003177 w 1106622"/>
              <a:gd name="connsiteY14" fmla="*/ 29406 h 588699"/>
              <a:gd name="connsiteX15" fmla="*/ 1029810 w 1106622"/>
              <a:gd name="connsiteY15" fmla="*/ 464411 h 588699"/>
              <a:gd name="connsiteX16" fmla="*/ 985421 w 1106622"/>
              <a:gd name="connsiteY16" fmla="*/ 499922 h 588699"/>
              <a:gd name="connsiteX17" fmla="*/ 932155 w 1106622"/>
              <a:gd name="connsiteY17" fmla="*/ 508800 h 588699"/>
              <a:gd name="connsiteX18" fmla="*/ 834501 w 1106622"/>
              <a:gd name="connsiteY18" fmla="*/ 535433 h 588699"/>
              <a:gd name="connsiteX19" fmla="*/ 790112 w 1106622"/>
              <a:gd name="connsiteY19" fmla="*/ 553188 h 588699"/>
              <a:gd name="connsiteX20" fmla="*/ 674703 w 1106622"/>
              <a:gd name="connsiteY20" fmla="*/ 562066 h 588699"/>
              <a:gd name="connsiteX21" fmla="*/ 523782 w 1106622"/>
              <a:gd name="connsiteY21" fmla="*/ 579821 h 588699"/>
              <a:gd name="connsiteX22" fmla="*/ 248575 w 1106622"/>
              <a:gd name="connsiteY22" fmla="*/ 579821 h 58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6622" h="588699">
                <a:moveTo>
                  <a:pt x="168676" y="588699"/>
                </a:moveTo>
                <a:cubicBezTo>
                  <a:pt x="156839" y="585740"/>
                  <a:pt x="144740" y="583679"/>
                  <a:pt x="133165" y="579821"/>
                </a:cubicBezTo>
                <a:cubicBezTo>
                  <a:pt x="99156" y="568485"/>
                  <a:pt x="84206" y="559780"/>
                  <a:pt x="53266" y="544310"/>
                </a:cubicBezTo>
                <a:cubicBezTo>
                  <a:pt x="10980" y="487929"/>
                  <a:pt x="36265" y="532282"/>
                  <a:pt x="17755" y="464411"/>
                </a:cubicBezTo>
                <a:cubicBezTo>
                  <a:pt x="12831" y="446355"/>
                  <a:pt x="0" y="411145"/>
                  <a:pt x="0" y="411145"/>
                </a:cubicBezTo>
                <a:cubicBezTo>
                  <a:pt x="5918" y="337165"/>
                  <a:pt x="6879" y="262619"/>
                  <a:pt x="17755" y="189204"/>
                </a:cubicBezTo>
                <a:cubicBezTo>
                  <a:pt x="18982" y="180924"/>
                  <a:pt x="30152" y="177878"/>
                  <a:pt x="35511" y="171448"/>
                </a:cubicBezTo>
                <a:cubicBezTo>
                  <a:pt x="56964" y="145704"/>
                  <a:pt x="76763" y="108914"/>
                  <a:pt x="106532" y="91549"/>
                </a:cubicBezTo>
                <a:cubicBezTo>
                  <a:pt x="125141" y="80694"/>
                  <a:pt x="147961" y="79712"/>
                  <a:pt x="168676" y="73794"/>
                </a:cubicBezTo>
                <a:cubicBezTo>
                  <a:pt x="192350" y="58998"/>
                  <a:pt x="214349" y="41105"/>
                  <a:pt x="239697" y="29406"/>
                </a:cubicBezTo>
                <a:cubicBezTo>
                  <a:pt x="253397" y="23083"/>
                  <a:pt x="269447" y="24188"/>
                  <a:pt x="284085" y="20528"/>
                </a:cubicBezTo>
                <a:cubicBezTo>
                  <a:pt x="366192" y="0"/>
                  <a:pt x="217707" y="23275"/>
                  <a:pt x="381740" y="2773"/>
                </a:cubicBezTo>
                <a:lnTo>
                  <a:pt x="914400" y="11650"/>
                </a:lnTo>
                <a:cubicBezTo>
                  <a:pt x="935316" y="12274"/>
                  <a:pt x="956025" y="16424"/>
                  <a:pt x="976544" y="20528"/>
                </a:cubicBezTo>
                <a:cubicBezTo>
                  <a:pt x="985720" y="22363"/>
                  <a:pt x="994299" y="26447"/>
                  <a:pt x="1003177" y="29406"/>
                </a:cubicBezTo>
                <a:cubicBezTo>
                  <a:pt x="1106622" y="184576"/>
                  <a:pt x="1055091" y="85201"/>
                  <a:pt x="1029810" y="464411"/>
                </a:cubicBezTo>
                <a:cubicBezTo>
                  <a:pt x="1029259" y="472676"/>
                  <a:pt x="987470" y="499239"/>
                  <a:pt x="985421" y="499922"/>
                </a:cubicBezTo>
                <a:cubicBezTo>
                  <a:pt x="968344" y="505614"/>
                  <a:pt x="949910" y="505841"/>
                  <a:pt x="932155" y="508800"/>
                </a:cubicBezTo>
                <a:cubicBezTo>
                  <a:pt x="857533" y="546110"/>
                  <a:pt x="941992" y="508560"/>
                  <a:pt x="834501" y="535433"/>
                </a:cubicBezTo>
                <a:cubicBezTo>
                  <a:pt x="819041" y="539298"/>
                  <a:pt x="805831" y="550568"/>
                  <a:pt x="790112" y="553188"/>
                </a:cubicBezTo>
                <a:cubicBezTo>
                  <a:pt x="752054" y="559531"/>
                  <a:pt x="713173" y="559107"/>
                  <a:pt x="674703" y="562066"/>
                </a:cubicBezTo>
                <a:cubicBezTo>
                  <a:pt x="619096" y="571333"/>
                  <a:pt x="585068" y="578362"/>
                  <a:pt x="523782" y="579821"/>
                </a:cubicBezTo>
                <a:cubicBezTo>
                  <a:pt x="432072" y="582005"/>
                  <a:pt x="340311" y="579821"/>
                  <a:pt x="248575" y="579821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500034" y="115788"/>
            <a:ext cx="792961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Az 55 zászló</a:t>
            </a:r>
            <a:r>
              <a:rPr lang="hu-HU" sz="4400" b="1" dirty="0" smtClean="0"/>
              <a:t/>
            </a:r>
            <a:br>
              <a:rPr lang="hu-HU" sz="4400" b="1" dirty="0" smtClean="0"/>
            </a:br>
            <a:endParaRPr lang="hu-HU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sp>
        <p:nvSpPr>
          <p:cNvPr id="4" name="Téglalap 3"/>
          <p:cNvSpPr/>
          <p:nvPr/>
        </p:nvSpPr>
        <p:spPr>
          <a:xfrm>
            <a:off x="179512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http://netcologne.dl.sourceforge.net/project/sserver/rcssmanual/9-20030211/manual-20030211.pdf</a:t>
            </a:r>
            <a:r>
              <a:rPr lang="hu-HU" sz="1600" dirty="0" smtClean="0">
                <a:latin typeface="+mn-lt"/>
              </a:rPr>
              <a:t/>
            </a:r>
            <a:br>
              <a:rPr lang="hu-HU" sz="1600" dirty="0" smtClean="0">
                <a:latin typeface="+mn-lt"/>
              </a:rPr>
            </a:br>
            <a:r>
              <a:rPr lang="hu-HU" sz="1600" dirty="0" smtClean="0">
                <a:latin typeface="+mn-lt"/>
                <a:hlinkClick r:id="rId3"/>
              </a:rPr>
              <a:t>http://sourceforge.net/projects/sserver/files/rcssmanual/</a:t>
            </a:r>
            <a:r>
              <a:rPr lang="hu-HU" sz="1600" dirty="0" smtClean="0">
                <a:latin typeface="+mn-lt"/>
              </a:rPr>
              <a:t>  </a:t>
            </a:r>
            <a:endParaRPr lang="hu-HU" sz="16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65" y="571480"/>
            <a:ext cx="8938029" cy="577058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500034" y="71414"/>
            <a:ext cx="7929617" cy="59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/>
              <a:t>A látás érzékelés</a:t>
            </a:r>
            <a:endParaRPr lang="hu-HU" sz="4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64899"/>
            <a:ext cx="7585101" cy="609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876"/>
            <a:ext cx="26193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79512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http://netcologne.dl.sourceforge.net/project/sserver/rcssmanual/9-20030211/manual-20030211.pdf</a:t>
            </a:r>
            <a:r>
              <a:rPr lang="hu-HU" sz="1600" dirty="0" smtClean="0">
                <a:latin typeface="+mn-lt"/>
              </a:rPr>
              <a:t/>
            </a:r>
            <a:br>
              <a:rPr lang="hu-HU" sz="1600" dirty="0" smtClean="0">
                <a:latin typeface="+mn-lt"/>
              </a:rPr>
            </a:br>
            <a:r>
              <a:rPr lang="hu-HU" sz="1600" dirty="0" smtClean="0">
                <a:latin typeface="+mn-lt"/>
                <a:hlinkClick r:id="rId3"/>
              </a:rPr>
              <a:t>http://sourceforge.net/projects/sserver/files/rcssmanual/</a:t>
            </a:r>
            <a:r>
              <a:rPr lang="hu-HU" sz="1600" dirty="0" smtClean="0">
                <a:latin typeface="+mn-lt"/>
              </a:rPr>
              <a:t>  </a:t>
            </a:r>
            <a:endParaRPr lang="hu-HU" sz="1600" dirty="0">
              <a:latin typeface="+mn-lt"/>
            </a:endParaRPr>
          </a:p>
        </p:txBody>
      </p:sp>
      <p:sp>
        <p:nvSpPr>
          <p:cNvPr id="103426" name="Cím 3"/>
          <p:cNvSpPr txBox="1">
            <a:spLocks/>
          </p:cNvSpPr>
          <p:nvPr/>
        </p:nvSpPr>
        <p:spPr bwMode="auto">
          <a:xfrm>
            <a:off x="642910" y="188640"/>
            <a:ext cx="785818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Ism</a:t>
            </a:r>
            <a:r>
              <a:rPr lang="hu-HU" sz="4000" b="1" dirty="0" smtClean="0">
                <a:latin typeface="+mn-lt"/>
              </a:rPr>
              <a:t>: RCSS protokollok</a:t>
            </a:r>
            <a:r>
              <a:rPr lang="hu-HU" sz="4400" b="1" dirty="0" smtClean="0">
                <a:latin typeface="+mn-lt"/>
              </a:rPr>
              <a:t/>
            </a:r>
            <a:br>
              <a:rPr lang="hu-HU" sz="4400" b="1" dirty="0" smtClean="0">
                <a:latin typeface="+mn-lt"/>
              </a:rPr>
            </a:br>
            <a:r>
              <a:rPr lang="hu-HU" dirty="0" smtClean="0">
                <a:latin typeface="+mn-lt"/>
              </a:rPr>
              <a:t>A pálya</a:t>
            </a:r>
          </a:p>
          <a:p>
            <a:pPr marL="457200" indent="-457200"/>
            <a:endParaRPr lang="hu-HU" sz="44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716121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92696"/>
            <a:ext cx="3933825" cy="5772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79512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http://netcologne.dl.sourceforge.net/project/sserver/rcssmanual/9-20030211/manual-20030211.pdf</a:t>
            </a:r>
            <a:r>
              <a:rPr lang="hu-HU" sz="1600" dirty="0" smtClean="0">
                <a:latin typeface="+mn-lt"/>
              </a:rPr>
              <a:t/>
            </a:r>
            <a:br>
              <a:rPr lang="hu-HU" sz="1600" dirty="0" smtClean="0">
                <a:latin typeface="+mn-lt"/>
              </a:rPr>
            </a:br>
            <a:r>
              <a:rPr lang="hu-HU" sz="1600" dirty="0" smtClean="0">
                <a:latin typeface="+mn-lt"/>
                <a:hlinkClick r:id="rId3"/>
              </a:rPr>
              <a:t>http://sourceforge.net/projects/sserver/files/rcssmanual/</a:t>
            </a:r>
            <a:r>
              <a:rPr lang="hu-HU" sz="1600" dirty="0" smtClean="0">
                <a:latin typeface="+mn-lt"/>
              </a:rPr>
              <a:t>  </a:t>
            </a:r>
            <a:endParaRPr lang="hu-HU" sz="1600" dirty="0">
              <a:latin typeface="+mn-lt"/>
            </a:endParaRPr>
          </a:p>
        </p:txBody>
      </p:sp>
      <p:sp>
        <p:nvSpPr>
          <p:cNvPr id="103426" name="Cím 3"/>
          <p:cNvSpPr txBox="1">
            <a:spLocks/>
          </p:cNvSpPr>
          <p:nvPr/>
        </p:nvSpPr>
        <p:spPr bwMode="auto">
          <a:xfrm>
            <a:off x="214282" y="188640"/>
            <a:ext cx="857256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Ism</a:t>
            </a:r>
            <a:r>
              <a:rPr lang="hu-HU" sz="4000" b="1" dirty="0" smtClean="0">
                <a:latin typeface="+mn-lt"/>
              </a:rPr>
              <a:t>: RCSS protokollok</a:t>
            </a: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dirty="0" smtClean="0">
                <a:latin typeface="+mn-lt"/>
              </a:rPr>
              <a:t>A pálya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90613"/>
            <a:ext cx="685641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92696"/>
            <a:ext cx="3933825" cy="5772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8" y="3105150"/>
            <a:ext cx="86566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79512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http://netcologne.dl.sourceforge.net/project/sserver/rcssmanual/9-20030211/manual-20030211.pdf</a:t>
            </a:r>
            <a:r>
              <a:rPr lang="hu-HU" sz="1600" dirty="0" smtClean="0">
                <a:latin typeface="+mn-lt"/>
              </a:rPr>
              <a:t/>
            </a:r>
            <a:br>
              <a:rPr lang="hu-HU" sz="1600" dirty="0" smtClean="0">
                <a:latin typeface="+mn-lt"/>
              </a:rPr>
            </a:br>
            <a:r>
              <a:rPr lang="hu-HU" sz="1600" dirty="0" smtClean="0">
                <a:latin typeface="+mn-lt"/>
                <a:hlinkClick r:id="rId3"/>
              </a:rPr>
              <a:t>http://sourceforge.net/projects/sserver/files/rcssmanual/</a:t>
            </a:r>
            <a:r>
              <a:rPr lang="hu-HU" sz="1600" dirty="0" smtClean="0">
                <a:latin typeface="+mn-lt"/>
              </a:rPr>
              <a:t>  </a:t>
            </a:r>
            <a:endParaRPr lang="hu-HU" sz="1600" dirty="0">
              <a:latin typeface="+mn-lt"/>
            </a:endParaRPr>
          </a:p>
        </p:txBody>
      </p:sp>
      <p:sp>
        <p:nvSpPr>
          <p:cNvPr id="103426" name="Cím 3"/>
          <p:cNvSpPr txBox="1">
            <a:spLocks/>
          </p:cNvSpPr>
          <p:nvPr/>
        </p:nvSpPr>
        <p:spPr bwMode="auto">
          <a:xfrm>
            <a:off x="285720" y="188640"/>
            <a:ext cx="828680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Ism</a:t>
            </a:r>
            <a:r>
              <a:rPr lang="hu-HU" sz="4000" b="1" dirty="0" smtClean="0">
                <a:latin typeface="+mn-lt"/>
              </a:rPr>
              <a:t>: RCSS protokollok</a:t>
            </a:r>
          </a:p>
          <a:p>
            <a:pPr marL="457200" indent="-457200" algn="ctr"/>
            <a:r>
              <a:rPr lang="hu-HU" dirty="0" smtClean="0">
                <a:latin typeface="+mn-lt"/>
              </a:rPr>
              <a:t>A szögek értelmezése a pályán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88" y="1021804"/>
            <a:ext cx="75136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645024"/>
            <a:ext cx="4705350" cy="1447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285720" y="188640"/>
            <a:ext cx="828680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Mozgás a pályán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4290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217" y="1285860"/>
            <a:ext cx="372267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églalap 9"/>
          <p:cNvSpPr/>
          <p:nvPr/>
        </p:nvSpPr>
        <p:spPr>
          <a:xfrm>
            <a:off x="1643042" y="4929198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rcssmonitor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5310309" y="4929198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soccerwindow2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285720" y="188640"/>
            <a:ext cx="828680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Mozgás a pályán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714488"/>
            <a:ext cx="351217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357586" cy="33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285720" y="188640"/>
            <a:ext cx="828680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Mozgás a pályán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6532563" cy="62674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285720" y="44624"/>
            <a:ext cx="828680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Mozgás a pályán</a:t>
            </a:r>
          </a:p>
          <a:p>
            <a:pPr marL="457200" indent="-457200"/>
            <a:endParaRPr lang="hu-HU" sz="4400" b="1" dirty="0"/>
          </a:p>
        </p:txBody>
      </p:sp>
      <p:sp>
        <p:nvSpPr>
          <p:cNvPr id="5" name="Téglalap 4"/>
          <p:cNvSpPr/>
          <p:nvPr/>
        </p:nvSpPr>
        <p:spPr>
          <a:xfrm>
            <a:off x="214282" y="764704"/>
            <a:ext cx="8715436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dirty="0" smtClean="0">
                <a:latin typeface="+mn-lt"/>
              </a:rPr>
              <a:t>• A (</a:t>
            </a:r>
            <a:r>
              <a:rPr lang="hu-HU" b="1" dirty="0" err="1" smtClean="0">
                <a:latin typeface="+mn-lt"/>
              </a:rPr>
              <a:t>move</a:t>
            </a:r>
            <a:r>
              <a:rPr lang="hu-HU" dirty="0" smtClean="0">
                <a:latin typeface="+mn-lt"/>
              </a:rPr>
              <a:t> x_koordináta y_koordináta) parancs: paramétereiben megadott koordinátára állítja a játékost, de csakis középkezdéskor, azaz a félidők elején és a gólok után van hatása, szimulációs ciklusonként egyszer adható ki. A középkezdés felállásának megadásakor azt tételezzük fel, hogy a szóban forgó csapat a bal oldalon áll, azaz az x koordináták mindenképpen negatívak! Például: (</a:t>
            </a:r>
            <a:r>
              <a:rPr lang="hu-HU" dirty="0" err="1" smtClean="0">
                <a:latin typeface="+mn-lt"/>
              </a:rPr>
              <a:t>move</a:t>
            </a:r>
            <a:r>
              <a:rPr lang="hu-HU" dirty="0" smtClean="0">
                <a:latin typeface="+mn-lt"/>
              </a:rPr>
              <a:t> -35 -19).</a:t>
            </a:r>
          </a:p>
          <a:p>
            <a:r>
              <a:rPr lang="hu-HU" dirty="0" smtClean="0">
                <a:latin typeface="+mn-lt"/>
              </a:rPr>
              <a:t>• A (</a:t>
            </a:r>
            <a:r>
              <a:rPr lang="hu-HU" b="1" dirty="0" err="1" smtClean="0">
                <a:latin typeface="+mn-lt"/>
              </a:rPr>
              <a:t>dash</a:t>
            </a:r>
            <a:r>
              <a:rPr lang="hu-HU" dirty="0" smtClean="0">
                <a:latin typeface="+mn-lt"/>
              </a:rPr>
              <a:t> -100_</a:t>
            </a:r>
            <a:r>
              <a:rPr lang="hu-HU" dirty="0" err="1" smtClean="0">
                <a:latin typeface="+mn-lt"/>
              </a:rPr>
              <a:t>tól</a:t>
            </a:r>
            <a:r>
              <a:rPr lang="hu-HU" dirty="0" smtClean="0">
                <a:latin typeface="+mn-lt"/>
              </a:rPr>
              <a:t>_+100_</a:t>
            </a:r>
            <a:r>
              <a:rPr lang="hu-HU" dirty="0" err="1" smtClean="0">
                <a:latin typeface="+mn-lt"/>
              </a:rPr>
              <a:t>ig</a:t>
            </a:r>
            <a:r>
              <a:rPr lang="hu-HU" dirty="0" smtClean="0">
                <a:latin typeface="+mn-lt"/>
              </a:rPr>
              <a:t>_az_erő) parancs: a játékost az adott erővel meglöki abban az irányban, amiben a játékos teste áll, szimulációs ciklusonként egyszer adható ki. A játékos állóképessége a megadott erővel, ha annak előjele negatív, akkor annak kétszeresével csökken. Fontos látni, hogy adott esetben a játékos testének iránya és sebességvektora (az ábrán a v0) eltérő irányú lehet (például éppen ciklusokon át mozog a játékos, amikor közben kap egy </a:t>
            </a:r>
            <a:r>
              <a:rPr lang="hu-HU" dirty="0" err="1" smtClean="0">
                <a:latin typeface="+mn-lt"/>
              </a:rPr>
              <a:t>turn</a:t>
            </a:r>
            <a:r>
              <a:rPr lang="hu-HU" dirty="0" smtClean="0">
                <a:latin typeface="+mn-lt"/>
              </a:rPr>
              <a:t> majd egy </a:t>
            </a:r>
            <a:r>
              <a:rPr lang="hu-HU" dirty="0" err="1" smtClean="0">
                <a:latin typeface="+mn-lt"/>
              </a:rPr>
              <a:t>dash</a:t>
            </a:r>
            <a:r>
              <a:rPr lang="hu-HU" dirty="0" smtClean="0">
                <a:latin typeface="+mn-lt"/>
              </a:rPr>
              <a:t> parancsot a következő ciklusban). Például: (</a:t>
            </a:r>
            <a:r>
              <a:rPr lang="hu-HU" dirty="0" err="1" smtClean="0">
                <a:latin typeface="+mn-lt"/>
              </a:rPr>
              <a:t>dash</a:t>
            </a:r>
            <a:r>
              <a:rPr lang="hu-HU" dirty="0" smtClean="0">
                <a:latin typeface="+mn-lt"/>
              </a:rPr>
              <a:t> 40).</a:t>
            </a:r>
          </a:p>
          <a:p>
            <a:r>
              <a:rPr lang="hu-HU" dirty="0" smtClean="0">
                <a:latin typeface="+mn-lt"/>
              </a:rPr>
              <a:t>• A (</a:t>
            </a:r>
            <a:r>
              <a:rPr lang="hu-HU" b="1" dirty="0" err="1" smtClean="0">
                <a:latin typeface="+mn-lt"/>
              </a:rPr>
              <a:t>turn</a:t>
            </a:r>
            <a:r>
              <a:rPr lang="hu-HU" dirty="0" smtClean="0">
                <a:latin typeface="+mn-lt"/>
              </a:rPr>
              <a:t> -180_</a:t>
            </a:r>
            <a:r>
              <a:rPr lang="hu-HU" dirty="0" err="1" smtClean="0">
                <a:latin typeface="+mn-lt"/>
              </a:rPr>
              <a:t>tól</a:t>
            </a:r>
            <a:r>
              <a:rPr lang="hu-HU" dirty="0" smtClean="0">
                <a:latin typeface="+mn-lt"/>
              </a:rPr>
              <a:t>_+180_</a:t>
            </a:r>
            <a:r>
              <a:rPr lang="hu-HU" dirty="0" err="1" smtClean="0">
                <a:latin typeface="+mn-lt"/>
              </a:rPr>
              <a:t>ig</a:t>
            </a:r>
            <a:r>
              <a:rPr lang="hu-HU" dirty="0" smtClean="0">
                <a:latin typeface="+mn-lt"/>
              </a:rPr>
              <a:t>_a_szög) parancs: elfordítja a játékos testét. A szög a test </a:t>
            </a:r>
            <a:r>
              <a:rPr lang="hu-HU" dirty="0" err="1" smtClean="0">
                <a:latin typeface="+mn-lt"/>
              </a:rPr>
              <a:t>aktuállis</a:t>
            </a:r>
            <a:r>
              <a:rPr lang="hu-HU" dirty="0" smtClean="0">
                <a:latin typeface="+mn-lt"/>
              </a:rPr>
              <a:t> álláshoz relatív.</a:t>
            </a:r>
          </a:p>
          <a:p>
            <a:r>
              <a:rPr lang="hu-HU" dirty="0" smtClean="0">
                <a:latin typeface="+mn-lt"/>
              </a:rPr>
              <a:t>• A (</a:t>
            </a:r>
            <a:r>
              <a:rPr lang="hu-HU" b="1" dirty="0" err="1" smtClean="0">
                <a:latin typeface="+mn-lt"/>
              </a:rPr>
              <a:t>turn</a:t>
            </a:r>
            <a:r>
              <a:rPr lang="hu-HU" b="1" dirty="0" smtClean="0">
                <a:latin typeface="+mn-lt"/>
              </a:rPr>
              <a:t>_</a:t>
            </a:r>
            <a:r>
              <a:rPr lang="hu-HU" b="1" dirty="0" err="1" smtClean="0">
                <a:latin typeface="+mn-lt"/>
              </a:rPr>
              <a:t>neck</a:t>
            </a:r>
            <a:r>
              <a:rPr lang="hu-HU" dirty="0" smtClean="0">
                <a:latin typeface="+mn-lt"/>
              </a:rPr>
              <a:t> -180_</a:t>
            </a:r>
            <a:r>
              <a:rPr lang="hu-HU" dirty="0" err="1" smtClean="0">
                <a:latin typeface="+mn-lt"/>
              </a:rPr>
              <a:t>tól</a:t>
            </a:r>
            <a:r>
              <a:rPr lang="hu-HU" dirty="0" smtClean="0">
                <a:latin typeface="+mn-lt"/>
              </a:rPr>
              <a:t>_+180_</a:t>
            </a:r>
            <a:r>
              <a:rPr lang="hu-HU" dirty="0" err="1" smtClean="0">
                <a:latin typeface="+mn-lt"/>
              </a:rPr>
              <a:t>ig</a:t>
            </a:r>
            <a:r>
              <a:rPr lang="hu-HU" dirty="0" smtClean="0">
                <a:latin typeface="+mn-lt"/>
              </a:rPr>
              <a:t>_a_szög) parancs: a játékos testétől függetlenül, ahhoz relatívan (és maximum -90, +90) tartományban elforgatja a fejét. Fontos, hogy ezzel (és nem csak a </a:t>
            </a:r>
            <a:r>
              <a:rPr lang="hu-HU" dirty="0" err="1" smtClean="0">
                <a:latin typeface="+mn-lt"/>
              </a:rPr>
              <a:t>turn</a:t>
            </a:r>
            <a:r>
              <a:rPr lang="hu-HU" dirty="0" smtClean="0">
                <a:latin typeface="+mn-lt"/>
              </a:rPr>
              <a:t> paranccsal, ami ugye a testtel együtt nyilván a fejet is fordítja) egyetemben a játékos látószöge is változik. Szimulációs ciklusonként egyszer adható ki, de lehet együtt hívni a </a:t>
            </a:r>
            <a:r>
              <a:rPr lang="hu-HU" dirty="0" err="1" smtClean="0">
                <a:latin typeface="+mn-lt"/>
              </a:rPr>
              <a:t>turn</a:t>
            </a:r>
            <a:r>
              <a:rPr lang="hu-HU" dirty="0" smtClean="0">
                <a:latin typeface="+mn-lt"/>
              </a:rPr>
              <a:t>, </a:t>
            </a:r>
            <a:r>
              <a:rPr lang="hu-HU" dirty="0" err="1" smtClean="0">
                <a:latin typeface="+mn-lt"/>
              </a:rPr>
              <a:t>move</a:t>
            </a:r>
            <a:r>
              <a:rPr lang="hu-HU" dirty="0" smtClean="0">
                <a:latin typeface="+mn-lt"/>
              </a:rPr>
              <a:t> vagy </a:t>
            </a:r>
            <a:r>
              <a:rPr lang="hu-HU" dirty="0" err="1" smtClean="0">
                <a:latin typeface="+mn-lt"/>
              </a:rPr>
              <a:t>kick</a:t>
            </a:r>
            <a:r>
              <a:rPr lang="hu-HU" dirty="0" smtClean="0">
                <a:latin typeface="+mn-lt"/>
              </a:rPr>
              <a:t> parancsokkal. Például: (</a:t>
            </a:r>
            <a:r>
              <a:rPr lang="hu-HU" dirty="0" err="1" smtClean="0">
                <a:latin typeface="+mn-lt"/>
              </a:rPr>
              <a:t>turn</a:t>
            </a:r>
            <a:r>
              <a:rPr lang="hu-HU" dirty="0" smtClean="0">
                <a:latin typeface="+mn-lt"/>
              </a:rPr>
              <a:t> 15).</a:t>
            </a:r>
          </a:p>
          <a:p>
            <a:r>
              <a:rPr lang="hu-HU" dirty="0" smtClean="0">
                <a:latin typeface="+mn-lt"/>
              </a:rPr>
              <a:t>• A (</a:t>
            </a:r>
            <a:r>
              <a:rPr lang="hu-HU" b="1" dirty="0" err="1" smtClean="0">
                <a:latin typeface="+mn-lt"/>
              </a:rPr>
              <a:t>catch</a:t>
            </a:r>
            <a:r>
              <a:rPr lang="hu-HU" dirty="0" smtClean="0">
                <a:latin typeface="+mn-lt"/>
              </a:rPr>
              <a:t> -180_</a:t>
            </a:r>
            <a:r>
              <a:rPr lang="hu-HU" dirty="0" err="1" smtClean="0">
                <a:latin typeface="+mn-lt"/>
              </a:rPr>
              <a:t>tól</a:t>
            </a:r>
            <a:r>
              <a:rPr lang="hu-HU" dirty="0" smtClean="0">
                <a:latin typeface="+mn-lt"/>
              </a:rPr>
              <a:t>_+180_</a:t>
            </a:r>
            <a:r>
              <a:rPr lang="hu-HU" dirty="0" err="1" smtClean="0">
                <a:latin typeface="+mn-lt"/>
              </a:rPr>
              <a:t>ig</a:t>
            </a:r>
            <a:r>
              <a:rPr lang="hu-HU" dirty="0" smtClean="0">
                <a:latin typeface="+mn-lt"/>
              </a:rPr>
              <a:t>_a_szög) parancs: ez egy kapus parancs, (a kapus testéhez relatív) adott irányban megpróbálja elkapni a labdát.</a:t>
            </a:r>
            <a:endParaRPr lang="hu-HU" dirty="0">
              <a:latin typeface="+mn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15616" y="6488668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latin typeface="+mn-lt"/>
                <a:hlinkClick r:id="rId2"/>
              </a:rPr>
              <a:t>http://www.inf.unideb.hu/~nbatfai/book.pdf</a:t>
            </a:r>
            <a:r>
              <a:rPr lang="hu-HU" sz="1600" dirty="0" smtClean="0">
                <a:latin typeface="+mn-lt"/>
              </a:rPr>
              <a:t> , a további parancsokat lásd a könyvben!</a:t>
            </a:r>
            <a:endParaRPr lang="hu-HU" sz="1600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95536" y="6453336"/>
            <a:ext cx="3533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829864" y="648866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=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995363" y="163513"/>
            <a:ext cx="7385050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/>
            </a:pPr>
            <a:r>
              <a:rPr lang="hu-HU" sz="4000" b="1" dirty="0">
                <a:solidFill>
                  <a:srgbClr val="000000"/>
                </a:solidFill>
                <a:latin typeface="+mj-lt"/>
              </a:rPr>
              <a:t>Java platform és hordozhatóság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882650" y="6499225"/>
            <a:ext cx="75612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Nehogy már a mobilod nyomkodjon Téged! DEENK 2008.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2769170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843782" y="4292600"/>
            <a:ext cx="857250" cy="363538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Linux PC</a:t>
            </a: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1638870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1646807" y="4281488"/>
            <a:ext cx="909638" cy="66040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Windows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PC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610170" y="4281488"/>
            <a:ext cx="865187" cy="587375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Solaris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szerver</a:t>
            </a:r>
          </a:p>
        </p:txBody>
      </p:sp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5906070" y="4237038"/>
            <a:ext cx="944562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6007670" y="4283075"/>
            <a:ext cx="758825" cy="7302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Nokia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auto">
          <a:xfrm>
            <a:off x="6990332" y="4237038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6990332" y="4271963"/>
            <a:ext cx="1000125" cy="7413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Motorola</a:t>
            </a:r>
          </a:p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mobil</a:t>
            </a:r>
          </a:p>
        </p:txBody>
      </p:sp>
      <p:sp>
        <p:nvSpPr>
          <p:cNvPr id="23565" name="Rectangle 12"/>
          <p:cNvSpPr>
            <a:spLocks noChangeArrowheads="1"/>
          </p:cNvSpPr>
          <p:nvPr/>
        </p:nvSpPr>
        <p:spPr bwMode="auto">
          <a:xfrm>
            <a:off x="611757" y="3606800"/>
            <a:ext cx="8424863" cy="427038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695895" y="3611563"/>
            <a:ext cx="708025" cy="896937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JVM</a:t>
            </a:r>
          </a:p>
        </p:txBody>
      </p:sp>
      <p:sp>
        <p:nvSpPr>
          <p:cNvPr id="23567" name="Rectangle 14"/>
          <p:cNvSpPr>
            <a:spLocks noChangeArrowheads="1"/>
          </p:cNvSpPr>
          <p:nvPr/>
        </p:nvSpPr>
        <p:spPr bwMode="auto">
          <a:xfrm>
            <a:off x="8076182" y="4237038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68" name="Text Box 15"/>
          <p:cNvSpPr txBox="1">
            <a:spLocks noChangeArrowheads="1"/>
          </p:cNvSpPr>
          <p:nvPr/>
        </p:nvSpPr>
        <p:spPr bwMode="auto">
          <a:xfrm>
            <a:off x="8176195" y="4283075"/>
            <a:ext cx="750887" cy="658813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LEGO</a:t>
            </a:r>
          </a:p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robot</a:t>
            </a:r>
          </a:p>
        </p:txBody>
      </p:sp>
      <p:sp>
        <p:nvSpPr>
          <p:cNvPr id="23569" name="Text Box 16"/>
          <p:cNvSpPr txBox="1">
            <a:spLocks noChangeArrowheads="1"/>
          </p:cNvSpPr>
          <p:nvPr/>
        </p:nvSpPr>
        <p:spPr bwMode="auto">
          <a:xfrm>
            <a:off x="592707" y="2965450"/>
            <a:ext cx="1314450" cy="895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nyelv</a:t>
            </a:r>
          </a:p>
        </p:txBody>
      </p:sp>
      <p:sp>
        <p:nvSpPr>
          <p:cNvPr id="23570" name="Line 17"/>
          <p:cNvSpPr>
            <a:spLocks noChangeShapeType="1"/>
          </p:cNvSpPr>
          <p:nvPr/>
        </p:nvSpPr>
        <p:spPr bwMode="auto">
          <a:xfrm flipV="1">
            <a:off x="1559495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1" name="Line 18"/>
          <p:cNvSpPr>
            <a:spLocks noChangeShapeType="1"/>
          </p:cNvSpPr>
          <p:nvPr/>
        </p:nvSpPr>
        <p:spPr bwMode="auto">
          <a:xfrm flipV="1">
            <a:off x="3775645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2" name="Line 19"/>
          <p:cNvSpPr>
            <a:spLocks noChangeShapeType="1"/>
          </p:cNvSpPr>
          <p:nvPr/>
        </p:nvSpPr>
        <p:spPr bwMode="auto">
          <a:xfrm flipV="1">
            <a:off x="7995220" y="1196975"/>
            <a:ext cx="1587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1732532" y="1393825"/>
            <a:ext cx="1792288" cy="1336675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74" name="Text Box 21"/>
          <p:cNvSpPr txBox="1">
            <a:spLocks noChangeArrowheads="1"/>
          </p:cNvSpPr>
          <p:nvPr/>
        </p:nvSpPr>
        <p:spPr bwMode="auto">
          <a:xfrm>
            <a:off x="1732532" y="1404938"/>
            <a:ext cx="1435100" cy="512762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SE </a:t>
            </a:r>
          </a:p>
        </p:txBody>
      </p:sp>
      <p:sp>
        <p:nvSpPr>
          <p:cNvPr id="23575" name="Rectangle 22"/>
          <p:cNvSpPr>
            <a:spLocks noChangeArrowheads="1"/>
          </p:cNvSpPr>
          <p:nvPr/>
        </p:nvSpPr>
        <p:spPr bwMode="auto">
          <a:xfrm>
            <a:off x="6045770" y="1928813"/>
            <a:ext cx="1744662" cy="80168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76" name="Text Box 23"/>
          <p:cNvSpPr txBox="1">
            <a:spLocks noChangeArrowheads="1"/>
          </p:cNvSpPr>
          <p:nvPr/>
        </p:nvSpPr>
        <p:spPr bwMode="auto">
          <a:xfrm>
            <a:off x="6033070" y="1857364"/>
            <a:ext cx="1484312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 dirty="0">
                <a:solidFill>
                  <a:srgbClr val="000000"/>
                </a:solidFill>
              </a:rPr>
              <a:t>Java ME </a:t>
            </a:r>
          </a:p>
        </p:txBody>
      </p:sp>
      <p:sp>
        <p:nvSpPr>
          <p:cNvPr id="23577" name="Line 24"/>
          <p:cNvSpPr>
            <a:spLocks noChangeShapeType="1"/>
          </p:cNvSpPr>
          <p:nvPr/>
        </p:nvSpPr>
        <p:spPr bwMode="auto">
          <a:xfrm flipH="1">
            <a:off x="553020" y="2730500"/>
            <a:ext cx="852487" cy="15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V="1">
            <a:off x="1403920" y="1392238"/>
            <a:ext cx="1587" cy="13398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79" name="Text Box 26"/>
          <p:cNvSpPr txBox="1">
            <a:spLocks noChangeArrowheads="1"/>
          </p:cNvSpPr>
          <p:nvPr/>
        </p:nvSpPr>
        <p:spPr bwMode="auto">
          <a:xfrm>
            <a:off x="399032" y="1438275"/>
            <a:ext cx="1435100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Java EE </a:t>
            </a:r>
          </a:p>
        </p:txBody>
      </p:sp>
      <p:sp>
        <p:nvSpPr>
          <p:cNvPr id="23580" name="Rectangle 27"/>
          <p:cNvSpPr>
            <a:spLocks noChangeArrowheads="1"/>
          </p:cNvSpPr>
          <p:nvPr/>
        </p:nvSpPr>
        <p:spPr bwMode="auto">
          <a:xfrm>
            <a:off x="8168257" y="2462213"/>
            <a:ext cx="801688" cy="29368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1" name="Text Box 28"/>
          <p:cNvSpPr txBox="1">
            <a:spLocks noChangeArrowheads="1"/>
          </p:cNvSpPr>
          <p:nvPr/>
        </p:nvSpPr>
        <p:spPr bwMode="auto">
          <a:xfrm>
            <a:off x="8201595" y="2436813"/>
            <a:ext cx="1050925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leJOS</a:t>
            </a:r>
          </a:p>
        </p:txBody>
      </p:sp>
      <p:sp>
        <p:nvSpPr>
          <p:cNvPr id="23582" name="Rectangle 29"/>
          <p:cNvSpPr>
            <a:spLocks noChangeArrowheads="1"/>
          </p:cNvSpPr>
          <p:nvPr/>
        </p:nvSpPr>
        <p:spPr bwMode="auto">
          <a:xfrm>
            <a:off x="611757" y="2943225"/>
            <a:ext cx="8424863" cy="428625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>
            <a:off x="743520" y="2141538"/>
            <a:ext cx="471487" cy="534987"/>
          </a:xfrm>
          <a:prstGeom prst="ellips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>
            <a:off x="460945" y="2087563"/>
            <a:ext cx="469900" cy="534987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>
            <a:off x="-35943" y="1773238"/>
            <a:ext cx="1366838" cy="695325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Servlet</a:t>
            </a: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>
            <a:off x="3005707" y="2087563"/>
            <a:ext cx="471488" cy="534987"/>
          </a:xfrm>
          <a:prstGeom prst="ellips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>
            <a:off x="2299270" y="2087563"/>
            <a:ext cx="471487" cy="534987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>
            <a:off x="2051620" y="1874838"/>
            <a:ext cx="1295400" cy="587375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/>
            <a:r>
              <a:rPr lang="hu-HU">
                <a:solidFill>
                  <a:srgbClr val="000000"/>
                </a:solidFill>
              </a:rPr>
              <a:t>Applet</a:t>
            </a: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>
            <a:off x="6406132" y="2195513"/>
            <a:ext cx="1336675" cy="481012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23590" name="Rectangle 37"/>
          <p:cNvSpPr>
            <a:spLocks noChangeArrowheads="1"/>
          </p:cNvSpPr>
          <p:nvPr/>
        </p:nvSpPr>
        <p:spPr bwMode="auto">
          <a:xfrm>
            <a:off x="527620" y="4235450"/>
            <a:ext cx="942975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39" name="Téglalap 38"/>
          <p:cNvSpPr/>
          <p:nvPr/>
        </p:nvSpPr>
        <p:spPr>
          <a:xfrm>
            <a:off x="611757" y="2924175"/>
            <a:ext cx="8401050" cy="43338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0" name="Téglalap 39"/>
          <p:cNvSpPr/>
          <p:nvPr/>
        </p:nvSpPr>
        <p:spPr>
          <a:xfrm>
            <a:off x="538732" y="3573463"/>
            <a:ext cx="8497888" cy="43180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1" name="Téglalap 40"/>
          <p:cNvSpPr/>
          <p:nvPr/>
        </p:nvSpPr>
        <p:spPr>
          <a:xfrm>
            <a:off x="538732" y="4149725"/>
            <a:ext cx="8497888" cy="719138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3594" name="Line 19"/>
          <p:cNvSpPr>
            <a:spLocks noChangeShapeType="1"/>
          </p:cNvSpPr>
          <p:nvPr/>
        </p:nvSpPr>
        <p:spPr bwMode="auto">
          <a:xfrm flipV="1">
            <a:off x="5866382" y="1196975"/>
            <a:ext cx="1588" cy="4814888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23595" name="Rectangle 22"/>
          <p:cNvSpPr>
            <a:spLocks noChangeArrowheads="1"/>
          </p:cNvSpPr>
          <p:nvPr/>
        </p:nvSpPr>
        <p:spPr bwMode="auto">
          <a:xfrm>
            <a:off x="3996307" y="1773238"/>
            <a:ext cx="1744663" cy="944562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23596" name="Text Box 23"/>
          <p:cNvSpPr txBox="1">
            <a:spLocks noChangeArrowheads="1"/>
          </p:cNvSpPr>
          <p:nvPr/>
        </p:nvSpPr>
        <p:spPr bwMode="auto">
          <a:xfrm>
            <a:off x="3983607" y="1773238"/>
            <a:ext cx="1484313" cy="514350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Android</a:t>
            </a:r>
          </a:p>
        </p:txBody>
      </p:sp>
      <p:sp>
        <p:nvSpPr>
          <p:cNvPr id="23597" name="Oval 36"/>
          <p:cNvSpPr>
            <a:spLocks noChangeArrowheads="1"/>
          </p:cNvSpPr>
          <p:nvPr/>
        </p:nvSpPr>
        <p:spPr bwMode="auto">
          <a:xfrm>
            <a:off x="4356670" y="2182813"/>
            <a:ext cx="1336675" cy="481012"/>
          </a:xfrm>
          <a:prstGeom prst="ellipse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 lIns="89803" tIns="63385" rIns="89803" bIns="48983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Activity</a:t>
            </a:r>
          </a:p>
        </p:txBody>
      </p:sp>
      <p:sp>
        <p:nvSpPr>
          <p:cNvPr id="23598" name="Téglalap 46"/>
          <p:cNvSpPr>
            <a:spLocks noChangeArrowheads="1"/>
          </p:cNvSpPr>
          <p:nvPr/>
        </p:nvSpPr>
        <p:spPr bwMode="auto">
          <a:xfrm>
            <a:off x="4428107" y="3644900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Dalvik</a:t>
            </a:r>
          </a:p>
        </p:txBody>
      </p:sp>
      <p:sp>
        <p:nvSpPr>
          <p:cNvPr id="23599" name="Text Box 7"/>
          <p:cNvSpPr txBox="1">
            <a:spLocks noChangeArrowheads="1"/>
          </p:cNvSpPr>
          <p:nvPr/>
        </p:nvSpPr>
        <p:spPr bwMode="auto">
          <a:xfrm>
            <a:off x="3934395" y="4267200"/>
            <a:ext cx="1789112" cy="587375"/>
          </a:xfrm>
          <a:prstGeom prst="rect">
            <a:avLst/>
          </a:prstGeom>
          <a:noFill/>
          <a:ln w="1800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Androidos Linux</a:t>
            </a:r>
            <a:br>
              <a:rPr lang="hu-HU">
                <a:solidFill>
                  <a:srgbClr val="000000"/>
                </a:solidFill>
              </a:rPr>
            </a:br>
            <a:r>
              <a:rPr lang="hu-HU">
                <a:solidFill>
                  <a:srgbClr val="000000"/>
                </a:solidFill>
              </a:rPr>
              <a:t>eszközök</a:t>
            </a:r>
          </a:p>
        </p:txBody>
      </p:sp>
      <p:sp>
        <p:nvSpPr>
          <p:cNvPr id="23600" name="Rectangle 37"/>
          <p:cNvSpPr>
            <a:spLocks noChangeArrowheads="1"/>
          </p:cNvSpPr>
          <p:nvPr/>
        </p:nvSpPr>
        <p:spPr bwMode="auto">
          <a:xfrm>
            <a:off x="3851845" y="4221163"/>
            <a:ext cx="1944687" cy="641350"/>
          </a:xfrm>
          <a:prstGeom prst="rect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49" name="Téglalap 48"/>
          <p:cNvSpPr/>
          <p:nvPr/>
        </p:nvSpPr>
        <p:spPr>
          <a:xfrm>
            <a:off x="0" y="0"/>
            <a:ext cx="5857884" cy="685800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Téglalap 49"/>
          <p:cNvSpPr/>
          <p:nvPr/>
        </p:nvSpPr>
        <p:spPr>
          <a:xfrm>
            <a:off x="8001024" y="0"/>
            <a:ext cx="1142976" cy="685800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ím 3"/>
          <p:cNvSpPr txBox="1">
            <a:spLocks/>
          </p:cNvSpPr>
          <p:nvPr/>
        </p:nvSpPr>
        <p:spPr bwMode="auto">
          <a:xfrm>
            <a:off x="285720" y="188640"/>
            <a:ext cx="828680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8637587" cy="29718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428750"/>
            <a:ext cx="4895850" cy="40005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000372"/>
            <a:ext cx="4895850" cy="40005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130818"/>
            <a:ext cx="714375" cy="52578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9" name="Egyenes összekötő 8"/>
          <p:cNvCxnSpPr/>
          <p:nvPr/>
        </p:nvCxnSpPr>
        <p:spPr>
          <a:xfrm>
            <a:off x="4429124" y="3786190"/>
            <a:ext cx="24288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rot="16200000" flipH="1">
            <a:off x="4500562" y="3714752"/>
            <a:ext cx="2500330" cy="23574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rot="5400000" flipH="1" flipV="1">
            <a:off x="4429124" y="1500174"/>
            <a:ext cx="2643206" cy="23574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285860"/>
            <a:ext cx="1467268" cy="505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80703"/>
            <a:ext cx="8713787" cy="5000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3426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02280"/>
            <a:ext cx="714375" cy="52578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Jobbra nyíl 5"/>
          <p:cNvSpPr/>
          <p:nvPr/>
        </p:nvSpPr>
        <p:spPr>
          <a:xfrm>
            <a:off x="3635896" y="2708920"/>
            <a:ext cx="692656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357686" y="656013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RIGHT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357686" y="78579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LEFT</a:t>
            </a:r>
            <a:endParaRPr lang="hu-H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428868"/>
            <a:ext cx="914400" cy="1905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14488"/>
            <a:ext cx="4895850" cy="40005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4429124" y="3357562"/>
            <a:ext cx="278608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4572000" y="3143248"/>
            <a:ext cx="3214710" cy="7143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4572000" y="2857496"/>
            <a:ext cx="3071834" cy="64294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313737" cy="55149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3426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sp>
        <p:nvSpPr>
          <p:cNvPr id="6" name="Jobbra nyíl 5"/>
          <p:cNvSpPr/>
          <p:nvPr/>
        </p:nvSpPr>
        <p:spPr>
          <a:xfrm>
            <a:off x="4357686" y="2786058"/>
            <a:ext cx="692656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643834" y="4071942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RIGHT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715272" y="1571612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LEFT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1928802"/>
            <a:ext cx="914400" cy="1905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0" name="Egyenes összekötő 9"/>
          <p:cNvCxnSpPr/>
          <p:nvPr/>
        </p:nvCxnSpPr>
        <p:spPr>
          <a:xfrm flipV="1">
            <a:off x="3143240" y="2857496"/>
            <a:ext cx="4643470" cy="17145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3214678" y="3357562"/>
            <a:ext cx="5143536" cy="5000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3143240" y="2357430"/>
            <a:ext cx="5072098" cy="307183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00306"/>
            <a:ext cx="1143000" cy="1609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928670"/>
            <a:ext cx="4895850" cy="40005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1214414" y="3286124"/>
            <a:ext cx="2500330" cy="7143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285852" y="2857496"/>
            <a:ext cx="2428892" cy="7143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1357290" y="3214686"/>
            <a:ext cx="2357454" cy="5715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6324600" cy="5705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3426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sp>
        <p:nvSpPr>
          <p:cNvPr id="6" name="Jobbra nyíl 5"/>
          <p:cNvSpPr/>
          <p:nvPr/>
        </p:nvSpPr>
        <p:spPr>
          <a:xfrm flipH="1">
            <a:off x="5364088" y="2996952"/>
            <a:ext cx="642942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00837" y="2060848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RIGHT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39552" y="422108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LEFT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00306"/>
            <a:ext cx="1143000" cy="1609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4" name="Egyenes összekötő 13"/>
          <p:cNvCxnSpPr/>
          <p:nvPr/>
        </p:nvCxnSpPr>
        <p:spPr>
          <a:xfrm>
            <a:off x="1214414" y="3286124"/>
            <a:ext cx="2428892" cy="5000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1357290" y="3214686"/>
            <a:ext cx="2143140" cy="5000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1357290" y="2857496"/>
            <a:ext cx="2214578" cy="157163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4210050" cy="1866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80728"/>
            <a:ext cx="1057275" cy="4991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5" name="Egyenes összekötő 4"/>
          <p:cNvCxnSpPr/>
          <p:nvPr/>
        </p:nvCxnSpPr>
        <p:spPr>
          <a:xfrm>
            <a:off x="4283968" y="2636912"/>
            <a:ext cx="1584176" cy="29523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7227887" cy="7132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Jobbra nyíl 4"/>
          <p:cNvSpPr/>
          <p:nvPr/>
        </p:nvSpPr>
        <p:spPr>
          <a:xfrm>
            <a:off x="3491880" y="2420888"/>
            <a:ext cx="692656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412776"/>
            <a:ext cx="1057275" cy="4991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7" name="Egyenes összekötő 6"/>
          <p:cNvCxnSpPr/>
          <p:nvPr/>
        </p:nvCxnSpPr>
        <p:spPr>
          <a:xfrm>
            <a:off x="3131840" y="3356992"/>
            <a:ext cx="4536504" cy="26642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414338" y="168275"/>
            <a:ext cx="213995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Ismétlés: Java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ME</a:t>
            </a: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468313" y="1306513"/>
            <a:ext cx="3267075" cy="375602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71684" name="Oval 3"/>
          <p:cNvSpPr>
            <a:spLocks noChangeArrowheads="1"/>
          </p:cNvSpPr>
          <p:nvPr/>
        </p:nvSpPr>
        <p:spPr bwMode="auto">
          <a:xfrm>
            <a:off x="1120775" y="1857375"/>
            <a:ext cx="1303338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765175" y="1655763"/>
            <a:ext cx="2671763" cy="16525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765175" y="3609975"/>
            <a:ext cx="2671763" cy="115252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688975" y="1631950"/>
            <a:ext cx="1241425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MIDP</a:t>
            </a:r>
          </a:p>
        </p:txBody>
      </p:sp>
      <p:sp>
        <p:nvSpPr>
          <p:cNvPr id="71688" name="Text Box 7"/>
          <p:cNvSpPr txBox="1">
            <a:spLocks noChangeArrowheads="1"/>
          </p:cNvSpPr>
          <p:nvPr/>
        </p:nvSpPr>
        <p:spPr bwMode="auto">
          <a:xfrm>
            <a:off x="688975" y="3584575"/>
            <a:ext cx="132238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CLDC</a:t>
            </a:r>
          </a:p>
        </p:txBody>
      </p:sp>
      <p:sp>
        <p:nvSpPr>
          <p:cNvPr id="71689" name="Oval 8"/>
          <p:cNvSpPr>
            <a:spLocks noChangeArrowheads="1"/>
          </p:cNvSpPr>
          <p:nvPr/>
        </p:nvSpPr>
        <p:spPr bwMode="auto">
          <a:xfrm>
            <a:off x="1416050" y="2349500"/>
            <a:ext cx="1498600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Canvas</a:t>
            </a:r>
          </a:p>
        </p:txBody>
      </p:sp>
      <p:sp>
        <p:nvSpPr>
          <p:cNvPr id="71690" name="Oval 9"/>
          <p:cNvSpPr>
            <a:spLocks noChangeArrowheads="1"/>
          </p:cNvSpPr>
          <p:nvPr/>
        </p:nvSpPr>
        <p:spPr bwMode="auto">
          <a:xfrm>
            <a:off x="2546350" y="2432050"/>
            <a:ext cx="1460500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71691" name="Oval 10"/>
          <p:cNvSpPr>
            <a:spLocks noChangeArrowheads="1"/>
          </p:cNvSpPr>
          <p:nvPr/>
        </p:nvSpPr>
        <p:spPr bwMode="auto">
          <a:xfrm>
            <a:off x="2279650" y="4076700"/>
            <a:ext cx="1614488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Random</a:t>
            </a:r>
          </a:p>
        </p:txBody>
      </p:sp>
      <p:sp>
        <p:nvSpPr>
          <p:cNvPr id="71692" name="Oval 11"/>
          <p:cNvSpPr>
            <a:spLocks noChangeArrowheads="1"/>
          </p:cNvSpPr>
          <p:nvPr/>
        </p:nvSpPr>
        <p:spPr bwMode="auto">
          <a:xfrm>
            <a:off x="1597025" y="3735388"/>
            <a:ext cx="1401763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Double</a:t>
            </a:r>
          </a:p>
        </p:txBody>
      </p:sp>
      <p:sp>
        <p:nvSpPr>
          <p:cNvPr id="71693" name="Oval 12"/>
          <p:cNvSpPr>
            <a:spLocks noChangeArrowheads="1"/>
          </p:cNvSpPr>
          <p:nvPr/>
        </p:nvSpPr>
        <p:spPr bwMode="auto">
          <a:xfrm>
            <a:off x="2351088" y="1831975"/>
            <a:ext cx="1081087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Sprite</a:t>
            </a:r>
          </a:p>
        </p:txBody>
      </p:sp>
      <p:sp>
        <p:nvSpPr>
          <p:cNvPr id="71694" name="Oval 13"/>
          <p:cNvSpPr>
            <a:spLocks noChangeArrowheads="1"/>
          </p:cNvSpPr>
          <p:nvPr/>
        </p:nvSpPr>
        <p:spPr bwMode="auto">
          <a:xfrm>
            <a:off x="823913" y="2781300"/>
            <a:ext cx="1671637" cy="5762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RecordStore</a:t>
            </a:r>
          </a:p>
        </p:txBody>
      </p:sp>
      <p:sp>
        <p:nvSpPr>
          <p:cNvPr id="71695" name="Oval 14"/>
          <p:cNvSpPr>
            <a:spLocks noChangeArrowheads="1"/>
          </p:cNvSpPr>
          <p:nvPr/>
        </p:nvSpPr>
        <p:spPr bwMode="auto">
          <a:xfrm>
            <a:off x="766763" y="3984625"/>
            <a:ext cx="1296987" cy="7016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Thread</a:t>
            </a:r>
          </a:p>
        </p:txBody>
      </p:sp>
      <p:sp>
        <p:nvSpPr>
          <p:cNvPr id="71696" name="Text Box 15"/>
          <p:cNvSpPr txBox="1">
            <a:spLocks noChangeArrowheads="1"/>
          </p:cNvSpPr>
          <p:nvPr/>
        </p:nvSpPr>
        <p:spPr bwMode="auto">
          <a:xfrm>
            <a:off x="882650" y="6499225"/>
            <a:ext cx="756126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hu-HU">
                <a:solidFill>
                  <a:srgbClr val="000000"/>
                </a:solidFill>
              </a:rPr>
              <a:t>Forrás: Bátfai Norbert: Nehogy már a mobilod nyomkodjon Téged! DEENK 2008.</a:t>
            </a:r>
          </a:p>
        </p:txBody>
      </p:sp>
      <p:sp>
        <p:nvSpPr>
          <p:cNvPr id="71697" name="Text Box 16"/>
          <p:cNvSpPr txBox="1">
            <a:spLocks noChangeArrowheads="1"/>
          </p:cNvSpPr>
          <p:nvPr/>
        </p:nvSpPr>
        <p:spPr bwMode="auto">
          <a:xfrm>
            <a:off x="6053138" y="1535113"/>
            <a:ext cx="769937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en-US">
                <a:solidFill>
                  <a:srgbClr val="000000"/>
                </a:solidFill>
              </a:rPr>
              <a:t>javax</a:t>
            </a:r>
          </a:p>
        </p:txBody>
      </p:sp>
      <p:sp>
        <p:nvSpPr>
          <p:cNvPr id="71698" name="Text Box 17"/>
          <p:cNvSpPr txBox="1">
            <a:spLocks noChangeArrowheads="1"/>
          </p:cNvSpPr>
          <p:nvPr/>
        </p:nvSpPr>
        <p:spPr bwMode="auto">
          <a:xfrm>
            <a:off x="5324475" y="2247900"/>
            <a:ext cx="13366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en-US">
                <a:solidFill>
                  <a:srgbClr val="000000"/>
                </a:solidFill>
              </a:rPr>
              <a:t>microedition</a:t>
            </a:r>
          </a:p>
        </p:txBody>
      </p:sp>
      <p:sp>
        <p:nvSpPr>
          <p:cNvPr id="71699" name="Text Box 18"/>
          <p:cNvSpPr txBox="1">
            <a:spLocks noChangeArrowheads="1"/>
          </p:cNvSpPr>
          <p:nvPr/>
        </p:nvSpPr>
        <p:spPr bwMode="auto">
          <a:xfrm>
            <a:off x="4570413" y="3046413"/>
            <a:ext cx="1160462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en-US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71700" name="Text Box 19"/>
          <p:cNvSpPr txBox="1">
            <a:spLocks noChangeArrowheads="1"/>
          </p:cNvSpPr>
          <p:nvPr/>
        </p:nvSpPr>
        <p:spPr bwMode="auto">
          <a:xfrm>
            <a:off x="5999163" y="3046413"/>
            <a:ext cx="954087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5638" algn="l"/>
              </a:tabLst>
            </a:pPr>
            <a:r>
              <a:rPr lang="en-US">
                <a:solidFill>
                  <a:srgbClr val="000000"/>
                </a:solidFill>
              </a:rPr>
              <a:t>lcdui</a:t>
            </a:r>
          </a:p>
        </p:txBody>
      </p:sp>
      <p:sp>
        <p:nvSpPr>
          <p:cNvPr id="71701" name="Text Box 20"/>
          <p:cNvSpPr txBox="1">
            <a:spLocks noChangeArrowheads="1"/>
          </p:cNvSpPr>
          <p:nvPr/>
        </p:nvSpPr>
        <p:spPr bwMode="auto">
          <a:xfrm>
            <a:off x="7427913" y="3046413"/>
            <a:ext cx="539750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 algn="ctr"/>
            <a:r>
              <a:rPr lang="en-US">
                <a:solidFill>
                  <a:srgbClr val="000000"/>
                </a:solidFill>
              </a:rPr>
              <a:t>rms</a:t>
            </a:r>
          </a:p>
        </p:txBody>
      </p:sp>
      <p:cxnSp>
        <p:nvCxnSpPr>
          <p:cNvPr id="44054" name="AutoShape 21"/>
          <p:cNvCxnSpPr>
            <a:cxnSpLocks noChangeShapeType="1"/>
            <a:stCxn id="71697" idx="2"/>
            <a:endCxn id="71698" idx="0"/>
          </p:cNvCxnSpPr>
          <p:nvPr/>
        </p:nvCxnSpPr>
        <p:spPr bwMode="auto">
          <a:xfrm rot="5400000">
            <a:off x="6016626" y="1825625"/>
            <a:ext cx="398462" cy="446087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55" name="AutoShape 22"/>
          <p:cNvCxnSpPr>
            <a:cxnSpLocks noChangeShapeType="1"/>
            <a:stCxn id="71698" idx="2"/>
            <a:endCxn id="71699" idx="0"/>
          </p:cNvCxnSpPr>
          <p:nvPr/>
        </p:nvCxnSpPr>
        <p:spPr bwMode="auto">
          <a:xfrm rot="5400000">
            <a:off x="5356226" y="2409825"/>
            <a:ext cx="431800" cy="84137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56" name="AutoShape 23"/>
          <p:cNvCxnSpPr>
            <a:cxnSpLocks noChangeShapeType="1"/>
            <a:stCxn id="71700" idx="0"/>
            <a:endCxn id="71698" idx="2"/>
          </p:cNvCxnSpPr>
          <p:nvPr/>
        </p:nvCxnSpPr>
        <p:spPr bwMode="auto">
          <a:xfrm rot="16200000" flipV="1">
            <a:off x="6019007" y="2588419"/>
            <a:ext cx="431800" cy="484187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57" name="AutoShape 24"/>
          <p:cNvCxnSpPr>
            <a:cxnSpLocks noChangeShapeType="1"/>
            <a:stCxn id="71701" idx="0"/>
            <a:endCxn id="71698" idx="2"/>
          </p:cNvCxnSpPr>
          <p:nvPr/>
        </p:nvCxnSpPr>
        <p:spPr bwMode="auto">
          <a:xfrm rot="16200000" flipV="1">
            <a:off x="6629401" y="1978025"/>
            <a:ext cx="431800" cy="170497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706" name="Oval 25"/>
          <p:cNvSpPr>
            <a:spLocks noChangeArrowheads="1"/>
          </p:cNvSpPr>
          <p:nvPr/>
        </p:nvSpPr>
        <p:spPr bwMode="auto">
          <a:xfrm>
            <a:off x="4211638" y="3776663"/>
            <a:ext cx="1223962" cy="754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MIDlet</a:t>
            </a:r>
          </a:p>
        </p:txBody>
      </p:sp>
      <p:sp>
        <p:nvSpPr>
          <p:cNvPr id="71707" name="Oval 26"/>
          <p:cNvSpPr>
            <a:spLocks noChangeArrowheads="1"/>
          </p:cNvSpPr>
          <p:nvPr/>
        </p:nvSpPr>
        <p:spPr bwMode="auto">
          <a:xfrm>
            <a:off x="5148263" y="4076700"/>
            <a:ext cx="1368425" cy="7572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Canvas</a:t>
            </a:r>
          </a:p>
        </p:txBody>
      </p:sp>
      <p:sp>
        <p:nvSpPr>
          <p:cNvPr id="71708" name="Oval 27"/>
          <p:cNvSpPr>
            <a:spLocks noChangeArrowheads="1"/>
          </p:cNvSpPr>
          <p:nvPr/>
        </p:nvSpPr>
        <p:spPr bwMode="auto">
          <a:xfrm>
            <a:off x="6423025" y="3937000"/>
            <a:ext cx="1604963" cy="7572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</a:tabLst>
            </a:pPr>
            <a:r>
              <a:rPr lang="hu-HU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71709" name="Oval 28"/>
          <p:cNvSpPr>
            <a:spLocks noChangeArrowheads="1"/>
          </p:cNvSpPr>
          <p:nvPr/>
        </p:nvSpPr>
        <p:spPr bwMode="auto">
          <a:xfrm>
            <a:off x="7451725" y="3573463"/>
            <a:ext cx="1439863" cy="6159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5221" rIns="81639" bIns="40820" anchor="ctr" anchorCtr="1"/>
          <a:lstStyle/>
          <a:p>
            <a:pPr algn="ctr">
              <a:tabLst>
                <a:tab pos="655638" algn="l"/>
                <a:tab pos="1312863" algn="l"/>
              </a:tabLst>
            </a:pPr>
            <a:r>
              <a:rPr lang="hu-HU">
                <a:solidFill>
                  <a:srgbClr val="000000"/>
                </a:solidFill>
              </a:rPr>
              <a:t>RecordStore</a:t>
            </a:r>
          </a:p>
        </p:txBody>
      </p:sp>
      <p:cxnSp>
        <p:nvCxnSpPr>
          <p:cNvPr id="44062" name="AutoShape 29"/>
          <p:cNvCxnSpPr>
            <a:cxnSpLocks noChangeShapeType="1"/>
            <a:stCxn id="71707" idx="0"/>
            <a:endCxn id="71700" idx="2"/>
          </p:cNvCxnSpPr>
          <p:nvPr/>
        </p:nvCxnSpPr>
        <p:spPr bwMode="auto">
          <a:xfrm rot="5400000" flipH="1" flipV="1">
            <a:off x="5830888" y="3430587"/>
            <a:ext cx="647700" cy="64452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63" name="AutoShape 30"/>
          <p:cNvCxnSpPr>
            <a:cxnSpLocks noChangeShapeType="1"/>
            <a:stCxn id="71708" idx="0"/>
            <a:endCxn id="71700" idx="2"/>
          </p:cNvCxnSpPr>
          <p:nvPr/>
        </p:nvCxnSpPr>
        <p:spPr bwMode="auto">
          <a:xfrm rot="16200000" flipV="1">
            <a:off x="6597650" y="3308350"/>
            <a:ext cx="508000" cy="749300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64" name="AutoShape 31"/>
          <p:cNvCxnSpPr>
            <a:cxnSpLocks noChangeShapeType="1"/>
            <a:stCxn id="71706" idx="0"/>
            <a:endCxn id="71699" idx="2"/>
          </p:cNvCxnSpPr>
          <p:nvPr/>
        </p:nvCxnSpPr>
        <p:spPr bwMode="auto">
          <a:xfrm rot="5400000" flipH="1" flipV="1">
            <a:off x="4814094" y="3439319"/>
            <a:ext cx="347663" cy="327025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065" name="AutoShape 32"/>
          <p:cNvCxnSpPr>
            <a:cxnSpLocks noChangeShapeType="1"/>
            <a:stCxn id="71709" idx="0"/>
            <a:endCxn id="71701" idx="2"/>
          </p:cNvCxnSpPr>
          <p:nvPr/>
        </p:nvCxnSpPr>
        <p:spPr bwMode="auto">
          <a:xfrm rot="16200000" flipV="1">
            <a:off x="7862887" y="3263901"/>
            <a:ext cx="144463" cy="474662"/>
          </a:xfrm>
          <a:prstGeom prst="straightConnector1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714" name="Téglalap 52"/>
          <p:cNvSpPr>
            <a:spLocks noChangeArrowheads="1"/>
          </p:cNvSpPr>
          <p:nvPr/>
        </p:nvSpPr>
        <p:spPr bwMode="auto">
          <a:xfrm>
            <a:off x="4643438" y="5013325"/>
            <a:ext cx="380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Adott OO rendszerek megismerése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789040"/>
            <a:ext cx="4162425" cy="2686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351837" cy="600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5" name="Egyenes összekötő 4"/>
          <p:cNvCxnSpPr/>
          <p:nvPr/>
        </p:nvCxnSpPr>
        <p:spPr>
          <a:xfrm flipH="1">
            <a:off x="6372200" y="1772816"/>
            <a:ext cx="1800200" cy="23762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06413"/>
            <a:ext cx="6618287" cy="6351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Jobbra nyíl 4"/>
          <p:cNvSpPr/>
          <p:nvPr/>
        </p:nvSpPr>
        <p:spPr>
          <a:xfrm>
            <a:off x="3347864" y="2060848"/>
            <a:ext cx="692656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8351837" cy="600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7" name="Egyenes összekötő 6"/>
          <p:cNvCxnSpPr/>
          <p:nvPr/>
        </p:nvCxnSpPr>
        <p:spPr>
          <a:xfrm flipH="1" flipV="1">
            <a:off x="3203848" y="2996952"/>
            <a:ext cx="5256584" cy="11521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smtClean="0">
                <a:latin typeface="+mn-lt"/>
              </a:rPr>
              <a:t>Vissza a látáshoz és a zászlókhoz, </a:t>
            </a:r>
            <a:r>
              <a:rPr lang="hu-HU" sz="4000" b="1" dirty="0" err="1" smtClean="0">
                <a:latin typeface="+mn-lt"/>
              </a:rPr>
              <a:t>Atan-ból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sp>
        <p:nvSpPr>
          <p:cNvPr id="6" name="Téglalap 5"/>
          <p:cNvSpPr/>
          <p:nvPr/>
        </p:nvSpPr>
        <p:spPr>
          <a:xfrm>
            <a:off x="3131840" y="1124744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 smtClean="0"/>
              <a:t>infoSeeFlagLeft</a:t>
            </a:r>
            <a:r>
              <a:rPr lang="hu-HU" sz="2400" b="1" dirty="0" smtClean="0"/>
              <a:t>()</a:t>
            </a:r>
            <a:endParaRPr lang="hu-HU" sz="2400" b="1" dirty="0"/>
          </a:p>
        </p:txBody>
      </p:sp>
      <p:sp>
        <p:nvSpPr>
          <p:cNvPr id="7" name="Téglalap 6"/>
          <p:cNvSpPr/>
          <p:nvPr/>
        </p:nvSpPr>
        <p:spPr>
          <a:xfrm>
            <a:off x="3059832" y="2564904"/>
            <a:ext cx="1440160" cy="1368152"/>
          </a:xfrm>
          <a:prstGeom prst="rect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499992" y="2564904"/>
            <a:ext cx="1440160" cy="1368152"/>
          </a:xfrm>
          <a:prstGeom prst="rect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Jobbra nyíl 8"/>
          <p:cNvSpPr/>
          <p:nvPr/>
        </p:nvSpPr>
        <p:spPr>
          <a:xfrm>
            <a:off x="3347864" y="2996952"/>
            <a:ext cx="692656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491880" y="2204864"/>
            <a:ext cx="2007840" cy="2796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11"/>
          <p:cNvCxnSpPr/>
          <p:nvPr/>
        </p:nvCxnSpPr>
        <p:spPr>
          <a:xfrm>
            <a:off x="4499992" y="213285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/>
          <p:cNvSpPr/>
          <p:nvPr/>
        </p:nvSpPr>
        <p:spPr>
          <a:xfrm>
            <a:off x="3607053" y="2195572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OWN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4499992" y="219557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OTHER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3059832" y="4725144"/>
            <a:ext cx="1440160" cy="1368152"/>
          </a:xfrm>
          <a:prstGeom prst="rect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4499992" y="4725144"/>
            <a:ext cx="1440160" cy="1368152"/>
          </a:xfrm>
          <a:prstGeom prst="rect">
            <a:avLst/>
          </a:prstGeom>
          <a:ln w="31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Jobbra nyíl 16"/>
          <p:cNvSpPr/>
          <p:nvPr/>
        </p:nvSpPr>
        <p:spPr>
          <a:xfrm flipH="1">
            <a:off x="5004048" y="5157192"/>
            <a:ext cx="675496" cy="5560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>
            <a:off x="3500264" y="6165304"/>
            <a:ext cx="2007840" cy="2796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3" name="Egyenes összekötő 22"/>
          <p:cNvCxnSpPr/>
          <p:nvPr/>
        </p:nvCxnSpPr>
        <p:spPr>
          <a:xfrm>
            <a:off x="4508376" y="609329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églalap 23"/>
          <p:cNvSpPr/>
          <p:nvPr/>
        </p:nvSpPr>
        <p:spPr>
          <a:xfrm>
            <a:off x="4615165" y="6156012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OWN</a:t>
            </a:r>
            <a:endParaRPr lang="hu-HU" dirty="0"/>
          </a:p>
        </p:txBody>
      </p:sp>
      <p:sp>
        <p:nvSpPr>
          <p:cNvPr id="25" name="Téglalap 24"/>
          <p:cNvSpPr/>
          <p:nvPr/>
        </p:nvSpPr>
        <p:spPr>
          <a:xfrm>
            <a:off x="3563888" y="615601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OTHER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Atan</a:t>
            </a:r>
            <a:r>
              <a:rPr lang="hu-HU" sz="4000" b="1" dirty="0" smtClean="0">
                <a:latin typeface="+mn-lt"/>
              </a:rPr>
              <a:t> 1.0.0 a </a:t>
            </a:r>
            <a:r>
              <a:rPr lang="hu-HU" sz="4000" b="1" dirty="0" err="1" smtClean="0">
                <a:latin typeface="+mn-lt"/>
              </a:rPr>
              <a:t>Maven</a:t>
            </a:r>
            <a:r>
              <a:rPr lang="hu-HU" sz="4000" b="1" dirty="0" smtClean="0">
                <a:latin typeface="+mn-lt"/>
              </a:rPr>
              <a:t> lokális </a:t>
            </a:r>
            <a:r>
              <a:rPr lang="hu-HU" sz="4000" b="1" dirty="0" err="1" smtClean="0">
                <a:latin typeface="+mn-lt"/>
              </a:rPr>
              <a:t>repóban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715125" cy="55626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Atan</a:t>
            </a:r>
            <a:r>
              <a:rPr lang="hu-HU" sz="4000" b="1" dirty="0" smtClean="0">
                <a:latin typeface="+mn-lt"/>
              </a:rPr>
              <a:t> 1.0.0, Aranycsapat FC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838325"/>
            <a:ext cx="6627813" cy="31813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Atan</a:t>
            </a:r>
            <a:r>
              <a:rPr lang="hu-HU" sz="4000" b="1" dirty="0" smtClean="0">
                <a:latin typeface="+mn-lt"/>
              </a:rPr>
              <a:t> 1.0.0, </a:t>
            </a:r>
            <a:r>
              <a:rPr lang="hu-HU" sz="4000" b="1" dirty="0" err="1" smtClean="0">
                <a:latin typeface="+mn-lt"/>
              </a:rPr>
              <a:t>Marvellous</a:t>
            </a:r>
            <a:r>
              <a:rPr lang="hu-HU" sz="4000" b="1" dirty="0" smtClean="0">
                <a:latin typeface="+mn-lt"/>
              </a:rPr>
              <a:t> </a:t>
            </a:r>
            <a:r>
              <a:rPr lang="hu-HU" sz="4000" b="1" dirty="0" err="1" smtClean="0">
                <a:latin typeface="+mn-lt"/>
              </a:rPr>
              <a:t>Magyars</a:t>
            </a:r>
            <a:r>
              <a:rPr lang="hu-HU" sz="4000" b="1" dirty="0" smtClean="0">
                <a:latin typeface="+mn-lt"/>
              </a:rPr>
              <a:t> FC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414463"/>
            <a:ext cx="7808913" cy="40290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Atan</a:t>
            </a:r>
            <a:r>
              <a:rPr lang="hu-HU" sz="4000" b="1" dirty="0" smtClean="0">
                <a:latin typeface="+mn-lt"/>
              </a:rPr>
              <a:t> 1.0.0, </a:t>
            </a:r>
            <a:r>
              <a:rPr lang="hu-HU" sz="4000" b="1" dirty="0" err="1" smtClean="0">
                <a:latin typeface="+mn-lt"/>
              </a:rPr>
              <a:t>Mighty</a:t>
            </a:r>
            <a:r>
              <a:rPr lang="hu-HU" sz="4000" b="1" dirty="0" smtClean="0">
                <a:latin typeface="+mn-lt"/>
              </a:rPr>
              <a:t> </a:t>
            </a:r>
            <a:r>
              <a:rPr lang="hu-HU" sz="4000" b="1" dirty="0" err="1" smtClean="0">
                <a:latin typeface="+mn-lt"/>
              </a:rPr>
              <a:t>Magyars</a:t>
            </a:r>
            <a:r>
              <a:rPr lang="hu-HU" sz="4000" b="1" dirty="0" smtClean="0">
                <a:latin typeface="+mn-lt"/>
              </a:rPr>
              <a:t> FC</a:t>
            </a:r>
          </a:p>
          <a:p>
            <a:pPr marL="457200" indent="-457200"/>
            <a:endParaRPr lang="hu-HU" sz="4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6884987" cy="29432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08920"/>
            <a:ext cx="6923087" cy="31527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772817"/>
            <a:ext cx="2736304" cy="277366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72816"/>
            <a:ext cx="2667000" cy="26955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Cím 3"/>
          <p:cNvSpPr txBox="1">
            <a:spLocks/>
          </p:cNvSpPr>
          <p:nvPr/>
        </p:nvSpPr>
        <p:spPr bwMode="auto">
          <a:xfrm>
            <a:off x="-214346" y="188640"/>
            <a:ext cx="957269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/>
            <a:r>
              <a:rPr lang="hu-HU" sz="4000" b="1" dirty="0" err="1" smtClean="0">
                <a:latin typeface="+mn-lt"/>
              </a:rPr>
              <a:t>FerSML</a:t>
            </a:r>
            <a:r>
              <a:rPr lang="hu-HU" sz="4000" b="1" dirty="0" smtClean="0">
                <a:latin typeface="+mn-lt"/>
              </a:rPr>
              <a:t> platform </a:t>
            </a:r>
            <a:r>
              <a:rPr lang="hu-HU" sz="4000" b="1" dirty="0" err="1" smtClean="0">
                <a:latin typeface="+mn-lt"/>
              </a:rPr>
              <a:t>logo</a:t>
            </a:r>
            <a:endParaRPr lang="hu-HU" sz="4000" b="1" dirty="0" smtClean="0">
              <a:latin typeface="+mn-lt"/>
            </a:endParaRPr>
          </a:p>
          <a:p>
            <a:pPr marL="457200" indent="-457200"/>
            <a:endParaRPr lang="hu-HU" sz="4400" b="1" dirty="0"/>
          </a:p>
        </p:txBody>
      </p:sp>
      <p:cxnSp>
        <p:nvCxnSpPr>
          <p:cNvPr id="52" name="Egyenes összekötő 51"/>
          <p:cNvCxnSpPr/>
          <p:nvPr/>
        </p:nvCxnSpPr>
        <p:spPr>
          <a:xfrm>
            <a:off x="3995936" y="307158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3995936" y="235150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3995936" y="379166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Egyenes összekötő 54"/>
          <p:cNvCxnSpPr/>
          <p:nvPr/>
        </p:nvCxnSpPr>
        <p:spPr>
          <a:xfrm>
            <a:off x="3995936" y="271154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3995936" y="199146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3995936" y="415170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3995936" y="3431629"/>
            <a:ext cx="48965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 flipH="1">
            <a:off x="6507832" y="1340768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Egyenes összekötő 59"/>
          <p:cNvCxnSpPr/>
          <p:nvPr/>
        </p:nvCxnSpPr>
        <p:spPr>
          <a:xfrm flipH="1">
            <a:off x="7227912" y="1340768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 flipH="1">
            <a:off x="5787752" y="1351781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6147792" y="1340768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5427712" y="1351781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 flipH="1">
            <a:off x="7587952" y="1340768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 flipH="1">
            <a:off x="6867872" y="1351781"/>
            <a:ext cx="8384" cy="3877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95536" y="2492896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LEGO robotok Java programozása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2283314"/>
            <a:ext cx="1576697" cy="223509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179512" y="1844824"/>
            <a:ext cx="5190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A Java </a:t>
            </a:r>
            <a:r>
              <a:rPr lang="hu-HU" b="1" dirty="0" err="1" smtClean="0">
                <a:solidFill>
                  <a:srgbClr val="FF0000"/>
                </a:solidFill>
              </a:rPr>
              <a:t>ME-hez</a:t>
            </a:r>
            <a:r>
              <a:rPr lang="hu-HU" b="1" dirty="0" smtClean="0">
                <a:solidFill>
                  <a:srgbClr val="FF0000"/>
                </a:solidFill>
              </a:rPr>
              <a:t> és a </a:t>
            </a:r>
            <a:r>
              <a:rPr lang="hu-HU" b="1" dirty="0" err="1" smtClean="0">
                <a:solidFill>
                  <a:srgbClr val="FF0000"/>
                </a:solidFill>
              </a:rPr>
              <a:t>leJOS</a:t>
            </a:r>
            <a:r>
              <a:rPr lang="hu-HU" b="1" dirty="0" smtClean="0">
                <a:solidFill>
                  <a:srgbClr val="FF0000"/>
                </a:solidFill>
              </a:rPr>
              <a:t> Viselkedés </a:t>
            </a:r>
            <a:r>
              <a:rPr lang="hu-HU" b="1" dirty="0" err="1" smtClean="0">
                <a:solidFill>
                  <a:srgbClr val="FF0000"/>
                </a:solidFill>
              </a:rPr>
              <a:t>API-hoz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195736" y="2358172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(Nehogy már megint könyv)</a:t>
            </a:r>
            <a:endParaRPr lang="hu-HU" dirty="0" smtClean="0"/>
          </a:p>
          <a:p>
            <a:pPr>
              <a:defRPr/>
            </a:pPr>
            <a:r>
              <a:rPr lang="hu-HU" dirty="0" err="1" smtClean="0"/>
              <a:t>Bátfai</a:t>
            </a:r>
            <a:r>
              <a:rPr lang="hu-HU" dirty="0" smtClean="0"/>
              <a:t> Norbert (2011): Nehogy már megint a </a:t>
            </a:r>
            <a:r>
              <a:rPr lang="hu-HU" dirty="0" err="1" smtClean="0"/>
              <a:t>mobilod</a:t>
            </a:r>
            <a:r>
              <a:rPr lang="hu-HU" dirty="0" smtClean="0"/>
              <a:t> nyomkodjon Téged!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285776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LEGO robotok</a:t>
            </a: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5972175" cy="571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908720"/>
            <a:ext cx="7027863" cy="5838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85982" y="142852"/>
            <a:ext cx="4243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b="1" dirty="0" smtClean="0">
                <a:latin typeface="+mj-lt"/>
              </a:rPr>
              <a:t>Konfiguráció és profil</a:t>
            </a:r>
            <a:endParaRPr lang="hu-HU" sz="3600" b="1" dirty="0"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57158" y="1000108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/>
              <a:t>Connected Limited Device Configuration (CLDC)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pPr marL="342900" indent="-342900">
              <a:buFont typeface="+mj-lt"/>
              <a:buAutoNum type="arabicParenR"/>
            </a:pPr>
            <a:r>
              <a:rPr lang="hu-HU" dirty="0" smtClean="0"/>
              <a:t>Mobile </a:t>
            </a:r>
            <a:r>
              <a:rPr lang="hu-HU" dirty="0" err="1" smtClean="0"/>
              <a:t>Information</a:t>
            </a:r>
            <a:r>
              <a:rPr lang="hu-HU" dirty="0" smtClean="0"/>
              <a:t>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Profile</a:t>
            </a:r>
            <a:r>
              <a:rPr lang="hu-HU" dirty="0" smtClean="0"/>
              <a:t> (MIDP, JSR 118)</a:t>
            </a:r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642910" y="6215082"/>
            <a:ext cx="6038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JSR = Java </a:t>
            </a:r>
            <a:r>
              <a:rPr lang="hu-HU" dirty="0" err="1" smtClean="0"/>
              <a:t>Specification</a:t>
            </a:r>
            <a:r>
              <a:rPr lang="hu-HU" dirty="0" smtClean="0"/>
              <a:t> </a:t>
            </a:r>
            <a:r>
              <a:rPr lang="hu-HU" dirty="0" err="1" smtClean="0"/>
              <a:t>Request</a:t>
            </a:r>
            <a:r>
              <a:rPr lang="hu-HU" dirty="0" smtClean="0"/>
              <a:t>, lásd ajánlott irodalom.</a:t>
            </a:r>
            <a:endParaRPr lang="hu-H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429000"/>
            <a:ext cx="7356495" cy="27668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Téglalap 8"/>
          <p:cNvSpPr/>
          <p:nvPr/>
        </p:nvSpPr>
        <p:spPr>
          <a:xfrm>
            <a:off x="357158" y="2428868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MIDP API:</a:t>
            </a:r>
            <a:br>
              <a:rPr lang="hu-HU" dirty="0" smtClean="0"/>
            </a:br>
            <a:r>
              <a:rPr lang="hu-HU" dirty="0" smtClean="0">
                <a:hlinkClick r:id="rId3"/>
              </a:rPr>
              <a:t>http://download.oracle.com/javame/config/cldc/ref-impl/midp2.0/jsr118/index.html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138" y="1098550"/>
            <a:ext cx="4606925" cy="337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" y="2701925"/>
            <a:ext cx="7072313" cy="3730625"/>
          </a:xfrm>
          <a:prstGeom prst="rect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2125663" y="98425"/>
            <a:ext cx="4340225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76022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hu-HU" sz="4000" b="1" dirty="0" err="1" smtClean="0">
                <a:solidFill>
                  <a:srgbClr val="000000"/>
                </a:solidFill>
                <a:latin typeface="+mj-lt"/>
              </a:rPr>
              <a:t>Ism</a:t>
            </a:r>
            <a:r>
              <a:rPr lang="hu-HU" sz="4000" b="1" dirty="0" smtClean="0">
                <a:solidFill>
                  <a:srgbClr val="000000"/>
                </a:solidFill>
                <a:latin typeface="+mj-lt"/>
              </a:rPr>
              <a:t>: A </a:t>
            </a:r>
            <a:r>
              <a:rPr lang="hu-HU" sz="4000" b="1" dirty="0">
                <a:solidFill>
                  <a:srgbClr val="000000"/>
                </a:solidFill>
                <a:latin typeface="+mj-lt"/>
              </a:rPr>
              <a:t>processzor tégla</a:t>
            </a:r>
          </a:p>
        </p:txBody>
      </p:sp>
      <p:sp>
        <p:nvSpPr>
          <p:cNvPr id="89093" name="Freeform 4"/>
          <p:cNvSpPr>
            <a:spLocks noChangeArrowheads="1"/>
          </p:cNvSpPr>
          <p:nvPr/>
        </p:nvSpPr>
        <p:spPr bwMode="auto">
          <a:xfrm>
            <a:off x="3667125" y="3798888"/>
            <a:ext cx="3181350" cy="584200"/>
          </a:xfrm>
          <a:custGeom>
            <a:avLst/>
            <a:gdLst>
              <a:gd name="T0" fmla="*/ 119558 w 9739"/>
              <a:gd name="T1" fmla="*/ 420872 h 1792"/>
              <a:gd name="T2" fmla="*/ 162677 w 9739"/>
              <a:gd name="T3" fmla="*/ 108233 h 1792"/>
              <a:gd name="T4" fmla="*/ 497504 w 9739"/>
              <a:gd name="T5" fmla="*/ 75959 h 1792"/>
              <a:gd name="T6" fmla="*/ 854218 w 9739"/>
              <a:gd name="T7" fmla="*/ 75959 h 1792"/>
              <a:gd name="T8" fmla="*/ 1199825 w 9739"/>
              <a:gd name="T9" fmla="*/ 65201 h 1792"/>
              <a:gd name="T10" fmla="*/ 1578099 w 9739"/>
              <a:gd name="T11" fmla="*/ 21842 h 1792"/>
              <a:gd name="T12" fmla="*/ 1988384 w 9739"/>
              <a:gd name="T13" fmla="*/ 21842 h 1792"/>
              <a:gd name="T14" fmla="*/ 2334318 w 9739"/>
              <a:gd name="T15" fmla="*/ 21842 h 1792"/>
              <a:gd name="T16" fmla="*/ 2690706 w 9739"/>
              <a:gd name="T17" fmla="*/ 32600 h 1792"/>
              <a:gd name="T18" fmla="*/ 3047419 w 9739"/>
              <a:gd name="T19" fmla="*/ 86717 h 1792"/>
              <a:gd name="T20" fmla="*/ 3090538 w 9739"/>
              <a:gd name="T21" fmla="*/ 431630 h 1792"/>
              <a:gd name="T22" fmla="*/ 2733825 w 9739"/>
              <a:gd name="T23" fmla="*/ 528779 h 1792"/>
              <a:gd name="T24" fmla="*/ 2345098 w 9739"/>
              <a:gd name="T25" fmla="*/ 507263 h 1792"/>
              <a:gd name="T26" fmla="*/ 1945265 w 9739"/>
              <a:gd name="T27" fmla="*/ 507263 h 1792"/>
              <a:gd name="T28" fmla="*/ 1523873 w 9739"/>
              <a:gd name="T29" fmla="*/ 539537 h 1792"/>
              <a:gd name="T30" fmla="*/ 1135146 w 9739"/>
              <a:gd name="T31" fmla="*/ 571812 h 1792"/>
              <a:gd name="T32" fmla="*/ 746093 w 9739"/>
              <a:gd name="T33" fmla="*/ 561054 h 1792"/>
              <a:gd name="T34" fmla="*/ 368147 w 9739"/>
              <a:gd name="T35" fmla="*/ 485421 h 1792"/>
              <a:gd name="T36" fmla="*/ 260022 w 9739"/>
              <a:gd name="T37" fmla="*/ 463904 h 1792"/>
              <a:gd name="T38" fmla="*/ 141117 w 9739"/>
              <a:gd name="T39" fmla="*/ 453146 h 1792"/>
              <a:gd name="T40" fmla="*/ 119558 w 9739"/>
              <a:gd name="T41" fmla="*/ 453146 h 1792"/>
              <a:gd name="T42" fmla="*/ 119558 w 9739"/>
              <a:gd name="T43" fmla="*/ 420872 h 17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739"/>
              <a:gd name="T67" fmla="*/ 0 h 1792"/>
              <a:gd name="T68" fmla="*/ 9739 w 9739"/>
              <a:gd name="T69" fmla="*/ 1792 h 17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739" h="1792">
                <a:moveTo>
                  <a:pt x="366" y="1291"/>
                </a:moveTo>
                <a:cubicBezTo>
                  <a:pt x="0" y="1075"/>
                  <a:pt x="55" y="487"/>
                  <a:pt x="498" y="332"/>
                </a:cubicBezTo>
                <a:cubicBezTo>
                  <a:pt x="845" y="211"/>
                  <a:pt x="1180" y="250"/>
                  <a:pt x="1523" y="233"/>
                </a:cubicBezTo>
                <a:cubicBezTo>
                  <a:pt x="1886" y="215"/>
                  <a:pt x="2251" y="238"/>
                  <a:pt x="2615" y="233"/>
                </a:cubicBezTo>
                <a:cubicBezTo>
                  <a:pt x="2967" y="228"/>
                  <a:pt x="3324" y="269"/>
                  <a:pt x="3673" y="200"/>
                </a:cubicBezTo>
                <a:cubicBezTo>
                  <a:pt x="4055" y="125"/>
                  <a:pt x="4443" y="87"/>
                  <a:pt x="4831" y="67"/>
                </a:cubicBezTo>
                <a:cubicBezTo>
                  <a:pt x="5248" y="46"/>
                  <a:pt x="5668" y="67"/>
                  <a:pt x="6087" y="67"/>
                </a:cubicBezTo>
                <a:cubicBezTo>
                  <a:pt x="6440" y="67"/>
                  <a:pt x="6795" y="36"/>
                  <a:pt x="7146" y="67"/>
                </a:cubicBezTo>
                <a:cubicBezTo>
                  <a:pt x="7510" y="99"/>
                  <a:pt x="7874" y="74"/>
                  <a:pt x="8237" y="100"/>
                </a:cubicBezTo>
                <a:cubicBezTo>
                  <a:pt x="8600" y="126"/>
                  <a:pt x="8997" y="0"/>
                  <a:pt x="9329" y="266"/>
                </a:cubicBezTo>
                <a:cubicBezTo>
                  <a:pt x="9641" y="516"/>
                  <a:pt x="9738" y="1010"/>
                  <a:pt x="9461" y="1324"/>
                </a:cubicBezTo>
                <a:cubicBezTo>
                  <a:pt x="9178" y="1646"/>
                  <a:pt x="8743" y="1632"/>
                  <a:pt x="8369" y="1622"/>
                </a:cubicBezTo>
                <a:cubicBezTo>
                  <a:pt x="7972" y="1611"/>
                  <a:pt x="7580" y="1615"/>
                  <a:pt x="7179" y="1556"/>
                </a:cubicBezTo>
                <a:cubicBezTo>
                  <a:pt x="6778" y="1497"/>
                  <a:pt x="6362" y="1578"/>
                  <a:pt x="5955" y="1556"/>
                </a:cubicBezTo>
                <a:cubicBezTo>
                  <a:pt x="5518" y="1532"/>
                  <a:pt x="5097" y="1671"/>
                  <a:pt x="4665" y="1655"/>
                </a:cubicBezTo>
                <a:cubicBezTo>
                  <a:pt x="4261" y="1640"/>
                  <a:pt x="3881" y="1791"/>
                  <a:pt x="3475" y="1754"/>
                </a:cubicBezTo>
                <a:cubicBezTo>
                  <a:pt x="3080" y="1718"/>
                  <a:pt x="2681" y="1746"/>
                  <a:pt x="2284" y="1721"/>
                </a:cubicBezTo>
                <a:cubicBezTo>
                  <a:pt x="1887" y="1696"/>
                  <a:pt x="1512" y="1564"/>
                  <a:pt x="1127" y="1489"/>
                </a:cubicBezTo>
                <a:lnTo>
                  <a:pt x="796" y="1423"/>
                </a:lnTo>
                <a:lnTo>
                  <a:pt x="432" y="1390"/>
                </a:lnTo>
                <a:lnTo>
                  <a:pt x="366" y="1390"/>
                </a:lnTo>
                <a:lnTo>
                  <a:pt x="366" y="1291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hu-HU"/>
          </a:p>
        </p:txBody>
      </p:sp>
      <p:sp>
        <p:nvSpPr>
          <p:cNvPr id="89094" name="Freeform 5"/>
          <p:cNvSpPr>
            <a:spLocks noChangeArrowheads="1"/>
          </p:cNvSpPr>
          <p:nvPr/>
        </p:nvSpPr>
        <p:spPr bwMode="auto">
          <a:xfrm>
            <a:off x="3676650" y="4513263"/>
            <a:ext cx="3060700" cy="482600"/>
          </a:xfrm>
          <a:custGeom>
            <a:avLst/>
            <a:gdLst>
              <a:gd name="T0" fmla="*/ 122441 w 9374"/>
              <a:gd name="T1" fmla="*/ 442710 h 1476"/>
              <a:gd name="T2" fmla="*/ 165540 w 9374"/>
              <a:gd name="T3" fmla="*/ 129151 h 1476"/>
              <a:gd name="T4" fmla="*/ 500212 w 9374"/>
              <a:gd name="T5" fmla="*/ 85992 h 1476"/>
              <a:gd name="T6" fmla="*/ 835211 w 9374"/>
              <a:gd name="T7" fmla="*/ 85992 h 1476"/>
              <a:gd name="T8" fmla="*/ 1234532 w 9374"/>
              <a:gd name="T9" fmla="*/ 85992 h 1476"/>
              <a:gd name="T10" fmla="*/ 1612630 w 9374"/>
              <a:gd name="T11" fmla="*/ 74875 h 1476"/>
              <a:gd name="T12" fmla="*/ 1979627 w 9374"/>
              <a:gd name="T13" fmla="*/ 31716 h 1476"/>
              <a:gd name="T14" fmla="*/ 2336175 w 9374"/>
              <a:gd name="T15" fmla="*/ 10136 h 1476"/>
              <a:gd name="T16" fmla="*/ 2670847 w 9374"/>
              <a:gd name="T17" fmla="*/ 10136 h 1476"/>
              <a:gd name="T18" fmla="*/ 3005520 w 9374"/>
              <a:gd name="T19" fmla="*/ 139941 h 1476"/>
              <a:gd name="T20" fmla="*/ 2897772 w 9374"/>
              <a:gd name="T21" fmla="*/ 453500 h 1476"/>
              <a:gd name="T22" fmla="*/ 2551998 w 9374"/>
              <a:gd name="T23" fmla="*/ 453500 h 1476"/>
              <a:gd name="T24" fmla="*/ 2206551 w 9374"/>
              <a:gd name="T25" fmla="*/ 453500 h 1476"/>
              <a:gd name="T26" fmla="*/ 1839554 w 9374"/>
              <a:gd name="T27" fmla="*/ 453500 h 1476"/>
              <a:gd name="T28" fmla="*/ 1504556 w 9374"/>
              <a:gd name="T29" fmla="*/ 453500 h 1476"/>
              <a:gd name="T30" fmla="*/ 1072584 w 9374"/>
              <a:gd name="T31" fmla="*/ 464290 h 1476"/>
              <a:gd name="T32" fmla="*/ 651386 w 9374"/>
              <a:gd name="T33" fmla="*/ 464290 h 1476"/>
              <a:gd name="T34" fmla="*/ 262840 w 9374"/>
              <a:gd name="T35" fmla="*/ 442710 h 1476"/>
              <a:gd name="T36" fmla="*/ 154765 w 9374"/>
              <a:gd name="T37" fmla="*/ 410341 h 1476"/>
              <a:gd name="T38" fmla="*/ 35916 w 9374"/>
              <a:gd name="T39" fmla="*/ 399551 h 1476"/>
              <a:gd name="T40" fmla="*/ 14366 w 9374"/>
              <a:gd name="T41" fmla="*/ 388761 h 147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374"/>
              <a:gd name="T64" fmla="*/ 0 h 1476"/>
              <a:gd name="T65" fmla="*/ 9374 w 9374"/>
              <a:gd name="T66" fmla="*/ 1476 h 147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374" h="1476">
                <a:moveTo>
                  <a:pt x="375" y="1354"/>
                </a:moveTo>
                <a:cubicBezTo>
                  <a:pt x="187" y="1080"/>
                  <a:pt x="0" y="611"/>
                  <a:pt x="507" y="395"/>
                </a:cubicBezTo>
                <a:cubicBezTo>
                  <a:pt x="862" y="244"/>
                  <a:pt x="1188" y="285"/>
                  <a:pt x="1532" y="263"/>
                </a:cubicBezTo>
                <a:cubicBezTo>
                  <a:pt x="1876" y="241"/>
                  <a:pt x="2216" y="263"/>
                  <a:pt x="2558" y="263"/>
                </a:cubicBezTo>
                <a:cubicBezTo>
                  <a:pt x="2964" y="263"/>
                  <a:pt x="3374" y="269"/>
                  <a:pt x="3781" y="263"/>
                </a:cubicBezTo>
                <a:cubicBezTo>
                  <a:pt x="4167" y="257"/>
                  <a:pt x="4552" y="262"/>
                  <a:pt x="4939" y="229"/>
                </a:cubicBezTo>
                <a:cubicBezTo>
                  <a:pt x="5316" y="197"/>
                  <a:pt x="5684" y="114"/>
                  <a:pt x="6063" y="97"/>
                </a:cubicBezTo>
                <a:cubicBezTo>
                  <a:pt x="6427" y="81"/>
                  <a:pt x="6789" y="20"/>
                  <a:pt x="7155" y="31"/>
                </a:cubicBezTo>
                <a:cubicBezTo>
                  <a:pt x="7495" y="41"/>
                  <a:pt x="7839" y="35"/>
                  <a:pt x="8180" y="31"/>
                </a:cubicBezTo>
                <a:cubicBezTo>
                  <a:pt x="8546" y="27"/>
                  <a:pt x="9011" y="0"/>
                  <a:pt x="9205" y="428"/>
                </a:cubicBezTo>
                <a:cubicBezTo>
                  <a:pt x="9354" y="757"/>
                  <a:pt x="9373" y="1358"/>
                  <a:pt x="8875" y="1387"/>
                </a:cubicBezTo>
                <a:cubicBezTo>
                  <a:pt x="8523" y="1407"/>
                  <a:pt x="8168" y="1387"/>
                  <a:pt x="7816" y="1387"/>
                </a:cubicBezTo>
                <a:cubicBezTo>
                  <a:pt x="7464" y="1387"/>
                  <a:pt x="7110" y="1387"/>
                  <a:pt x="6758" y="1387"/>
                </a:cubicBezTo>
                <a:cubicBezTo>
                  <a:pt x="6383" y="1387"/>
                  <a:pt x="6008" y="1387"/>
                  <a:pt x="5634" y="1387"/>
                </a:cubicBezTo>
                <a:cubicBezTo>
                  <a:pt x="5292" y="1387"/>
                  <a:pt x="4949" y="1384"/>
                  <a:pt x="4608" y="1387"/>
                </a:cubicBezTo>
                <a:cubicBezTo>
                  <a:pt x="4166" y="1391"/>
                  <a:pt x="3726" y="1391"/>
                  <a:pt x="3285" y="1420"/>
                </a:cubicBezTo>
                <a:cubicBezTo>
                  <a:pt x="2855" y="1448"/>
                  <a:pt x="2424" y="1432"/>
                  <a:pt x="1995" y="1420"/>
                </a:cubicBezTo>
                <a:cubicBezTo>
                  <a:pt x="1598" y="1409"/>
                  <a:pt x="1193" y="1475"/>
                  <a:pt x="805" y="1354"/>
                </a:cubicBezTo>
                <a:lnTo>
                  <a:pt x="474" y="1255"/>
                </a:lnTo>
                <a:lnTo>
                  <a:pt x="110" y="1222"/>
                </a:lnTo>
                <a:lnTo>
                  <a:pt x="44" y="1189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  <p:sp>
        <p:nvSpPr>
          <p:cNvPr id="89095" name="Freeform 6"/>
          <p:cNvSpPr>
            <a:spLocks noChangeArrowheads="1"/>
          </p:cNvSpPr>
          <p:nvPr/>
        </p:nvSpPr>
        <p:spPr bwMode="auto">
          <a:xfrm>
            <a:off x="4229100" y="5199063"/>
            <a:ext cx="1778000" cy="333375"/>
          </a:xfrm>
          <a:custGeom>
            <a:avLst/>
            <a:gdLst>
              <a:gd name="T0" fmla="*/ 174339 w 5446"/>
              <a:gd name="T1" fmla="*/ 306054 h 1025"/>
              <a:gd name="T2" fmla="*/ 163566 w 5446"/>
              <a:gd name="T3" fmla="*/ 47811 h 1025"/>
              <a:gd name="T4" fmla="*/ 530527 w 5446"/>
              <a:gd name="T5" fmla="*/ 26345 h 1025"/>
              <a:gd name="T6" fmla="*/ 908589 w 5446"/>
              <a:gd name="T7" fmla="*/ 80010 h 1025"/>
              <a:gd name="T8" fmla="*/ 1264776 w 5446"/>
              <a:gd name="T9" fmla="*/ 80010 h 1025"/>
              <a:gd name="T10" fmla="*/ 1599743 w 5446"/>
              <a:gd name="T11" fmla="*/ 101476 h 1025"/>
              <a:gd name="T12" fmla="*/ 1426710 w 5446"/>
              <a:gd name="T13" fmla="*/ 295321 h 1025"/>
              <a:gd name="T14" fmla="*/ 1081296 w 5446"/>
              <a:gd name="T15" fmla="*/ 284588 h 1025"/>
              <a:gd name="T16" fmla="*/ 681686 w 5446"/>
              <a:gd name="T17" fmla="*/ 284588 h 1025"/>
              <a:gd name="T18" fmla="*/ 347046 w 5446"/>
              <a:gd name="T19" fmla="*/ 284588 h 1025"/>
              <a:gd name="T20" fmla="*/ 238982 w 5446"/>
              <a:gd name="T21" fmla="*/ 284588 h 1025"/>
              <a:gd name="T22" fmla="*/ 120470 w 5446"/>
              <a:gd name="T23" fmla="*/ 284588 h 1025"/>
              <a:gd name="T24" fmla="*/ 109697 w 5446"/>
              <a:gd name="T25" fmla="*/ 284588 h 10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46"/>
              <a:gd name="T40" fmla="*/ 0 h 1025"/>
              <a:gd name="T41" fmla="*/ 5446 w 5446"/>
              <a:gd name="T42" fmla="*/ 1025 h 102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46" h="1025">
                <a:moveTo>
                  <a:pt x="534" y="941"/>
                </a:moveTo>
                <a:cubicBezTo>
                  <a:pt x="0" y="1024"/>
                  <a:pt x="57" y="237"/>
                  <a:pt x="501" y="147"/>
                </a:cubicBezTo>
                <a:cubicBezTo>
                  <a:pt x="879" y="70"/>
                  <a:pt x="1258" y="0"/>
                  <a:pt x="1625" y="81"/>
                </a:cubicBezTo>
                <a:cubicBezTo>
                  <a:pt x="2019" y="168"/>
                  <a:pt x="2395" y="247"/>
                  <a:pt x="2783" y="246"/>
                </a:cubicBezTo>
                <a:cubicBezTo>
                  <a:pt x="3146" y="245"/>
                  <a:pt x="3511" y="239"/>
                  <a:pt x="3874" y="246"/>
                </a:cubicBezTo>
                <a:cubicBezTo>
                  <a:pt x="4216" y="253"/>
                  <a:pt x="4584" y="172"/>
                  <a:pt x="4900" y="312"/>
                </a:cubicBezTo>
                <a:cubicBezTo>
                  <a:pt x="5445" y="553"/>
                  <a:pt x="4656" y="939"/>
                  <a:pt x="4370" y="908"/>
                </a:cubicBezTo>
                <a:cubicBezTo>
                  <a:pt x="4019" y="870"/>
                  <a:pt x="3666" y="904"/>
                  <a:pt x="3312" y="875"/>
                </a:cubicBezTo>
                <a:cubicBezTo>
                  <a:pt x="2905" y="842"/>
                  <a:pt x="2495" y="875"/>
                  <a:pt x="2088" y="875"/>
                </a:cubicBezTo>
                <a:cubicBezTo>
                  <a:pt x="1747" y="875"/>
                  <a:pt x="1404" y="875"/>
                  <a:pt x="1063" y="875"/>
                </a:cubicBezTo>
                <a:lnTo>
                  <a:pt x="732" y="875"/>
                </a:lnTo>
                <a:lnTo>
                  <a:pt x="369" y="875"/>
                </a:lnTo>
                <a:lnTo>
                  <a:pt x="336" y="875"/>
                </a:lnTo>
              </a:path>
            </a:pathLst>
          </a:custGeom>
          <a:noFill/>
          <a:ln w="36000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</a:t>
            </a:r>
            <a:r>
              <a:rPr lang="hu-HU" sz="4400" b="1" dirty="0" err="1" smtClean="0">
                <a:latin typeface="+mj-lt"/>
                <a:ea typeface="+mj-ea"/>
                <a:cs typeface="+mj-cs"/>
              </a:rPr>
              <a:t>leJOS</a:t>
            </a:r>
            <a:r>
              <a:rPr lang="hu-HU" sz="4400" b="1" dirty="0" smtClean="0">
                <a:latin typeface="+mj-lt"/>
                <a:ea typeface="+mj-ea"/>
                <a:cs typeface="+mj-cs"/>
              </a:rPr>
              <a:t> NXJ API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43640" y="1124744"/>
            <a:ext cx="9000360" cy="121791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/>
            </a:pPr>
            <a:r>
              <a:rPr lang="hu-HU" sz="2400" b="0" i="0" u="none" strike="noStrike" kern="1200" dirty="0" smtClean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NXJ API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/>
            </a:pPr>
            <a:endParaRPr lang="hu-HU" sz="2400" dirty="0" smtClean="0">
              <a:latin typeface="+mn-lt"/>
              <a:ea typeface="Arial Unicode MS" pitchFamily="2"/>
              <a:cs typeface="Tahoma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/>
            </a:pPr>
            <a:r>
              <a:rPr lang="hu-HU" sz="2400" b="0" i="0" u="none" strike="noStrike" kern="1200" dirty="0" smtClean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PC API</a:t>
            </a:r>
            <a:endParaRPr lang="hu-HU" sz="2400" b="0" i="0" u="none" strike="noStrike" kern="1200" dirty="0">
              <a:ln>
                <a:noFill/>
              </a:ln>
              <a:latin typeface="+mn-lt"/>
              <a:ea typeface="Arial Unicode MS" pitchFamily="2"/>
              <a:cs typeface="Tahoma" pitchFamily="2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67544" y="692696"/>
            <a:ext cx="7951320" cy="430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lvl="0" algn="ctr" hangingPunct="0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latin typeface="+mn-lt"/>
                <a:ea typeface="Arial Unicode MS" pitchFamily="2"/>
                <a:cs typeface="Tahoma" pitchFamily="2"/>
              </a:rPr>
              <a:t>http://lejos.sourceforge.net/</a:t>
            </a:r>
            <a:endParaRPr lang="hu-HU" b="0" i="0" u="none" strike="noStrike" kern="1200" dirty="0">
              <a:ln>
                <a:noFill/>
              </a:ln>
              <a:latin typeface="+mn-lt"/>
              <a:ea typeface="Arial Unicode MS" pitchFamily="2"/>
              <a:cs typeface="Tahoma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5172075" cy="5705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132856"/>
            <a:ext cx="4343400" cy="3819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564904"/>
            <a:ext cx="4305300" cy="3552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Viselkedés API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43640" y="3857628"/>
            <a:ext cx="9000360" cy="2627151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  <a:hlinkClick r:id="rId2"/>
              </a:rPr>
              <a:t>http://citeseerx.ist.psu.edu/viewdoc/download?doi=10.1.1.12.1680&amp;rep=rep1&amp;type=pdf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@ARTICLE{Brooks91intelligencewithout,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  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author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= {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Rodney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A.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Brooks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},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  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title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= {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Intelligence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without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representation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},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  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journal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= {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Artificial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Intelligence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},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  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year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= {1991},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  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volume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= {47},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   </a:t>
            </a:r>
            <a:r>
              <a:rPr lang="hu-HU" sz="18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pages</a:t>
            </a: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= {139--159}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}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049836" y="727428"/>
            <a:ext cx="7951320" cy="430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Behavior-Based</a:t>
            </a:r>
            <a:r>
              <a:rPr lang="hu-HU" sz="24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24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Robotics</a:t>
            </a:r>
            <a:r>
              <a:rPr lang="hu-HU" sz="24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, </a:t>
            </a:r>
            <a:r>
              <a:rPr lang="hu-HU" sz="24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subsumption</a:t>
            </a:r>
            <a:r>
              <a:rPr lang="hu-HU" sz="2400" b="0" i="0" u="none" strike="noStrike" kern="1200" dirty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 </a:t>
            </a:r>
            <a:r>
              <a:rPr lang="hu-HU" sz="2400" b="0" i="0" u="none" strike="noStrike" kern="1200" dirty="0" err="1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architecture</a:t>
            </a:r>
            <a:endParaRPr lang="hu-HU" sz="2400" b="0" i="0" u="none" strike="noStrike" kern="1200" dirty="0">
              <a:ln>
                <a:noFill/>
              </a:ln>
              <a:latin typeface="+mn-lt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Kapcsolat a robotfocival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67544" y="692696"/>
            <a:ext cx="7951320" cy="430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b="0" i="0" u="none" strike="noStrike" kern="1200" dirty="0" smtClean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Golden Team FC, 0.0.4-től</a:t>
            </a:r>
            <a:endParaRPr lang="hu-HU" b="0" i="0" u="none" strike="noStrike" kern="1200" dirty="0">
              <a:ln>
                <a:noFill/>
              </a:ln>
              <a:latin typeface="+mn-lt"/>
              <a:ea typeface="Arial Unicode MS" pitchFamily="2"/>
              <a:cs typeface="Tahoma" pitchFamily="2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3528" y="1196752"/>
            <a:ext cx="6372576" cy="12179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/>
            </a:pPr>
            <a:r>
              <a:rPr lang="hu-HU" sz="2400" b="0" i="0" u="none" strike="noStrike" kern="1200" dirty="0" err="1" smtClean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Deliberatív</a:t>
            </a:r>
            <a:endParaRPr lang="hu-HU" sz="2400" b="0" i="0" u="none" strike="noStrike" kern="1200" dirty="0" smtClean="0">
              <a:ln>
                <a:noFill/>
              </a:ln>
              <a:latin typeface="+mn-lt"/>
              <a:ea typeface="Arial Unicode MS" pitchFamily="2"/>
              <a:cs typeface="Tahoma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/>
            </a:pPr>
            <a:endParaRPr lang="hu-HU" sz="2400" dirty="0" smtClean="0">
              <a:latin typeface="+mn-lt"/>
              <a:ea typeface="Arial Unicode MS" pitchFamily="2"/>
              <a:cs typeface="Tahoma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/>
            </a:pPr>
            <a:r>
              <a:rPr lang="hu-HU" sz="2400" b="0" i="0" u="none" strike="noStrike" kern="1200" dirty="0" smtClean="0">
                <a:ln>
                  <a:noFill/>
                </a:ln>
                <a:latin typeface="+mn-lt"/>
                <a:ea typeface="Arial Unicode MS" pitchFamily="2"/>
                <a:cs typeface="Tahoma" pitchFamily="2"/>
              </a:rPr>
              <a:t>Reaktív</a:t>
            </a:r>
            <a:endParaRPr lang="hu-HU" sz="2400" b="0" i="0" u="none" strike="noStrike" kern="1200" dirty="0">
              <a:ln>
                <a:noFill/>
              </a:ln>
              <a:latin typeface="+mn-lt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2738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Viselkedés API</a:t>
            </a:r>
            <a:br>
              <a:rPr lang="hu-HU" sz="4400" b="1" dirty="0" smtClean="0">
                <a:latin typeface="+mj-lt"/>
                <a:ea typeface="+mj-ea"/>
                <a:cs typeface="+mj-cs"/>
              </a:rPr>
            </a:br>
            <a:r>
              <a:rPr lang="hu-HU" sz="2000" b="1" dirty="0" smtClean="0">
                <a:latin typeface="+mj-lt"/>
                <a:ea typeface="+mj-ea"/>
                <a:cs typeface="+mj-cs"/>
                <a:hlinkClick r:id="rId2"/>
              </a:rPr>
              <a:t>http://lejos.sourceforge.net/nxt/nxj/api/index.html</a:t>
            </a:r>
            <a:r>
              <a:rPr lang="hu-HU" sz="20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259160"/>
            <a:ext cx="5210175" cy="541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35721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Viselkedés API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742237" cy="5972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214282" y="6488668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http://lejos.sourceforge.net/nxt/nxj/api/lejos/robotics/subsumption/Behavior.html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71480"/>
            <a:ext cx="6923087" cy="5991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115788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Viselkedés API – tankos (bolygókerekes)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541" y="1431176"/>
            <a:ext cx="5886450" cy="4524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3731" y="2074118"/>
            <a:ext cx="6370637" cy="4667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23528" y="-172244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400" b="1" dirty="0" smtClean="0">
                <a:latin typeface="+mj-lt"/>
                <a:ea typeface="+mj-ea"/>
                <a:cs typeface="+mj-cs"/>
              </a:rPr>
              <a:t>A Viselkedés API – tankos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6143625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256"/>
            <a:ext cx="7313613" cy="1543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A Viselkedés API – kormányzott 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561137" cy="544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7027863" cy="5353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176" y="4333875"/>
            <a:ext cx="4572000" cy="2524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 bwMode="auto">
          <a:xfrm>
            <a:off x="357158" y="-71462"/>
            <a:ext cx="82089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4000" b="1" dirty="0" smtClean="0">
                <a:latin typeface="+mj-lt"/>
                <a:ea typeface="+mj-ea"/>
                <a:cs typeface="+mj-cs"/>
              </a:rPr>
              <a:t>A Viselkedés API – kormányzott  autó</a:t>
            </a:r>
          </a:p>
          <a:p>
            <a:pPr algn="ctr" fontAlgn="auto">
              <a:spcAft>
                <a:spcPts val="0"/>
              </a:spcAft>
              <a:defRPr/>
            </a:pPr>
            <a:endParaRPr lang="hu-HU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570663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Egyéni 2. sém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E36C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9807</TotalTime>
  <Words>4063</Words>
  <Application>Microsoft Office PowerPoint</Application>
  <PresentationFormat>Diavetítés a képernyőre (4:3 oldalarány)</PresentationFormat>
  <Paragraphs>794</Paragraphs>
  <Slides>203</Slides>
  <Notes>25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203</vt:i4>
      </vt:variant>
    </vt:vector>
  </HeadingPairs>
  <TitlesOfParts>
    <vt:vector size="204" baseType="lpstr">
      <vt:lpstr>Office-téma</vt:lpstr>
      <vt:lpstr>Prog2, Java a gyakorlatban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86. dia</vt:lpstr>
      <vt:lpstr>87. dia</vt:lpstr>
      <vt:lpstr>88. dia</vt:lpstr>
      <vt:lpstr>89. dia</vt:lpstr>
      <vt:lpstr>90. dia</vt:lpstr>
      <vt:lpstr>91. dia</vt:lpstr>
      <vt:lpstr>92. dia</vt:lpstr>
      <vt:lpstr>93. dia</vt:lpstr>
      <vt:lpstr>94. dia</vt:lpstr>
      <vt:lpstr>95. dia</vt:lpstr>
      <vt:lpstr>96. dia</vt:lpstr>
      <vt:lpstr>97. dia</vt:lpstr>
      <vt:lpstr>98. dia</vt:lpstr>
      <vt:lpstr>99. dia</vt:lpstr>
      <vt:lpstr>100. dia</vt:lpstr>
      <vt:lpstr>101. dia</vt:lpstr>
      <vt:lpstr>102. dia</vt:lpstr>
      <vt:lpstr>103. dia</vt:lpstr>
      <vt:lpstr>104. dia</vt:lpstr>
      <vt:lpstr>105. dia</vt:lpstr>
      <vt:lpstr>106. dia</vt:lpstr>
      <vt:lpstr>107. dia</vt:lpstr>
      <vt:lpstr>108. dia</vt:lpstr>
      <vt:lpstr>109. dia</vt:lpstr>
      <vt:lpstr>110. dia</vt:lpstr>
      <vt:lpstr>111. dia</vt:lpstr>
      <vt:lpstr>112. dia</vt:lpstr>
      <vt:lpstr>113. dia</vt:lpstr>
      <vt:lpstr>114. dia</vt:lpstr>
      <vt:lpstr>115. dia</vt:lpstr>
      <vt:lpstr>116. dia</vt:lpstr>
      <vt:lpstr>117. dia</vt:lpstr>
      <vt:lpstr>118. dia</vt:lpstr>
      <vt:lpstr>119. dia</vt:lpstr>
      <vt:lpstr>120. dia</vt:lpstr>
      <vt:lpstr>121. dia</vt:lpstr>
      <vt:lpstr>122. dia</vt:lpstr>
      <vt:lpstr>123. dia</vt:lpstr>
      <vt:lpstr>124. dia</vt:lpstr>
      <vt:lpstr>125. dia</vt:lpstr>
      <vt:lpstr>126. dia</vt:lpstr>
      <vt:lpstr>127. dia</vt:lpstr>
      <vt:lpstr>128. dia</vt:lpstr>
      <vt:lpstr>129. dia</vt:lpstr>
      <vt:lpstr>130. dia</vt:lpstr>
      <vt:lpstr>131. dia</vt:lpstr>
      <vt:lpstr>132. dia</vt:lpstr>
      <vt:lpstr>133. dia</vt:lpstr>
      <vt:lpstr>134. dia</vt:lpstr>
      <vt:lpstr>135. dia</vt:lpstr>
      <vt:lpstr>136. dia</vt:lpstr>
      <vt:lpstr>137. dia</vt:lpstr>
      <vt:lpstr>138. dia</vt:lpstr>
      <vt:lpstr>139. dia</vt:lpstr>
      <vt:lpstr>140. dia</vt:lpstr>
      <vt:lpstr>141. dia</vt:lpstr>
      <vt:lpstr>142. dia</vt:lpstr>
      <vt:lpstr>143. dia</vt:lpstr>
      <vt:lpstr>144. dia</vt:lpstr>
      <vt:lpstr>145. dia</vt:lpstr>
      <vt:lpstr>146. dia</vt:lpstr>
      <vt:lpstr>147. dia</vt:lpstr>
      <vt:lpstr>148. dia</vt:lpstr>
      <vt:lpstr>149. dia</vt:lpstr>
      <vt:lpstr>150. dia</vt:lpstr>
      <vt:lpstr>151. dia</vt:lpstr>
      <vt:lpstr>152. dia</vt:lpstr>
      <vt:lpstr>153. dia</vt:lpstr>
      <vt:lpstr>154. dia</vt:lpstr>
      <vt:lpstr>155. dia</vt:lpstr>
      <vt:lpstr>156. dia</vt:lpstr>
      <vt:lpstr>157. dia</vt:lpstr>
      <vt:lpstr>158. dia</vt:lpstr>
      <vt:lpstr>159. dia</vt:lpstr>
      <vt:lpstr>160. dia</vt:lpstr>
      <vt:lpstr>161. dia</vt:lpstr>
      <vt:lpstr>162. dia</vt:lpstr>
      <vt:lpstr>163. dia</vt:lpstr>
      <vt:lpstr>164. dia</vt:lpstr>
      <vt:lpstr>165. dia</vt:lpstr>
      <vt:lpstr>166. dia</vt:lpstr>
      <vt:lpstr>167. dia</vt:lpstr>
      <vt:lpstr>168. dia</vt:lpstr>
      <vt:lpstr>169. dia</vt:lpstr>
      <vt:lpstr>170. dia</vt:lpstr>
      <vt:lpstr>171. dia</vt:lpstr>
      <vt:lpstr>172. dia</vt:lpstr>
      <vt:lpstr>173. dia</vt:lpstr>
      <vt:lpstr>174. dia</vt:lpstr>
      <vt:lpstr>175. dia</vt:lpstr>
      <vt:lpstr>176. dia</vt:lpstr>
      <vt:lpstr>177. dia</vt:lpstr>
      <vt:lpstr>178. dia</vt:lpstr>
      <vt:lpstr>179. dia</vt:lpstr>
      <vt:lpstr>180. dia</vt:lpstr>
      <vt:lpstr>181. dia</vt:lpstr>
      <vt:lpstr>182. dia</vt:lpstr>
      <vt:lpstr>183. dia</vt:lpstr>
      <vt:lpstr>184. dia</vt:lpstr>
      <vt:lpstr>185. dia</vt:lpstr>
      <vt:lpstr>186. dia</vt:lpstr>
      <vt:lpstr>187. dia</vt:lpstr>
      <vt:lpstr>188. dia</vt:lpstr>
      <vt:lpstr>189. dia</vt:lpstr>
      <vt:lpstr>190. dia</vt:lpstr>
      <vt:lpstr>191. dia</vt:lpstr>
      <vt:lpstr>192. dia</vt:lpstr>
      <vt:lpstr>193. dia</vt:lpstr>
      <vt:lpstr>194. dia</vt:lpstr>
      <vt:lpstr>195. dia</vt:lpstr>
      <vt:lpstr>196. dia</vt:lpstr>
      <vt:lpstr>197. dia</vt:lpstr>
      <vt:lpstr>198. dia</vt:lpstr>
      <vt:lpstr>199. dia</vt:lpstr>
      <vt:lpstr>200. dia</vt:lpstr>
      <vt:lpstr>201. dia</vt:lpstr>
      <vt:lpstr>202. dia</vt:lpstr>
      <vt:lpstr>203.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FerSML projekt</dc:title>
  <dc:creator>Norbi</dc:creator>
  <cp:lastModifiedBy>Norbi</cp:lastModifiedBy>
  <cp:revision>1093</cp:revision>
  <dcterms:created xsi:type="dcterms:W3CDTF">2010-09-22T08:15:33Z</dcterms:created>
  <dcterms:modified xsi:type="dcterms:W3CDTF">2011-12-08T09:31:18Z</dcterms:modified>
</cp:coreProperties>
</file>