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63" r:id="rId2"/>
    <p:sldId id="402" r:id="rId3"/>
    <p:sldId id="418" r:id="rId4"/>
    <p:sldId id="312" r:id="rId5"/>
    <p:sldId id="313" r:id="rId6"/>
    <p:sldId id="342" r:id="rId7"/>
    <p:sldId id="641" r:id="rId8"/>
    <p:sldId id="642" r:id="rId9"/>
    <p:sldId id="607" r:id="rId10"/>
    <p:sldId id="581" r:id="rId11"/>
    <p:sldId id="615" r:id="rId12"/>
    <p:sldId id="616" r:id="rId13"/>
    <p:sldId id="617" r:id="rId14"/>
    <p:sldId id="618" r:id="rId15"/>
    <p:sldId id="619" r:id="rId16"/>
    <p:sldId id="620" r:id="rId17"/>
    <p:sldId id="622" r:id="rId18"/>
    <p:sldId id="623" r:id="rId19"/>
    <p:sldId id="621" r:id="rId20"/>
    <p:sldId id="624" r:id="rId21"/>
    <p:sldId id="625" r:id="rId22"/>
    <p:sldId id="627" r:id="rId23"/>
    <p:sldId id="609" r:id="rId24"/>
    <p:sldId id="629" r:id="rId25"/>
    <p:sldId id="630" r:id="rId26"/>
    <p:sldId id="631" r:id="rId27"/>
    <p:sldId id="610" r:id="rId28"/>
    <p:sldId id="632" r:id="rId29"/>
    <p:sldId id="628" r:id="rId30"/>
    <p:sldId id="639" r:id="rId31"/>
    <p:sldId id="640" r:id="rId32"/>
    <p:sldId id="638" r:id="rId33"/>
    <p:sldId id="643" r:id="rId34"/>
    <p:sldId id="644" r:id="rId35"/>
    <p:sldId id="645" r:id="rId36"/>
    <p:sldId id="646" r:id="rId37"/>
    <p:sldId id="647" r:id="rId38"/>
    <p:sldId id="648" r:id="rId39"/>
    <p:sldId id="649" r:id="rId40"/>
    <p:sldId id="650" r:id="rId41"/>
    <p:sldId id="651" r:id="rId42"/>
    <p:sldId id="652" r:id="rId43"/>
    <p:sldId id="653" r:id="rId44"/>
    <p:sldId id="637" r:id="rId45"/>
    <p:sldId id="654" r:id="rId46"/>
    <p:sldId id="655" r:id="rId47"/>
    <p:sldId id="656" r:id="rId48"/>
    <p:sldId id="657" r:id="rId49"/>
    <p:sldId id="727" r:id="rId50"/>
    <p:sldId id="684" r:id="rId51"/>
    <p:sldId id="683" r:id="rId52"/>
    <p:sldId id="726" r:id="rId53"/>
    <p:sldId id="685" r:id="rId54"/>
    <p:sldId id="686" r:id="rId55"/>
    <p:sldId id="687" r:id="rId56"/>
    <p:sldId id="688" r:id="rId57"/>
    <p:sldId id="691" r:id="rId58"/>
    <p:sldId id="658" r:id="rId59"/>
    <p:sldId id="660" r:id="rId60"/>
    <p:sldId id="661" r:id="rId61"/>
    <p:sldId id="659" r:id="rId62"/>
    <p:sldId id="682" r:id="rId63"/>
    <p:sldId id="663" r:id="rId64"/>
    <p:sldId id="662" r:id="rId65"/>
    <p:sldId id="665" r:id="rId66"/>
    <p:sldId id="664" r:id="rId67"/>
    <p:sldId id="669" r:id="rId68"/>
    <p:sldId id="670" r:id="rId69"/>
    <p:sldId id="671" r:id="rId70"/>
    <p:sldId id="672" r:id="rId71"/>
    <p:sldId id="673" r:id="rId72"/>
    <p:sldId id="674" r:id="rId73"/>
    <p:sldId id="675" r:id="rId74"/>
    <p:sldId id="676" r:id="rId75"/>
    <p:sldId id="677" r:id="rId76"/>
    <p:sldId id="678" r:id="rId77"/>
    <p:sldId id="679" r:id="rId78"/>
    <p:sldId id="680" r:id="rId79"/>
    <p:sldId id="681" r:id="rId80"/>
    <p:sldId id="700" r:id="rId81"/>
    <p:sldId id="606" r:id="rId82"/>
    <p:sldId id="693" r:id="rId83"/>
    <p:sldId id="694" r:id="rId84"/>
    <p:sldId id="695" r:id="rId85"/>
    <p:sldId id="696" r:id="rId86"/>
    <p:sldId id="697" r:id="rId87"/>
    <p:sldId id="698" r:id="rId88"/>
    <p:sldId id="699" r:id="rId89"/>
    <p:sldId id="709" r:id="rId90"/>
    <p:sldId id="701" r:id="rId91"/>
    <p:sldId id="702" r:id="rId92"/>
    <p:sldId id="710" r:id="rId93"/>
    <p:sldId id="711" r:id="rId94"/>
    <p:sldId id="712" r:id="rId95"/>
    <p:sldId id="713" r:id="rId96"/>
    <p:sldId id="715" r:id="rId97"/>
    <p:sldId id="716" r:id="rId98"/>
    <p:sldId id="703" r:id="rId99"/>
    <p:sldId id="714" r:id="rId100"/>
    <p:sldId id="724" r:id="rId101"/>
    <p:sldId id="725" r:id="rId102"/>
    <p:sldId id="704" r:id="rId103"/>
    <p:sldId id="717" r:id="rId104"/>
    <p:sldId id="718" r:id="rId105"/>
    <p:sldId id="705" r:id="rId106"/>
    <p:sldId id="719" r:id="rId107"/>
    <p:sldId id="706" r:id="rId108"/>
    <p:sldId id="722" r:id="rId109"/>
    <p:sldId id="723" r:id="rId110"/>
    <p:sldId id="707" r:id="rId111"/>
    <p:sldId id="720" r:id="rId112"/>
    <p:sldId id="721" r:id="rId113"/>
    <p:sldId id="708" r:id="rId114"/>
    <p:sldId id="692" r:id="rId115"/>
    <p:sldId id="667" r:id="rId116"/>
    <p:sldId id="668" r:id="rId117"/>
    <p:sldId id="611" r:id="rId118"/>
    <p:sldId id="633" r:id="rId119"/>
    <p:sldId id="634" r:id="rId120"/>
    <p:sldId id="635" r:id="rId121"/>
    <p:sldId id="636" r:id="rId122"/>
    <p:sldId id="666" r:id="rId123"/>
    <p:sldId id="728" r:id="rId124"/>
    <p:sldId id="574" r:id="rId125"/>
    <p:sldId id="612" r:id="rId126"/>
    <p:sldId id="613" r:id="rId127"/>
    <p:sldId id="614" r:id="rId128"/>
    <p:sldId id="405" r:id="rId12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94660"/>
  </p:normalViewPr>
  <p:slideViewPr>
    <p:cSldViewPr>
      <p:cViewPr varScale="1">
        <p:scale>
          <a:sx n="112" d="100"/>
          <a:sy n="11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6CF370-301E-4E71-8536-9DAE5E1252DE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BE95E-3ED1-452F-BB21-704F57E054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0575B-5AD5-4B0B-904A-D0029E84242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5F1DE-250C-4172-BC95-56EF66107A3B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F701B-A97D-4DC0-A92B-2B7FF357D7EB}" type="slidenum">
              <a:rPr lang="hu-HU"/>
              <a:pPr>
                <a:defRPr/>
              </a:pPr>
              <a:t>31</a:t>
            </a:fld>
            <a:endParaRPr lang="hu-HU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7860B-6704-4F81-8EE9-D56D5A87890F}" type="slidenum">
              <a:rPr lang="hu-HU"/>
              <a:pPr>
                <a:defRPr/>
              </a:pPr>
              <a:t>32</a:t>
            </a:fld>
            <a:endParaRPr lang="hu-HU"/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44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45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46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47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48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49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50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51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52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53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54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55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56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57</a:t>
            </a:fld>
            <a:endParaRPr lang="hu-HU" dirty="0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58</a:t>
            </a:fld>
            <a:endParaRPr lang="hu-HU" dirty="0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59</a:t>
            </a:fld>
            <a:endParaRPr lang="hu-HU" dirty="0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60</a:t>
            </a:fld>
            <a:endParaRPr lang="hu-HU" dirty="0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61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62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63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64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65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66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41023-E766-4156-AD64-7F46F308E41F}" type="slidenum">
              <a:rPr lang="hu-HU"/>
              <a:pPr>
                <a:defRPr/>
              </a:pPr>
              <a:t>67</a:t>
            </a:fld>
            <a:endParaRPr lang="hu-HU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B294E-E5D1-4C76-95AD-CE0E6DE9A939}" type="slidenum">
              <a:rPr lang="hu-HU"/>
              <a:pPr>
                <a:defRPr/>
              </a:pPr>
              <a:t>68</a:t>
            </a:fld>
            <a:endParaRPr lang="hu-HU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1E4AF-086F-4DA4-920B-089637B7AC2B}" type="slidenum">
              <a:rPr lang="hu-HU"/>
              <a:pPr>
                <a:defRPr/>
              </a:pPr>
              <a:t>69</a:t>
            </a:fld>
            <a:endParaRPr lang="hu-HU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35E7B-AA2C-4B99-BF3E-AF1549F88A61}" type="slidenum">
              <a:rPr lang="hu-HU"/>
              <a:pPr>
                <a:defRPr/>
              </a:pPr>
              <a:t>70</a:t>
            </a:fld>
            <a:endParaRPr lang="hu-HU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0AEDE3-C19B-4923-99A5-31ABABE1573F}" type="slidenum">
              <a:rPr lang="hu-HU"/>
              <a:pPr>
                <a:defRPr/>
              </a:pPr>
              <a:t>71</a:t>
            </a:fld>
            <a:endParaRPr lang="hu-HU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30487-D92F-4650-A027-0D88F9677E39}" type="slidenum">
              <a:rPr lang="hu-HU"/>
              <a:pPr>
                <a:defRPr/>
              </a:pPr>
              <a:t>72</a:t>
            </a:fld>
            <a:endParaRPr lang="hu-HU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845E0-FA9F-4F4F-9B42-5B286F44A780}" type="slidenum">
              <a:rPr lang="hu-HU"/>
              <a:pPr>
                <a:defRPr/>
              </a:pPr>
              <a:t>73</a:t>
            </a:fld>
            <a:endParaRPr lang="hu-HU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8A20B-C5AC-4C1A-9A97-FBD9F82FBBE7}" type="slidenum">
              <a:rPr lang="hu-HU"/>
              <a:pPr>
                <a:defRPr/>
              </a:pPr>
              <a:t>74</a:t>
            </a:fld>
            <a:endParaRPr lang="hu-HU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3F3DBF-4DE0-4A69-85CD-B6B50EDBF505}" type="slidenum">
              <a:rPr lang="hu-HU"/>
              <a:pPr>
                <a:defRPr/>
              </a:pPr>
              <a:t>75</a:t>
            </a:fld>
            <a:endParaRPr lang="hu-HU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6D3DB-773E-4F2E-8FC8-D1652D252F05}" type="slidenum">
              <a:rPr lang="hu-HU"/>
              <a:pPr>
                <a:defRPr/>
              </a:pPr>
              <a:t>76</a:t>
            </a:fld>
            <a:endParaRPr lang="hu-HU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45980-7C4C-43FE-AA45-170CDD90EDD6}" type="slidenum">
              <a:rPr lang="hu-HU"/>
              <a:pPr>
                <a:defRPr/>
              </a:pPr>
              <a:t>77</a:t>
            </a:fld>
            <a:endParaRPr lang="hu-HU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856CE-29D9-463B-BA70-A48E3F5D1E58}" type="slidenum">
              <a:rPr lang="hu-HU"/>
              <a:pPr>
                <a:defRPr/>
              </a:pPr>
              <a:t>78</a:t>
            </a:fld>
            <a:endParaRPr lang="hu-HU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74D1D-32C7-4966-BD86-3E91A5E097BE}" type="slidenum">
              <a:rPr lang="hu-HU"/>
              <a:pPr>
                <a:defRPr/>
              </a:pPr>
              <a:t>79</a:t>
            </a:fld>
            <a:endParaRPr lang="hu-HU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80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89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0BED6-405F-4959-8441-E7D4793BA868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D861-F200-488D-9EBD-BA20CA413FEA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4F78-3206-417E-ADE0-E46EB997C6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114B-21CC-4EE2-BA1E-7E6B0017E3D0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3EC4-BC9B-4A5A-8810-5B1021885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1907-383A-4628-8129-F083E1F27E2C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A17A-6E54-42DA-B349-FF2E986C4D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E8EF-1FAD-4A73-9729-607249859C28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9847-B556-4DC5-A8BB-C46DCAC456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4CC8-E332-4C0D-8BFC-E375B1314950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A3E0-181B-4648-BE58-E9588A42B3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C5C0-12C4-474C-B838-51D8998B7108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BC73-945F-46E3-A5D8-AC7CA7832D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A550-56D6-41DD-8316-CE1C794CF2C8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707-089C-4A98-A331-450367B621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5AD4-A30D-4FC2-A320-2E5DF6D95E0B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1587-0403-44DC-BD90-DAC0D460AD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1A2C-5D6A-4D2D-9A6F-ED217A9ABE72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8C3F-1ACE-4708-B2EC-89F90C5FE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ABE-3D7E-4AA2-8889-571CAA5C21F1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0573-64C3-4A01-A7FD-61E9E51B92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F013-6667-4749-B0A5-0A7A02D18E04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9C7C-3945-4F1A-BCA5-506C9CEC0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9636-52BB-4030-89B1-7D958CE37FFB}" type="datetimeFigureOut">
              <a:rPr lang="hu-HU"/>
              <a:pPr>
                <a:defRPr/>
              </a:pPr>
              <a:t>2011.12.12.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52BE4-66A8-4DF4-B134-8618D3840B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" TargetMode="External"/><Relationship Id="rId7" Type="http://schemas.openxmlformats.org/officeDocument/2006/relationships/hyperlink" Target="http://store.ovi.com/content/1007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ogpater.blog.hu/" TargetMode="External"/><Relationship Id="rId5" Type="http://schemas.openxmlformats.org/officeDocument/2006/relationships/hyperlink" Target="http://nehogy.fw.hu/" TargetMode="External"/><Relationship Id="rId4" Type="http://schemas.openxmlformats.org/officeDocument/2006/relationships/hyperlink" Target="mailto:batfai.norbert@inf.unideb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tankonyvtar.hu/informatika/javat-tanitok-1-1-1-080904-3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javacska.lib.unideb.hu/seged/szakkor-Midi.pdf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ourceforge.net/projects/javacska/" TargetMode="External"/><Relationship Id="rId4" Type="http://schemas.openxmlformats.org/officeDocument/2006/relationships/image" Target="../media/image15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hyperlink" Target="http://www.tankonyvtar.hu/informatika/javat-tanitok-1-1-tigris-08090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hyperlink" Target="http://www.tankonyvtar.hu/informatika/javat-tanitok-1-1-tigris-08090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venez.com/lang/" TargetMode="External"/><Relationship Id="rId4" Type="http://schemas.openxmlformats.org/officeDocument/2006/relationships/hyperlink" Target="http://www.tankonyvtar.hu/informatika/javat-tanitok-1-java-080904-2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080904-2" TargetMode="External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080904-2" TargetMode="Externa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sourceforge.net/projects/footballerm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java.sun.com/products/jfc/tsc/articles/threads/threads2.html" TargetMode="External"/><Relationship Id="rId4" Type="http://schemas.openxmlformats.org/officeDocument/2006/relationships/image" Target="../media/image9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hyperlink" Target="http://www.tankonyvtar.hu/informatika/javat-tanitok-1-3-3-080904?#d4e27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xradar.sourceforge.net/" TargetMode="External"/><Relationship Id="rId2" Type="http://schemas.openxmlformats.org/officeDocument/2006/relationships/hyperlink" Target="http://mojo.codehaus.org/sonar-maven-plug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xradar.sourceforge.net/" TargetMode="External"/><Relationship Id="rId2" Type="http://schemas.openxmlformats.org/officeDocument/2006/relationships/hyperlink" Target="http://mojo.codehaus.org/sonar-maven-plug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xradar.sourceforge.net/" TargetMode="External"/><Relationship Id="rId2" Type="http://schemas.openxmlformats.org/officeDocument/2006/relationships/hyperlink" Target="http://mojo.codehaus.org/sonar-maven-plug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7" Type="http://schemas.openxmlformats.org/officeDocument/2006/relationships/hyperlink" Target="http://download.oracle.com/javase/7/docs/api/index.html?java/io/FileReade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7" Type="http://schemas.openxmlformats.org/officeDocument/2006/relationships/hyperlink" Target="http://download.oracle.com/javase/7/docs/api/index.html?java/util/StringTokenizer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1-080904-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hu/fd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ankonyvtar.hu/informatika/javat-tanitok-1-1-2-080904-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2-080904-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2-080904-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p1/forrasok-SVN/bevezetes/hal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inf.unideb.hu/~nbatfai/p1/forrasok-SVN/bevezetes/vedes/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0088247/" TargetMode="External"/><Relationship Id="rId2" Type="http://schemas.openxmlformats.org/officeDocument/2006/relationships/hyperlink" Target="http://progpater.blog.hu/2011/10/01/embernek_neznek_ki_izzadnak_budos_a_lehelet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msdb.com/scripts/Terminator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rogpater.blog.hu/2011/03/27/a_parhuzamossag_gyonyorkodte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rogpater.blog.hu/2011/03/27/a_parhuzamossag_gyonyorkodtet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://progpater.blog.hu/2011/03/27/a_parhuzamossag_gyonyorkodte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progpater.blog.hu/2011/03/28/a_hetedik_nyolcadik_labo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progpater.blog.hu/2011/03/05/szonyegen_a_human_genom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progpater.blog.hu/2011/03/05/szonyegen_a_human_gen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rogpater.blog.hu/2011/03/05/szonyegen_a_human_geno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2-2-080904-1" TargetMode="External"/><Relationship Id="rId2" Type="http://schemas.openxmlformats.org/officeDocument/2006/relationships/hyperlink" Target="http://progpater.blog.hu/2011/02/26/tan_csodallak_amde_nem_ertelek_de_kepzetem_hegyvolgyedet_bejarj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2-2-080904-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index.html?java/lang/Runnable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2-2-080904-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2-2-080904-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1-8-08090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2-3-080904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7/docs/api/index.html?javax/swing/SwingWorker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hyperlink" Target="https://sourceforge.net/projects/footballerml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index.html?javax/swing/SwingWorker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index.html?javax/swing/SwingWorker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index.html?javax/swing/SwingWorker.html" TargetMode="External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7/docs/api/index.html?javax/swing/SwingWorker.html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hyperlink" Target="http://download.oracle.com/javase/6/docs/api/index.html?java/math/BigInteger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hyperlink" Target="http://download.oracle.com/javase/6/docs/api/index.html?java/math/BigInteger.html" TargetMode="External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wnload.oracle.com/javase/7/docs/api/javax/crypto/Cipher.html" TargetMode="External"/><Relationship Id="rId4" Type="http://schemas.openxmlformats.org/officeDocument/2006/relationships/image" Target="../media/image1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ncycastle.org/contributors.html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://www.tankonyvtar.hu/informatika/javat-tanitok-1-java-080904-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informatika/javat-tanitok-1-java-080904-2" TargetMode="Externa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hyperlink" Target="http://www.tankonyvtar.hu/informatika/javat-tanitok-1-java-080904-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venez.com/lang/" TargetMode="External"/><Relationship Id="rId4" Type="http://schemas.openxmlformats.org/officeDocument/2006/relationships/hyperlink" Target="http://www.tankonyvtar.hu/informatika/javat-tanitok-1-java-080904-2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konyvtar.hu/informatika/javat-tanitok-1-java-080904-2" TargetMode="Externa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ankonyvtar.hu/informatika/javat-tanitok-1-1-1-080904-3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://www.tankonyvtar.hu/informatika/javat-tanitok-1-java-080904-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konyvtar.hu/informatika/javat-tanitok-1-java-080904-2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hyperlink" Target="http://www.tankonyvtar.hu/informatika/javat-tanitok-1-java-080904-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venez.com/lang/" TargetMode="Externa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208962" cy="1296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Prog2, Java befejezés</a:t>
            </a:r>
            <a:br>
              <a:rPr lang="hu-HU" b="1" dirty="0" smtClean="0"/>
            </a:br>
            <a:endParaRPr lang="hu-HU" sz="1050" b="1" dirty="0"/>
          </a:p>
        </p:txBody>
      </p:sp>
      <p:sp>
        <p:nvSpPr>
          <p:cNvPr id="3075" name="Alcím 4"/>
          <p:cNvSpPr>
            <a:spLocks noGrp="1"/>
          </p:cNvSpPr>
          <p:nvPr>
            <p:ph type="subTitle" idx="1"/>
          </p:nvPr>
        </p:nvSpPr>
        <p:spPr>
          <a:xfrm>
            <a:off x="34925" y="1557338"/>
            <a:ext cx="8964613" cy="431800"/>
          </a:xfrm>
        </p:spPr>
        <p:txBody>
          <a:bodyPr/>
          <a:lstStyle/>
          <a:p>
            <a:pPr eaLnBrk="1" hangingPunct="1"/>
            <a:r>
              <a:rPr lang="hu-HU" sz="2800" b="1" dirty="0" err="1" smtClean="0">
                <a:solidFill>
                  <a:schemeClr val="tx1"/>
                </a:solidFill>
              </a:rPr>
              <a:t>Magasszintű</a:t>
            </a:r>
            <a:r>
              <a:rPr lang="hu-HU" sz="2800" b="1" dirty="0" smtClean="0">
                <a:solidFill>
                  <a:schemeClr val="tx1"/>
                </a:solidFill>
              </a:rPr>
              <a:t> programozási nyelvek 2 mérnök informatikus </a:t>
            </a:r>
            <a:r>
              <a:rPr lang="hu-HU" sz="2800" b="1" dirty="0" err="1" smtClean="0">
                <a:solidFill>
                  <a:schemeClr val="tx1"/>
                </a:solidFill>
              </a:rPr>
              <a:t>BSc</a:t>
            </a:r>
            <a:r>
              <a:rPr lang="hu-HU" sz="2800" b="1" dirty="0" smtClean="0">
                <a:solidFill>
                  <a:schemeClr val="tx1"/>
                </a:solidFill>
              </a:rPr>
              <a:t> előadás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388" y="3357563"/>
            <a:ext cx="8640762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Dr. Bátfai </a:t>
            </a:r>
            <a:r>
              <a:rPr lang="hu-HU" dirty="0">
                <a:latin typeface="+mn-lt"/>
                <a:cs typeface="+mn-cs"/>
              </a:rPr>
              <a:t>Norbert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egyetemi </a:t>
            </a:r>
            <a:r>
              <a:rPr lang="hu-HU" sz="1400" dirty="0" smtClean="0">
                <a:latin typeface="+mn-lt"/>
                <a:cs typeface="+mn-cs"/>
              </a:rPr>
              <a:t>adjunktus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Debreceni Egyetem, Informatikai Kar,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Információ Technológia Tanszék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  <a:hlinkClick r:id="rId4"/>
              </a:rPr>
              <a:t>batfai.norbert</a:t>
            </a:r>
            <a:r>
              <a:rPr lang="hu-HU" sz="1400" dirty="0">
                <a:latin typeface="+mn-lt"/>
                <a:cs typeface="+mn-cs"/>
                <a:hlinkClick r:id="rId4"/>
              </a:rPr>
              <a:t>@</a:t>
            </a:r>
            <a:r>
              <a:rPr lang="hu-HU" sz="1400" dirty="0" err="1">
                <a:latin typeface="+mn-lt"/>
                <a:cs typeface="+mn-cs"/>
                <a:hlinkClick r:id="rId4"/>
              </a:rPr>
              <a:t>inf.unideb.hu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</a:rPr>
              <a:t>Skype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 err="1">
                <a:latin typeface="+mn-lt"/>
                <a:cs typeface="+mn-cs"/>
              </a:rPr>
              <a:t>batfai.norbert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smtClean="0">
                <a:latin typeface="+mn-lt"/>
                <a:cs typeface="+mn-cs"/>
              </a:rPr>
              <a:t>Prog2_3.ppt</a:t>
            </a:r>
            <a:r>
              <a:rPr lang="hu-HU" sz="1400" dirty="0">
                <a:latin typeface="+mn-lt"/>
                <a:cs typeface="+mn-cs"/>
              </a:rPr>
              <a:t>, v.: </a:t>
            </a:r>
            <a:r>
              <a:rPr lang="hu-HU" sz="1400" dirty="0" smtClean="0">
                <a:latin typeface="+mn-lt"/>
                <a:cs typeface="+mn-cs"/>
              </a:rPr>
              <a:t>0.0.5, </a:t>
            </a:r>
            <a:r>
              <a:rPr lang="hu-HU" sz="1400" dirty="0">
                <a:latin typeface="+mn-lt"/>
                <a:cs typeface="+mn-cs"/>
              </a:rPr>
              <a:t>2011. </a:t>
            </a:r>
            <a:r>
              <a:rPr lang="hu-HU" sz="1400" dirty="0" smtClean="0">
                <a:latin typeface="+mn-lt"/>
                <a:cs typeface="+mn-cs"/>
              </a:rPr>
              <a:t>12. 11.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</a:t>
            </a:r>
            <a:r>
              <a:rPr lang="hu-HU" sz="1400" dirty="0" smtClean="0">
                <a:latin typeface="+mn-lt"/>
                <a:cs typeface="+mn-cs"/>
                <a:hlinkClick r:id="rId3"/>
              </a:rPr>
              <a:t>/</a:t>
            </a:r>
            <a:r>
              <a:rPr lang="hu-HU" sz="1400" dirty="0" smtClean="0">
                <a:latin typeface="+mn-lt"/>
                <a:cs typeface="+mn-cs"/>
              </a:rPr>
              <a:t> 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5"/>
              </a:rPr>
              <a:t>http://nehogy.fw.hu/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Az óra </a:t>
            </a:r>
            <a:r>
              <a:rPr lang="hu-HU" sz="1400" dirty="0" err="1">
                <a:latin typeface="+mn-lt"/>
                <a:cs typeface="+mn-cs"/>
              </a:rPr>
              <a:t>blogja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>
                <a:solidFill>
                  <a:srgbClr val="C00000"/>
                </a:solidFill>
                <a:latin typeface="+mn-lt"/>
                <a:cs typeface="+mn-cs"/>
                <a:hlinkClick r:id="rId6"/>
              </a:rPr>
              <a:t>http</a:t>
            </a:r>
            <a:r>
              <a:rPr lang="hu-HU" sz="1400" dirty="0">
                <a:latin typeface="+mn-lt"/>
                <a:cs typeface="+mn-cs"/>
                <a:hlinkClick r:id="rId6"/>
              </a:rPr>
              <a:t>://progpater.blog.hu/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</a:rPr>
              <a:t>A Nokia Ovi </a:t>
            </a:r>
            <a:r>
              <a:rPr lang="hu-HU" sz="1400" dirty="0" err="1">
                <a:latin typeface="+mn-lt"/>
                <a:cs typeface="+mn-cs"/>
              </a:rPr>
              <a:t>store-ban</a:t>
            </a:r>
            <a:r>
              <a:rPr lang="hu-HU" sz="1400" dirty="0">
                <a:latin typeface="+mn-lt"/>
                <a:cs typeface="+mn-cs"/>
              </a:rPr>
              <a:t> is elérhető: </a:t>
            </a:r>
            <a:r>
              <a:rPr lang="hu-HU" sz="1400" dirty="0">
                <a:latin typeface="+mn-lt"/>
                <a:cs typeface="+mn-cs"/>
                <a:hlinkClick r:id="rId7"/>
              </a:rPr>
              <a:t>http://store.ovi.com/content/100794</a:t>
            </a:r>
            <a:r>
              <a:rPr lang="hu-HU" sz="1400" dirty="0"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876300"/>
            <a:ext cx="7932737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4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81000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Kollekciók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Kollekciók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381375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193110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1.3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1.3</a:t>
            </a:r>
          </a:p>
          <a:p>
            <a:r>
              <a:rPr lang="hu-HU" dirty="0" err="1" smtClean="0">
                <a:latin typeface="+mn-lt"/>
              </a:rPr>
              <a:t>Kestrel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solidFill>
                  <a:prstClr val="black"/>
                </a:solidFill>
                <a:latin typeface="Calibri"/>
              </a:rPr>
              <a:t>J2SDK 1.3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HotSpot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Java </a:t>
            </a:r>
            <a:r>
              <a:rPr lang="hu-HU" dirty="0" err="1" smtClean="0">
                <a:latin typeface="+mn-lt"/>
              </a:rPr>
              <a:t>Sound</a:t>
            </a:r>
            <a:r>
              <a:rPr lang="hu-HU" dirty="0" smtClean="0">
                <a:latin typeface="+mn-lt"/>
              </a:rPr>
              <a:t> API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Java 2D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724128" y="206084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796136" y="1423809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HotSpot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819275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abadkézi sokszög 8"/>
          <p:cNvSpPr/>
          <p:nvPr/>
        </p:nvSpPr>
        <p:spPr>
          <a:xfrm>
            <a:off x="1259632" y="2492896"/>
            <a:ext cx="2232248" cy="288032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Java </a:t>
            </a:r>
            <a:r>
              <a:rPr lang="hu-HU" sz="4400" b="1" dirty="0" err="1" smtClean="0">
                <a:latin typeface="+mj-lt"/>
                <a:ea typeface="+mj-ea"/>
                <a:cs typeface="+mj-cs"/>
              </a:rPr>
              <a:t>Sound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4732412" cy="225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755576" y="334010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http://javacska.lib.unideb.hu/seged/szakkor-Midi.pdf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4661892" cy="32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4881295" y="5733256"/>
            <a:ext cx="414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5"/>
              </a:rPr>
              <a:t>http://sourceforge.net/projects/javacska/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2952750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259500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1.4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1.4</a:t>
            </a:r>
          </a:p>
          <a:p>
            <a:r>
              <a:rPr lang="hu-HU" dirty="0" smtClean="0">
                <a:latin typeface="+mn-lt"/>
              </a:rPr>
              <a:t>Merlin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XML feldolgozás, JAXP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NIO API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Image IO API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JCE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724128" y="206084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580112" y="1279793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NIO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409" y="1412776"/>
            <a:ext cx="2847975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Tigris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612905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1.5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5.0</a:t>
            </a: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megjelent a generikus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egy újfajta </a:t>
            </a:r>
            <a:r>
              <a:rPr lang="hu-HU" dirty="0" err="1" smtClean="0">
                <a:latin typeface="+mn-lt"/>
              </a:rPr>
              <a:t>for</a:t>
            </a:r>
            <a:r>
              <a:rPr lang="hu-HU" dirty="0" smtClean="0">
                <a:latin typeface="+mn-lt"/>
              </a:rPr>
              <a:t> ciklus: az iteráló ciklus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immár a primitív Java típusok automatikusan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csomagolódnak be és vissza csomagoló osztályaikba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megjelent a felsorolásos típus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lehetőség nyílt változó paraméterszámú függvények írására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és statikus tagok olyan importjára, ami elhagyhatóvá teszi a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tagra vonatkozó osztálynév minősítést.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724128" y="206084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580112" y="1495817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Generikus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http://www.tankonyvtar.hu/informatika/javat-tanitok-1-1-tigris-080904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3237766"/>
            <a:ext cx="6742113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195736" y="5939988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javattanitok.labirintus.GenerikusLabirintus</a:t>
            </a:r>
            <a:endParaRPr lang="hu-HU" dirty="0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275978"/>
            <a:ext cx="4486275" cy="150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Az iteráló ciklus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http://www.tankonyvtar.hu/informatika/javat-tanitok-1-1-tigris-080904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4124325" cy="971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276725" cy="3019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66095"/>
            <a:ext cx="4219575" cy="294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5838"/>
            <a:ext cx="9667875" cy="488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95003"/>
            <a:ext cx="4000500" cy="1685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1268760"/>
            <a:ext cx="3524250" cy="2047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</a:t>
            </a:r>
            <a:r>
              <a:rPr lang="hu-H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musztáng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4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2852936"/>
            <a:ext cx="404399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6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SE 6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SwingWorker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GUI/értesítési terület, indítóképernyő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868144" y="1412776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804248" y="2605261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5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GUI/értesítési terület, indítóképernyő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6229350" cy="6134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5496" y="65253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http://www.tankonyvtar.hu/informatika/javat-tanitok-1-2-080904-2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4762500" cy="3571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6580187" cy="393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87424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GUI/indítóképernyő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496" y="65253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http://www.tankonyvtar.hu/informatika/javat-tanitok-1-2-080904-2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764704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490" y="1340768"/>
            <a:ext cx="3028950" cy="2162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</a:t>
            </a:r>
            <a:r>
              <a:rPr lang="hu-H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delfin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10599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7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SE 7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NIO 2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6439594" y="1484784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007546" y="2420888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– a bedobás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6713537" cy="22383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3057525" cy="21431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– a bedobás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886075" cy="21240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7285037" cy="24860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000375" cy="17811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Labor – a bedobás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048125" cy="33718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286375" cy="3581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Magyarázd meg az alábbi szituációt!</a:t>
            </a:r>
          </a:p>
          <a:p>
            <a:endParaRPr lang="hu-HU" dirty="0" smtClean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124744"/>
            <a:ext cx="8604448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i="1" dirty="0" smtClean="0">
                <a:latin typeface="+mn-lt"/>
              </a:rPr>
              <a:t>&gt;</a:t>
            </a:r>
            <a:r>
              <a:rPr lang="hu-HU" b="1" i="1" dirty="0" err="1" smtClean="0">
                <a:latin typeface="+mn-lt"/>
              </a:rPr>
              <a:t>javac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javattanitok</a:t>
            </a:r>
            <a:r>
              <a:rPr lang="hu-HU" i="1" dirty="0" smtClean="0">
                <a:latin typeface="+mn-lt"/>
              </a:rPr>
              <a:t>\</a:t>
            </a:r>
            <a:r>
              <a:rPr lang="hu-HU" i="1" dirty="0" err="1" smtClean="0">
                <a:latin typeface="+mn-lt"/>
              </a:rPr>
              <a:t>LabirintusVilág.java</a:t>
            </a:r>
            <a:endParaRPr lang="hu-HU" i="1" dirty="0" smtClean="0">
              <a:latin typeface="+mn-lt"/>
            </a:endParaRPr>
          </a:p>
          <a:p>
            <a:endParaRPr lang="hu-HU" i="1" dirty="0" smtClean="0">
              <a:latin typeface="+mn-lt"/>
            </a:endParaRPr>
          </a:p>
          <a:p>
            <a:r>
              <a:rPr lang="hu-HU" i="1" dirty="0" smtClean="0">
                <a:latin typeface="+mn-lt"/>
              </a:rPr>
              <a:t>&gt;</a:t>
            </a:r>
            <a:r>
              <a:rPr lang="hu-HU" b="1" i="1" dirty="0" smtClean="0">
                <a:latin typeface="+mn-lt"/>
              </a:rPr>
              <a:t>java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javattanitok.LabirintusVilág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labirintus.txt</a:t>
            </a:r>
            <a:endParaRPr lang="hu-HU" i="1" dirty="0" smtClean="0">
              <a:latin typeface="+mn-lt"/>
            </a:endParaRPr>
          </a:p>
          <a:p>
            <a:endParaRPr lang="hu-HU" i="1" dirty="0" smtClean="0">
              <a:latin typeface="+mn-lt"/>
            </a:endParaRPr>
          </a:p>
          <a:p>
            <a:r>
              <a:rPr lang="hu-HU" i="1" dirty="0" err="1" smtClean="0">
                <a:latin typeface="+mn-lt"/>
              </a:rPr>
              <a:t>javattanitok.labirintus.RosszLabirintusKivétel</a:t>
            </a:r>
            <a:r>
              <a:rPr lang="hu-HU" i="1" dirty="0" smtClean="0">
                <a:latin typeface="+mn-lt"/>
              </a:rPr>
              <a:t>: </a:t>
            </a:r>
          </a:p>
          <a:p>
            <a:r>
              <a:rPr lang="hu-HU" i="1" dirty="0" smtClean="0">
                <a:latin typeface="+mn-lt"/>
              </a:rPr>
              <a:t>Nincs meg a fájl: </a:t>
            </a:r>
            <a:r>
              <a:rPr lang="hu-HU" i="1" dirty="0" err="1" smtClean="0">
                <a:latin typeface="+mn-lt"/>
              </a:rPr>
              <a:t>java.io.FileNotFoundException</a:t>
            </a:r>
            <a:r>
              <a:rPr lang="hu-HU" i="1" dirty="0" smtClean="0">
                <a:latin typeface="+mn-lt"/>
              </a:rPr>
              <a:t>: </a:t>
            </a:r>
            <a:r>
              <a:rPr lang="hu-HU" i="1" dirty="0" err="1" smtClean="0">
                <a:latin typeface="+mn-lt"/>
              </a:rPr>
              <a:t>labirintus.txt</a:t>
            </a:r>
            <a:r>
              <a:rPr lang="hu-HU" i="1" dirty="0" smtClean="0">
                <a:latin typeface="+mn-lt"/>
              </a:rPr>
              <a:t> </a:t>
            </a:r>
          </a:p>
          <a:p>
            <a:r>
              <a:rPr lang="hu-HU" i="1" dirty="0" smtClean="0">
                <a:latin typeface="+mn-lt"/>
              </a:rPr>
              <a:t>(The </a:t>
            </a:r>
            <a:r>
              <a:rPr lang="hu-HU" i="1" dirty="0" err="1" smtClean="0">
                <a:latin typeface="+mn-lt"/>
              </a:rPr>
              <a:t>system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cannot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find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the</a:t>
            </a:r>
            <a:r>
              <a:rPr lang="hu-HU" i="1" dirty="0" smtClean="0">
                <a:latin typeface="+mn-lt"/>
              </a:rPr>
              <a:t> file </a:t>
            </a:r>
            <a:r>
              <a:rPr lang="hu-HU" i="1" dirty="0" err="1" smtClean="0">
                <a:latin typeface="+mn-lt"/>
              </a:rPr>
              <a:t>specified</a:t>
            </a:r>
            <a:r>
              <a:rPr lang="hu-HU" i="1" dirty="0" smtClean="0">
                <a:latin typeface="+mn-lt"/>
              </a:rPr>
              <a:t>)</a:t>
            </a:r>
          </a:p>
          <a:p>
            <a:r>
              <a:rPr lang="hu-HU" i="1" dirty="0" smtClean="0">
                <a:latin typeface="+mn-lt"/>
              </a:rPr>
              <a:t>        </a:t>
            </a:r>
            <a:r>
              <a:rPr lang="hu-HU" i="1" dirty="0" err="1" smtClean="0">
                <a:latin typeface="+mn-lt"/>
              </a:rPr>
              <a:t>at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javattanitok.labirintus.Labirintus</a:t>
            </a:r>
            <a:r>
              <a:rPr lang="hu-HU" i="1" dirty="0" smtClean="0">
                <a:latin typeface="+mn-lt"/>
              </a:rPr>
              <a:t>.&lt;</a:t>
            </a:r>
            <a:r>
              <a:rPr lang="hu-HU" i="1" dirty="0" err="1" smtClean="0">
                <a:latin typeface="+mn-lt"/>
              </a:rPr>
              <a:t>init</a:t>
            </a:r>
            <a:r>
              <a:rPr lang="hu-HU" i="1" dirty="0" smtClean="0">
                <a:latin typeface="+mn-lt"/>
              </a:rPr>
              <a:t>&gt;(</a:t>
            </a:r>
            <a:r>
              <a:rPr lang="hu-HU" i="1" dirty="0" err="1" smtClean="0">
                <a:latin typeface="+mn-lt"/>
              </a:rPr>
              <a:t>Labirintus.java</a:t>
            </a:r>
            <a:r>
              <a:rPr lang="hu-HU" i="1" dirty="0" smtClean="0">
                <a:latin typeface="+mn-lt"/>
              </a:rPr>
              <a:t>:234)</a:t>
            </a:r>
          </a:p>
          <a:p>
            <a:endParaRPr lang="hu-HU" i="1" dirty="0" smtClean="0">
              <a:latin typeface="+mn-lt"/>
            </a:endParaRPr>
          </a:p>
          <a:p>
            <a:endParaRPr lang="hu-HU" i="1" dirty="0" smtClean="0">
              <a:latin typeface="+mn-lt"/>
            </a:endParaRPr>
          </a:p>
          <a:p>
            <a:endParaRPr lang="hu-HU" i="1" dirty="0" smtClean="0">
              <a:latin typeface="+mn-lt"/>
            </a:endParaRPr>
          </a:p>
          <a:p>
            <a:r>
              <a:rPr lang="hu-HU" i="1" dirty="0" smtClean="0">
                <a:latin typeface="+mn-lt"/>
              </a:rPr>
              <a:t>        </a:t>
            </a:r>
            <a:r>
              <a:rPr lang="hu-HU" i="1" dirty="0" err="1" smtClean="0">
                <a:latin typeface="+mn-lt"/>
              </a:rPr>
              <a:t>at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javattanitok.LabirintusVilág</a:t>
            </a:r>
            <a:r>
              <a:rPr lang="hu-HU" i="1" dirty="0" smtClean="0">
                <a:latin typeface="+mn-lt"/>
              </a:rPr>
              <a:t>.&lt;</a:t>
            </a:r>
            <a:r>
              <a:rPr lang="hu-HU" i="1" dirty="0" err="1" smtClean="0">
                <a:latin typeface="+mn-lt"/>
              </a:rPr>
              <a:t>init</a:t>
            </a:r>
            <a:r>
              <a:rPr lang="hu-HU" i="1" dirty="0" smtClean="0">
                <a:latin typeface="+mn-lt"/>
              </a:rPr>
              <a:t>&gt;(</a:t>
            </a:r>
            <a:r>
              <a:rPr lang="hu-HU" i="1" dirty="0" err="1" smtClean="0">
                <a:latin typeface="+mn-lt"/>
              </a:rPr>
              <a:t>LabirintusVilág.java</a:t>
            </a:r>
            <a:r>
              <a:rPr lang="hu-HU" i="1" dirty="0" smtClean="0">
                <a:latin typeface="+mn-lt"/>
              </a:rPr>
              <a:t>:55)</a:t>
            </a:r>
          </a:p>
          <a:p>
            <a:endParaRPr lang="hu-HU" i="1" dirty="0" smtClean="0">
              <a:latin typeface="+mn-lt"/>
            </a:endParaRPr>
          </a:p>
          <a:p>
            <a:r>
              <a:rPr lang="hu-HU" i="1" dirty="0" smtClean="0">
                <a:latin typeface="+mn-lt"/>
              </a:rPr>
              <a:t>        </a:t>
            </a:r>
            <a:r>
              <a:rPr lang="hu-HU" i="1" dirty="0" err="1" smtClean="0">
                <a:latin typeface="+mn-lt"/>
              </a:rPr>
              <a:t>at</a:t>
            </a:r>
            <a:r>
              <a:rPr lang="hu-HU" i="1" dirty="0" smtClean="0">
                <a:latin typeface="+mn-lt"/>
              </a:rPr>
              <a:t> </a:t>
            </a:r>
            <a:r>
              <a:rPr lang="hu-HU" i="1" dirty="0" err="1" smtClean="0">
                <a:latin typeface="+mn-lt"/>
              </a:rPr>
              <a:t>javattanitok.LabirintusVilág.main</a:t>
            </a:r>
            <a:r>
              <a:rPr lang="hu-HU" i="1" dirty="0" smtClean="0">
                <a:latin typeface="+mn-lt"/>
              </a:rPr>
              <a:t>(</a:t>
            </a:r>
            <a:r>
              <a:rPr lang="hu-HU" i="1" dirty="0" err="1" smtClean="0">
                <a:latin typeface="+mn-lt"/>
              </a:rPr>
              <a:t>LabirintusVilág.java</a:t>
            </a:r>
            <a:r>
              <a:rPr lang="hu-HU" i="1" dirty="0" smtClean="0">
                <a:latin typeface="+mn-lt"/>
              </a:rPr>
              <a:t>:149)</a:t>
            </a:r>
            <a:endParaRPr lang="hu-HU" i="1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42022"/>
            <a:ext cx="4932040" cy="147135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13176"/>
            <a:ext cx="3848100" cy="2571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5372100" cy="2190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85939"/>
            <a:ext cx="7323137" cy="6191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Lefordul a „</a:t>
            </a:r>
            <a:r>
              <a:rPr lang="hu-HU" dirty="0" err="1" smtClean="0">
                <a:latin typeface="+mn-lt"/>
              </a:rPr>
              <a:t>LabirintusVilág</a:t>
            </a:r>
            <a:r>
              <a:rPr lang="hu-HU" dirty="0" smtClean="0">
                <a:latin typeface="+mn-lt"/>
              </a:rPr>
              <a:t>” az alábbi módosítással? Ismertesd a szituációt!</a:t>
            </a:r>
          </a:p>
          <a:p>
            <a:endParaRPr lang="hu-HU" dirty="0" smtClean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80363" cy="44672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Lefordul a „</a:t>
            </a:r>
            <a:r>
              <a:rPr lang="hu-HU" dirty="0" err="1" smtClean="0">
                <a:latin typeface="+mn-lt"/>
              </a:rPr>
              <a:t>LabirintusVilág</a:t>
            </a:r>
            <a:r>
              <a:rPr lang="hu-HU" dirty="0" smtClean="0">
                <a:latin typeface="+mn-lt"/>
              </a:rPr>
              <a:t>” az alábbi módosítással? Ismertesd a szituációt!</a:t>
            </a:r>
          </a:p>
          <a:p>
            <a:endParaRPr lang="hu-HU" dirty="0" smtClean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143000"/>
            <a:ext cx="8199437" cy="4572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673"/>
            <a:ext cx="7714754" cy="6354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381000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Lefordul a „</a:t>
            </a:r>
            <a:r>
              <a:rPr lang="hu-HU" dirty="0" err="1" smtClean="0">
                <a:latin typeface="+mn-lt"/>
              </a:rPr>
              <a:t>LabirintusVilág</a:t>
            </a:r>
            <a:r>
              <a:rPr lang="hu-HU" dirty="0" smtClean="0">
                <a:latin typeface="+mn-lt"/>
              </a:rPr>
              <a:t>” az alábbi módosítással? Ismertesd a szituációt!</a:t>
            </a:r>
          </a:p>
          <a:p>
            <a:endParaRPr lang="hu-HU" dirty="0" smtClean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276350"/>
            <a:ext cx="8094663" cy="43053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276350"/>
            <a:ext cx="809466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Lefordul a „</a:t>
            </a:r>
            <a:r>
              <a:rPr lang="hu-HU" dirty="0" err="1" smtClean="0">
                <a:latin typeface="+mn-lt"/>
              </a:rPr>
              <a:t>LabirintusVilág</a:t>
            </a:r>
            <a:r>
              <a:rPr lang="hu-HU" dirty="0" smtClean="0">
                <a:latin typeface="+mn-lt"/>
              </a:rPr>
              <a:t>” az alábbi módosítással? Ismertesd a szituációt!</a:t>
            </a:r>
          </a:p>
          <a:p>
            <a:endParaRPr lang="hu-HU" dirty="0" smtClean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70837" cy="45434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" y="6206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Mi történik, ha a </a:t>
            </a:r>
            <a:r>
              <a:rPr lang="hu-HU" dirty="0" smtClean="0">
                <a:latin typeface="+mn-lt"/>
                <a:hlinkClick r:id="rId2"/>
              </a:rPr>
              <a:t>https://sourceforge.net/projects/footballerml/</a:t>
            </a:r>
            <a:r>
              <a:rPr lang="hu-HU" dirty="0" smtClean="0">
                <a:latin typeface="+mn-lt"/>
              </a:rPr>
              <a:t>  </a:t>
            </a:r>
            <a:r>
              <a:rPr lang="hu-HU" dirty="0" err="1" smtClean="0">
                <a:latin typeface="+mn-lt"/>
              </a:rPr>
              <a:t>ValidatingThread</a:t>
            </a:r>
            <a:r>
              <a:rPr lang="hu-HU" dirty="0" smtClean="0">
                <a:latin typeface="+mn-lt"/>
              </a:rPr>
              <a:t> osztályában</a:t>
            </a:r>
          </a:p>
          <a:p>
            <a:r>
              <a:rPr lang="hu-HU" dirty="0" smtClean="0">
                <a:latin typeface="+mn-lt"/>
              </a:rPr>
              <a:t>elvégezzük az alábbi 3 módosítást (régi </a:t>
            </a:r>
            <a:r>
              <a:rPr lang="hu-HU" dirty="0" err="1" smtClean="0">
                <a:latin typeface="+mn-lt"/>
              </a:rPr>
              <a:t>kommenzetve</a:t>
            </a:r>
            <a:r>
              <a:rPr lang="hu-HU" dirty="0" smtClean="0">
                <a:latin typeface="+mn-lt"/>
              </a:rPr>
              <a:t>, új alatta)?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820472" cy="9048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420888"/>
            <a:ext cx="8712968" cy="426149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611560" y="3068960"/>
            <a:ext cx="8352928" cy="369331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+mn-lt"/>
              </a:rPr>
              <a:t>Most csak kipróbálni kell (hogy szokja a szemetek), a helyes választ majd a 4. </a:t>
            </a:r>
            <a:r>
              <a:rPr lang="hu-HU" dirty="0" err="1" smtClean="0">
                <a:solidFill>
                  <a:srgbClr val="FF0000"/>
                </a:solidFill>
                <a:latin typeface="+mn-lt"/>
              </a:rPr>
              <a:t>prezi</a:t>
            </a:r>
            <a:r>
              <a:rPr lang="hu-HU" dirty="0" smtClean="0">
                <a:solidFill>
                  <a:srgbClr val="FF0000"/>
                </a:solidFill>
                <a:latin typeface="+mn-lt"/>
              </a:rPr>
              <a:t> után várom itt, ezek közül: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le, mert nincs generikus csak az 1.6-os Javában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Nem fordul le, mert a </a:t>
            </a:r>
            <a:r>
              <a:rPr lang="hu-HU" dirty="0" err="1" smtClean="0">
                <a:latin typeface="+mn-lt"/>
              </a:rPr>
              <a:t>SwingWorker</a:t>
            </a:r>
            <a:r>
              <a:rPr lang="hu-HU" dirty="0" smtClean="0">
                <a:latin typeface="+mn-lt"/>
              </a:rPr>
              <a:t> nem része a standard Java </a:t>
            </a:r>
            <a:r>
              <a:rPr lang="hu-HU" dirty="0" err="1" smtClean="0">
                <a:latin typeface="+mn-lt"/>
              </a:rPr>
              <a:t>API-nak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Az 1.6 óta a </a:t>
            </a:r>
            <a:r>
              <a:rPr lang="hu-HU" dirty="0" err="1" smtClean="0">
                <a:latin typeface="+mn-lt"/>
              </a:rPr>
              <a:t>SwingWorker</a:t>
            </a:r>
            <a:r>
              <a:rPr lang="hu-HU" dirty="0" smtClean="0">
                <a:latin typeface="+mn-lt"/>
              </a:rPr>
              <a:t> része a standard Java </a:t>
            </a:r>
            <a:r>
              <a:rPr lang="hu-HU" dirty="0" err="1" smtClean="0">
                <a:latin typeface="+mn-lt"/>
              </a:rPr>
              <a:t>API-nak</a:t>
            </a:r>
            <a:r>
              <a:rPr lang="hu-HU" dirty="0" smtClean="0">
                <a:latin typeface="+mn-lt"/>
              </a:rPr>
              <a:t>, de az osztály megváltozott:</a:t>
            </a:r>
          </a:p>
          <a:p>
            <a:pPr marL="342900" indent="-342900"/>
            <a:r>
              <a:rPr lang="hu-HU" dirty="0" err="1" smtClean="0">
                <a:latin typeface="+mn-lt"/>
              </a:rPr>
              <a:t>construct</a:t>
            </a:r>
            <a:r>
              <a:rPr lang="hu-HU" dirty="0" smtClean="0">
                <a:latin typeface="+mn-lt"/>
              </a:rPr>
              <a:t>() és </a:t>
            </a:r>
            <a:r>
              <a:rPr lang="hu-HU" dirty="0" err="1" smtClean="0">
                <a:latin typeface="+mn-lt"/>
              </a:rPr>
              <a:t>finished</a:t>
            </a:r>
            <a:r>
              <a:rPr lang="hu-HU" dirty="0" smtClean="0">
                <a:latin typeface="+mn-lt"/>
              </a:rPr>
              <a:t>()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hu-HU" dirty="0" smtClean="0">
                <a:latin typeface="+mn-lt"/>
              </a:rPr>
              <a:t>Nem fordul le más okból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hu-HU" dirty="0" smtClean="0">
                <a:latin typeface="+mn-lt"/>
              </a:rPr>
              <a:t>Ugyanúgy lefordul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hu-HU" dirty="0" smtClean="0">
                <a:latin typeface="+mn-lt"/>
              </a:rPr>
              <a:t>Ugyanúgy lefordul, de </a:t>
            </a:r>
            <a:r>
              <a:rPr lang="hu-HU" dirty="0" err="1" smtClean="0">
                <a:latin typeface="+mn-lt"/>
              </a:rPr>
              <a:t>deprecated</a:t>
            </a:r>
            <a:r>
              <a:rPr lang="hu-HU" dirty="0" smtClean="0">
                <a:latin typeface="+mn-lt"/>
              </a:rPr>
              <a:t> , mert a </a:t>
            </a:r>
            <a:r>
              <a:rPr lang="hu-HU" dirty="0" err="1" smtClean="0">
                <a:latin typeface="+mn-lt"/>
              </a:rPr>
              <a:t>SwingWorker</a:t>
            </a:r>
            <a:r>
              <a:rPr lang="hu-HU" dirty="0" smtClean="0">
                <a:latin typeface="+mn-lt"/>
              </a:rPr>
              <a:t> </a:t>
            </a:r>
            <a:r>
              <a:rPr lang="hu-HU" dirty="0" err="1" smtClean="0">
                <a:latin typeface="+mn-lt"/>
              </a:rPr>
              <a:t>construct</a:t>
            </a:r>
            <a:r>
              <a:rPr lang="hu-HU" dirty="0" smtClean="0">
                <a:latin typeface="+mn-lt"/>
              </a:rPr>
              <a:t>() és </a:t>
            </a:r>
            <a:r>
              <a:rPr lang="hu-HU" dirty="0" err="1" smtClean="0">
                <a:latin typeface="+mn-lt"/>
              </a:rPr>
              <a:t>finished</a:t>
            </a:r>
            <a:r>
              <a:rPr lang="hu-HU" dirty="0" smtClean="0">
                <a:latin typeface="+mn-lt"/>
              </a:rPr>
              <a:t>() módszerei a használandóak (</a:t>
            </a:r>
            <a:r>
              <a:rPr lang="hu-HU" dirty="0" smtClean="0">
                <a:latin typeface="+mn-lt"/>
                <a:hlinkClick r:id="rId5"/>
              </a:rPr>
              <a:t>http://java.sun.com/products/jfc/tsc/articles/threads/threads2.html</a:t>
            </a:r>
            <a:r>
              <a:rPr lang="hu-HU" dirty="0" smtClean="0"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arenR" startAt="4"/>
            </a:pPr>
            <a:r>
              <a:rPr lang="hu-HU" dirty="0" smtClean="0">
                <a:latin typeface="+mn-lt"/>
              </a:rPr>
              <a:t>Már az eredeti sem fordulhatott le, mert annotációk nem használhatóak a Java</a:t>
            </a:r>
          </a:p>
          <a:p>
            <a:pPr marL="342900" indent="-342900"/>
            <a:r>
              <a:rPr lang="hu-HU" dirty="0" smtClean="0">
                <a:latin typeface="+mn-lt"/>
              </a:rPr>
              <a:t>forrásállományokban, csak XML-ben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95485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Laborkártyák- A kliens-szerver modell, most a kivételkezelés alkalmazása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7544" y="5085184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Mit csinál és hogy </a:t>
            </a:r>
            <a:r>
              <a:rPr lang="hu-HU" dirty="0" err="1" smtClean="0">
                <a:latin typeface="+mn-lt"/>
              </a:rPr>
              <a:t>müxik</a:t>
            </a:r>
            <a:r>
              <a:rPr lang="hu-HU" dirty="0" smtClean="0">
                <a:latin typeface="+mn-lt"/>
              </a:rPr>
              <a:t> ez a példa? Interneten ne próbálgasd!  Csak </a:t>
            </a:r>
            <a:r>
              <a:rPr lang="hu-HU" dirty="0" err="1" smtClean="0">
                <a:latin typeface="+mn-lt"/>
              </a:rPr>
              <a:t>lokálhoszton</a:t>
            </a:r>
            <a:r>
              <a:rPr lang="hu-HU" dirty="0" smtClean="0">
                <a:latin typeface="+mn-lt"/>
              </a:rPr>
              <a:t> vagy a laboron, mert sok rendszergazda ezt már támadásnak veszi!</a:t>
            </a:r>
          </a:p>
          <a:p>
            <a:endParaRPr lang="hu-HU" dirty="0" smtClean="0">
              <a:latin typeface="+mn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237312"/>
            <a:ext cx="9720262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hu-HU" sz="1400" dirty="0">
                <a:solidFill>
                  <a:srgbClr val="000000"/>
                </a:solidFill>
                <a:latin typeface="+mn-lt"/>
              </a:rPr>
              <a:t>Javát tanítok, 1.32. példa - Port </a:t>
            </a:r>
            <a:r>
              <a:rPr lang="hu-HU" sz="1400" dirty="0" err="1">
                <a:solidFill>
                  <a:srgbClr val="000000"/>
                </a:solidFill>
                <a:latin typeface="+mn-lt"/>
              </a:rPr>
              <a:t>szkennelő</a:t>
            </a:r>
            <a:r>
              <a:rPr lang="hu-HU" sz="1400" dirty="0">
                <a:solidFill>
                  <a:srgbClr val="000000"/>
                </a:solidFill>
                <a:latin typeface="+mn-lt"/>
              </a:rPr>
              <a:t> példa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hu-HU" sz="1400" dirty="0" smtClean="0">
                <a:solidFill>
                  <a:srgbClr val="000000"/>
                </a:solidFill>
                <a:latin typeface="+mn-lt"/>
                <a:hlinkClick r:id="rId2"/>
              </a:rPr>
              <a:t>http://www.tankonyvtar.hu/informatika/javat-tanitok-1-3-3-080904?#d4e2765</a:t>
            </a:r>
            <a:r>
              <a:rPr lang="hu-HU" sz="1400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0475"/>
            <a:ext cx="8659813" cy="3529013"/>
          </a:xfrm>
          <a:prstGeom prst="rect">
            <a:avLst/>
          </a:prstGeom>
          <a:noFill/>
          <a:ln w="14400">
            <a:solidFill>
              <a:srgbClr val="000000"/>
            </a:solidFill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217988"/>
            <a:ext cx="2589212" cy="2081212"/>
          </a:xfrm>
          <a:prstGeom prst="rect">
            <a:avLst/>
          </a:prstGeom>
          <a:noFill/>
          <a:ln w="14400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/>
              <a:t>Otthoni opcionális feladat</a:t>
            </a:r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0825" y="908050"/>
            <a:ext cx="727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Saját </a:t>
            </a:r>
            <a:r>
              <a:rPr lang="hu-HU" dirty="0" err="1" smtClean="0"/>
              <a:t>Atan</a:t>
            </a:r>
            <a:r>
              <a:rPr lang="hu-HU" dirty="0" smtClean="0"/>
              <a:t> alapú RCSS csapat fejlesztése.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/>
              <a:t>Otthoni opcionális feladat</a:t>
            </a:r>
            <a:endParaRPr lang="hu-HU" sz="4400" b="1" dirty="0"/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0825" y="908050"/>
            <a:ext cx="7273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Kísérletezés a </a:t>
            </a:r>
            <a:r>
              <a:rPr lang="hu-HU" dirty="0" err="1" smtClean="0"/>
              <a:t>Sonar</a:t>
            </a:r>
            <a:r>
              <a:rPr lang="hu-HU" dirty="0" smtClean="0"/>
              <a:t> és </a:t>
            </a:r>
            <a:r>
              <a:rPr lang="hu-HU" dirty="0" err="1" smtClean="0"/>
              <a:t>Xradar</a:t>
            </a:r>
            <a:r>
              <a:rPr lang="hu-HU" dirty="0" smtClean="0"/>
              <a:t> Maven bővítményekkel:</a:t>
            </a:r>
          </a:p>
          <a:p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hlinkClick r:id="rId2"/>
              </a:rPr>
              <a:t>http://mojo.codehaus.org/sonar-maven-plugin/</a:t>
            </a: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hlinkClick r:id="rId3"/>
              </a:rPr>
              <a:t>http://xradar.sourceforge.net/</a:t>
            </a:r>
            <a:r>
              <a:rPr lang="hu-HU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8294687" cy="3514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/>
              <a:t>Otthoni opcionális feladat</a:t>
            </a:r>
            <a:endParaRPr lang="hu-HU" sz="4400" b="1" dirty="0"/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0825" y="908050"/>
            <a:ext cx="7273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Kísérletezés a </a:t>
            </a:r>
            <a:r>
              <a:rPr lang="hu-HU" dirty="0" err="1" smtClean="0"/>
              <a:t>Sonar</a:t>
            </a:r>
            <a:r>
              <a:rPr lang="hu-HU" dirty="0" smtClean="0"/>
              <a:t> és </a:t>
            </a:r>
            <a:r>
              <a:rPr lang="hu-HU" dirty="0" err="1" smtClean="0"/>
              <a:t>Xradar</a:t>
            </a:r>
            <a:r>
              <a:rPr lang="hu-HU" dirty="0" smtClean="0"/>
              <a:t> Maven bővítményekkel:</a:t>
            </a:r>
          </a:p>
          <a:p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hlinkClick r:id="rId2"/>
              </a:rPr>
              <a:t>http://mojo.codehaus.org/sonar-maven-plugin/</a:t>
            </a: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hlinkClick r:id="rId3"/>
              </a:rPr>
              <a:t>http://xradar.sourceforge.net/</a:t>
            </a:r>
            <a:r>
              <a:rPr lang="hu-HU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8104187" cy="64468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 dirty="0" smtClean="0"/>
              <a:t>Otthoni opcionális feladat</a:t>
            </a:r>
            <a:endParaRPr lang="hu-HU" sz="4400" b="1" dirty="0"/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0825" y="908050"/>
            <a:ext cx="7273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Kísérletezés a </a:t>
            </a:r>
            <a:r>
              <a:rPr lang="hu-HU" dirty="0" err="1" smtClean="0"/>
              <a:t>Sonar</a:t>
            </a:r>
            <a:r>
              <a:rPr lang="hu-HU" dirty="0" smtClean="0"/>
              <a:t> és </a:t>
            </a:r>
            <a:r>
              <a:rPr lang="hu-HU" dirty="0" err="1" smtClean="0"/>
              <a:t>Xradar</a:t>
            </a:r>
            <a:r>
              <a:rPr lang="hu-HU" dirty="0" smtClean="0"/>
              <a:t> Maven bővítményekkel:</a:t>
            </a:r>
          </a:p>
          <a:p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hlinkClick r:id="rId2"/>
              </a:rPr>
              <a:t>http://mojo.codehaus.org/sonar-maven-plugin/</a:t>
            </a:r>
            <a:endParaRPr lang="hu-HU" dirty="0" smtClean="0"/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hlinkClick r:id="rId3"/>
              </a:rPr>
              <a:t>http://xradar.sourceforge.net/</a:t>
            </a:r>
            <a:r>
              <a:rPr lang="hu-HU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624"/>
            <a:ext cx="7767141" cy="6783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ím 3"/>
          <p:cNvSpPr txBox="1">
            <a:spLocks/>
          </p:cNvSpPr>
          <p:nvPr/>
        </p:nvSpPr>
        <p:spPr bwMode="auto">
          <a:xfrm>
            <a:off x="684213" y="44450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/>
              <a:t>Kötelező olvasmány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03847" y="1772816"/>
            <a:ext cx="1225525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FFFF"/>
                </a:solidFill>
                <a:latin typeface="+mn-lt"/>
              </a:rPr>
              <a:t> I/75-88</a:t>
            </a:r>
            <a:endParaRPr lang="hu-H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04695" y="1778577"/>
            <a:ext cx="1213505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D320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D320"/>
                </a:solidFill>
                <a:latin typeface="+mn-lt"/>
              </a:rPr>
              <a:t>I/60-73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03848" y="2309998"/>
            <a:ext cx="1512168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FFFF"/>
                </a:solidFill>
                <a:latin typeface="+mn-lt"/>
              </a:rPr>
              <a:t>I/472-509</a:t>
            </a:r>
            <a:endParaRPr lang="hu-H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04696" y="2315759"/>
            <a:ext cx="1483528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D320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D320"/>
                </a:solidFill>
                <a:latin typeface="+mn-lt"/>
              </a:rPr>
              <a:t>I/219-259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87624" y="177281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Kivételkezelés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187624" y="226758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Párhuzamosság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03848" y="2823346"/>
            <a:ext cx="1512168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  <a:r>
              <a:rPr lang="hu-HU" b="1" dirty="0" smtClean="0">
                <a:solidFill>
                  <a:srgbClr val="FFFFFF"/>
                </a:solidFill>
                <a:latin typeface="+mn-lt"/>
              </a:rPr>
              <a:t>I/286-302</a:t>
            </a:r>
            <a:endParaRPr lang="hu-H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04696" y="2829107"/>
            <a:ext cx="1483528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 smtClean="0">
                <a:solidFill>
                  <a:srgbClr val="FFD320"/>
                </a:solidFill>
                <a:latin typeface="+mn-lt"/>
              </a:rPr>
              <a:t>NYJ I/163-175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187624" y="2780928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Gyűjtemények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913" y="727670"/>
            <a:ext cx="5972175" cy="5581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304925"/>
            <a:ext cx="8428037" cy="4248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488" y="814388"/>
            <a:ext cx="6675437" cy="5229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862013"/>
            <a:ext cx="7751763" cy="513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862013"/>
            <a:ext cx="7751763" cy="513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683568" y="1556792"/>
            <a:ext cx="7776864" cy="446449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916832"/>
            <a:ext cx="5791200" cy="7143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068960"/>
            <a:ext cx="4048125" cy="26193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683568" y="565195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7"/>
              </a:rPr>
              <a:t>http://download.oracle.com/javase/7/docs/api/index.html?java/io/FileReader.html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862013"/>
            <a:ext cx="7751763" cy="513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683568" y="3573016"/>
            <a:ext cx="7776864" cy="244827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83568" y="908720"/>
            <a:ext cx="7776864" cy="158417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556792"/>
            <a:ext cx="4362450" cy="6667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17032"/>
            <a:ext cx="4981575" cy="19335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251520" y="5589240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7"/>
              </a:rPr>
              <a:t>http://download.oracle.com/javase/7/docs/api/index.html?java/util/StringTokenizer.html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695325"/>
            <a:ext cx="8304213" cy="54673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4"/>
          <p:cNvSpPr txBox="1">
            <a:spLocks noChangeArrowheads="1"/>
          </p:cNvSpPr>
          <p:nvPr/>
        </p:nvSpPr>
        <p:spPr bwMode="auto">
          <a:xfrm>
            <a:off x="179388" y="765175"/>
            <a:ext cx="892968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+mn-lt"/>
              </a:rPr>
              <a:t>Bátfai Norbert</a:t>
            </a:r>
          </a:p>
          <a:p>
            <a:r>
              <a:rPr lang="hu-HU" dirty="0">
                <a:latin typeface="+mn-lt"/>
              </a:rPr>
              <a:t>Debreceni Egyetem, Informatikai Kar, Információ Technológia Tanszék</a:t>
            </a:r>
          </a:p>
          <a:p>
            <a:r>
              <a:rPr lang="hu-HU" dirty="0">
                <a:latin typeface="+mn-lt"/>
              </a:rPr>
              <a:t>&lt;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@</a:t>
            </a:r>
            <a:r>
              <a:rPr lang="hu-HU" dirty="0" err="1">
                <a:latin typeface="+mn-lt"/>
              </a:rPr>
              <a:t>inf.unideb.hu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gmail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com</a:t>
            </a:r>
            <a:r>
              <a:rPr lang="hu-HU" dirty="0">
                <a:latin typeface="+mn-lt"/>
              </a:rPr>
              <a:t>&gt;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Copyright © 2011 Bátfai Norbert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E közlemény felhatalmazást ad önnek jelen dokumentum sokszorosítására, terjesztésére és/vagy módosítására a Szabad Szoftver Alapítvány által kiadott GNU Szabad Dokumentációs Licenc 1.2-es, vagy bármely azt követő verziójának feltételei alapján. Nem változtatható szakaszok: A szerzőről. </a:t>
            </a:r>
          </a:p>
          <a:p>
            <a:r>
              <a:rPr lang="hu-HU" dirty="0">
                <a:latin typeface="+mn-lt"/>
              </a:rPr>
              <a:t>Címlap szövegek: Programozó Páternoszter, Bátfai Norbert, Gép melletti fogyasztásra. </a:t>
            </a:r>
          </a:p>
          <a:p>
            <a:r>
              <a:rPr lang="hu-HU" dirty="0">
                <a:latin typeface="+mn-lt"/>
              </a:rPr>
              <a:t>Hátlap szövegek: GNU Jávácska, belépés a gépek mesés birodalmába.</a:t>
            </a:r>
          </a:p>
          <a:p>
            <a:endParaRPr lang="hu-HU" dirty="0">
              <a:latin typeface="+mn-lt"/>
            </a:endParaRPr>
          </a:p>
          <a:p>
            <a:r>
              <a:rPr lang="hu-HU" dirty="0" err="1">
                <a:latin typeface="+mn-lt"/>
              </a:rPr>
              <a:t>Permission</a:t>
            </a:r>
            <a:r>
              <a:rPr lang="hu-HU" dirty="0">
                <a:latin typeface="+mn-lt"/>
              </a:rPr>
              <a:t> is </a:t>
            </a:r>
            <a:r>
              <a:rPr lang="hu-HU" dirty="0" err="1">
                <a:latin typeface="+mn-lt"/>
              </a:rPr>
              <a:t>granted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to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copy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distribute</a:t>
            </a:r>
            <a:r>
              <a:rPr lang="hu-HU" dirty="0">
                <a:latin typeface="+mn-lt"/>
              </a:rPr>
              <a:t> and/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modify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this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document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under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terms</a:t>
            </a:r>
            <a:r>
              <a:rPr lang="hu-HU" dirty="0">
                <a:latin typeface="+mn-lt"/>
              </a:rPr>
              <a:t> of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GNU Free </a:t>
            </a:r>
            <a:r>
              <a:rPr lang="hu-HU" dirty="0" err="1">
                <a:latin typeface="+mn-lt"/>
              </a:rPr>
              <a:t>Documentation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License</a:t>
            </a:r>
            <a:r>
              <a:rPr lang="hu-HU" dirty="0">
                <a:latin typeface="+mn-lt"/>
              </a:rPr>
              <a:t>, Version 1.2 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any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later</a:t>
            </a:r>
            <a:r>
              <a:rPr lang="hu-HU" dirty="0">
                <a:latin typeface="+mn-lt"/>
              </a:rPr>
              <a:t> version </a:t>
            </a:r>
            <a:r>
              <a:rPr lang="hu-HU" dirty="0" err="1">
                <a:latin typeface="+mn-lt"/>
              </a:rPr>
              <a:t>published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Free Software </a:t>
            </a:r>
            <a:r>
              <a:rPr lang="hu-HU" dirty="0" err="1">
                <a:latin typeface="+mn-lt"/>
              </a:rPr>
              <a:t>Foundation</a:t>
            </a:r>
            <a:r>
              <a:rPr lang="hu-HU" dirty="0">
                <a:latin typeface="+mn-lt"/>
              </a:rPr>
              <a:t>;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Invariant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Sections</a:t>
            </a:r>
            <a:r>
              <a:rPr lang="hu-HU" dirty="0">
                <a:latin typeface="+mn-lt"/>
              </a:rPr>
              <a:t> being: A szerzőről, </a:t>
            </a:r>
          </a:p>
          <a:p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Front- </a:t>
            </a:r>
            <a:r>
              <a:rPr lang="hu-HU" dirty="0" err="1">
                <a:latin typeface="+mn-lt"/>
              </a:rPr>
              <a:t>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Programozó Páternoszter, Bátfai Norbert, Gép melletti fogyasztásra, </a:t>
            </a:r>
          </a:p>
          <a:p>
            <a:r>
              <a:rPr lang="hu-HU" dirty="0">
                <a:latin typeface="+mn-lt"/>
              </a:rPr>
              <a:t>and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Back-Cover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GNU Jávácska, belépés a gépek mesés birodalmába.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Felhasználási engedély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Téglalap 6"/>
          <p:cNvSpPr>
            <a:spLocks noChangeArrowheads="1"/>
          </p:cNvSpPr>
          <p:nvPr/>
        </p:nvSpPr>
        <p:spPr bwMode="auto">
          <a:xfrm>
            <a:off x="6300192" y="6488113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  <a:hlinkClick r:id="rId2"/>
              </a:rPr>
              <a:t>http://www.gnu.hu/fdl.html</a:t>
            </a:r>
            <a:r>
              <a:rPr lang="hu-HU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981075"/>
            <a:ext cx="8056563" cy="48958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755576" y="609329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4"/>
              </a:rPr>
              <a:t>http://www.tankonyvtar.hu/informatika/javat-tanitok-1-1-2-080904-3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609329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http://www.tankonyvtar.hu/informatika/javat-tanitok-1-1-2-080904-3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819150"/>
            <a:ext cx="8180387" cy="52197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995289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609329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http://www.tankonyvtar.hu/informatika/javat-tanitok-1-1-2-080904-3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819150"/>
            <a:ext cx="8180387" cy="52197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67544" y="764704"/>
            <a:ext cx="8208912" cy="3096344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059832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836712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Mi a kivétel? </a:t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Valamilyen futási idejű hiba.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Mi egy Java kivétel?</a:t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>„Javában minden objektum”, a kivételes szituáció (a futási idejű hiba) egyfajta leírása.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Elkülönül a hibakezelő kód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A kivétel keletkezik, lehet dobni, tovább dobni, deklarálni, specifikálni, elkapni, kezelni, származtatni: </a:t>
            </a:r>
            <a:r>
              <a:rPr lang="hu-HU" b="1" dirty="0" err="1" smtClean="0">
                <a:solidFill>
                  <a:srgbClr val="000000"/>
                </a:solidFill>
              </a:rPr>
              <a:t>try</a:t>
            </a:r>
            <a:r>
              <a:rPr lang="hu-HU" b="1" dirty="0" smtClean="0">
                <a:solidFill>
                  <a:srgbClr val="000000"/>
                </a:solidFill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</a:rPr>
              <a:t>catch</a:t>
            </a:r>
            <a:r>
              <a:rPr lang="hu-HU" b="1" dirty="0" smtClean="0">
                <a:solidFill>
                  <a:srgbClr val="000000"/>
                </a:solidFill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</a:rPr>
              <a:t>throw</a:t>
            </a:r>
            <a:r>
              <a:rPr lang="hu-HU" b="1" dirty="0" smtClean="0">
                <a:solidFill>
                  <a:srgbClr val="000000"/>
                </a:solidFill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</a:rPr>
              <a:t>throws</a:t>
            </a:r>
            <a:r>
              <a:rPr lang="hu-HU" b="1" dirty="0" smtClean="0">
                <a:solidFill>
                  <a:srgbClr val="000000"/>
                </a:solidFill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</a:rPr>
              <a:t>finally</a:t>
            </a:r>
            <a:endParaRPr lang="hu-HU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059832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62068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Elkülönül a hibakezelő kód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9552" y="126876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http://www.inf.unideb.hu/~nbatfai/p1/forrasok-SVN/bevezetes/halo/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235" y="1700808"/>
            <a:ext cx="8882261" cy="2809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39552" y="4653136"/>
            <a:ext cx="82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5"/>
              </a:rPr>
              <a:t>http://www.inf.unideb.hu/~nbatfai/p1/forrasok-SVN/bevezetes/vedes/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243" y="5085184"/>
            <a:ext cx="5876925" cy="1581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059832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62068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Elkülönül a hibakezelő kód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6380163" cy="328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3467100" cy="2543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059832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Kivételkezelés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27584" y="62068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solidFill>
                  <a:srgbClr val="000000"/>
                </a:solidFill>
              </a:rPr>
              <a:t>Elkülönül a hibakezelő kód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1463377"/>
            <a:ext cx="7751763" cy="513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35696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Java kivételek szervezése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257675" cy="36766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4086225" cy="41052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5004048" y="2708920"/>
            <a:ext cx="2232248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39552" y="1484784"/>
            <a:ext cx="1368152" cy="216024"/>
          </a:xfrm>
          <a:prstGeom prst="rect">
            <a:avLst/>
          </a:prstGeom>
          <a:solidFill>
            <a:srgbClr val="00B05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feliratnak 14"/>
          <p:cNvSpPr/>
          <p:nvPr/>
        </p:nvSpPr>
        <p:spPr>
          <a:xfrm>
            <a:off x="1115616" y="908720"/>
            <a:ext cx="2520280" cy="288032"/>
          </a:xfrm>
          <a:prstGeom prst="wedgeEllipseCallout">
            <a:avLst>
              <a:gd name="adj1" fmla="val -23121"/>
              <a:gd name="adj2" fmla="val 162602"/>
            </a:avLst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Nem ellenőrzött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788024" y="1340768"/>
            <a:ext cx="1368152" cy="216024"/>
          </a:xfrm>
          <a:prstGeom prst="rect">
            <a:avLst/>
          </a:prstGeom>
          <a:solidFill>
            <a:srgbClr val="00B05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feliratnak 16"/>
          <p:cNvSpPr/>
          <p:nvPr/>
        </p:nvSpPr>
        <p:spPr>
          <a:xfrm>
            <a:off x="5364088" y="764704"/>
            <a:ext cx="2520280" cy="288032"/>
          </a:xfrm>
          <a:prstGeom prst="wedgeEllipseCallout">
            <a:avLst>
              <a:gd name="adj1" fmla="val -23121"/>
              <a:gd name="adj2" fmla="val 162602"/>
            </a:avLst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Ellenőrzött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115616" y="4509120"/>
            <a:ext cx="2160240" cy="216024"/>
          </a:xfrm>
          <a:prstGeom prst="rect">
            <a:avLst/>
          </a:prstGeom>
          <a:solidFill>
            <a:schemeClr val="tx2">
              <a:lumMod val="75000"/>
              <a:alpha val="9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feliratnak 19"/>
          <p:cNvSpPr/>
          <p:nvPr/>
        </p:nvSpPr>
        <p:spPr>
          <a:xfrm>
            <a:off x="6228184" y="2204864"/>
            <a:ext cx="2520280" cy="288032"/>
          </a:xfrm>
          <a:prstGeom prst="wedgeEllipseCallout">
            <a:avLst>
              <a:gd name="adj1" fmla="val -23121"/>
              <a:gd name="adj2" fmla="val 162602"/>
            </a:avLst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Nem ellenőrzött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35696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Java kivételek szervezése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7" y="1340768"/>
            <a:ext cx="4086225" cy="41052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13767" y="2708920"/>
            <a:ext cx="2232248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67780"/>
            <a:ext cx="5295900" cy="43815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3923928" y="1567780"/>
            <a:ext cx="1368152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076056" y="5528220"/>
            <a:ext cx="2232248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4716016" y="2431876"/>
            <a:ext cx="1800200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211960" y="1999828"/>
            <a:ext cx="1440160" cy="216024"/>
          </a:xfrm>
          <a:prstGeom prst="rect">
            <a:avLst/>
          </a:prstGeom>
          <a:solidFill>
            <a:srgbClr val="FF0000">
              <a:alpha val="9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915816" y="2420888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Párhuzamosság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3"/>
          <p:cNvSpPr txBox="1">
            <a:spLocks/>
          </p:cNvSpPr>
          <p:nvPr/>
        </p:nvSpPr>
        <p:spPr bwMode="auto">
          <a:xfrm>
            <a:off x="0" y="44450"/>
            <a:ext cx="9251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>
                <a:latin typeface="+mn-lt"/>
              </a:rPr>
              <a:t>Kapcsoldó</a:t>
            </a:r>
            <a:r>
              <a:rPr lang="hu-HU" sz="4400" b="1" dirty="0">
                <a:latin typeface="+mn-lt"/>
              </a:rPr>
              <a:t> videók, </a:t>
            </a:r>
            <a:r>
              <a:rPr lang="hu-HU" sz="4400" b="1" dirty="0" err="1">
                <a:latin typeface="+mn-lt"/>
              </a:rPr>
              <a:t>videómagyarázatok</a:t>
            </a:r>
            <a:r>
              <a:rPr lang="hu-HU" sz="4400" b="1" dirty="0">
                <a:latin typeface="+mn-lt"/>
              </a:rPr>
              <a:t> és </a:t>
            </a:r>
            <a:r>
              <a:rPr lang="hu-HU" sz="4400" b="1" dirty="0" err="1">
                <a:latin typeface="+mn-lt"/>
              </a:rPr>
              <a:t>blogok</a:t>
            </a:r>
            <a:endParaRPr lang="hu-HU" sz="4400" b="1" dirty="0">
              <a:latin typeface="+mn-lt"/>
            </a:endParaRPr>
          </a:p>
        </p:txBody>
      </p:sp>
      <p:sp>
        <p:nvSpPr>
          <p:cNvPr id="90115" name="Téglalap 2"/>
          <p:cNvSpPr>
            <a:spLocks noChangeArrowheads="1"/>
          </p:cNvSpPr>
          <p:nvPr/>
        </p:nvSpPr>
        <p:spPr bwMode="auto">
          <a:xfrm>
            <a:off x="250825" y="1628775"/>
            <a:ext cx="78495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hu-HU" dirty="0" smtClean="0">
                <a:latin typeface="+mn-lt"/>
              </a:rPr>
              <a:t>Embernek néznek ki, izzadnak, büdös a leheletük*: </a:t>
            </a:r>
            <a:r>
              <a:rPr lang="hu-HU" dirty="0" smtClean="0">
                <a:latin typeface="+mn-lt"/>
                <a:hlinkClick r:id="rId2"/>
              </a:rPr>
              <a:t>http://progpater.blog.hu/2011/10/01/embernek_neznek_ki_izzadnak_budos_a_leheletuk</a:t>
            </a:r>
            <a:r>
              <a:rPr lang="hu-HU" dirty="0" smtClean="0">
                <a:latin typeface="+mn-lt"/>
              </a:rPr>
              <a:t> 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>
              <a:defRPr/>
            </a:pPr>
            <a:endParaRPr lang="hu-HU" dirty="0">
              <a:latin typeface="+mn-lt"/>
            </a:endParaRPr>
          </a:p>
        </p:txBody>
      </p:sp>
      <p:sp>
        <p:nvSpPr>
          <p:cNvPr id="4" name="Ellipszis feliratnak 3"/>
          <p:cNvSpPr/>
          <p:nvPr/>
        </p:nvSpPr>
        <p:spPr>
          <a:xfrm>
            <a:off x="6156176" y="1124744"/>
            <a:ext cx="2880320" cy="7920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előadás és a labor posztja ez(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n-lt"/>
              </a:rPr>
              <a:t>*: Cameron, James, T E R M I N A T O R, </a:t>
            </a:r>
            <a:r>
              <a:rPr lang="pt-BR" dirty="0" smtClean="0">
                <a:latin typeface="+mn-lt"/>
                <a:hlinkClick r:id="rId3"/>
              </a:rPr>
              <a:t>http://www.imdb.com/title/tt0088247/ </a:t>
            </a:r>
            <a:r>
              <a:rPr lang="pt-BR" dirty="0" smtClean="0">
                <a:latin typeface="+mn-lt"/>
              </a:rPr>
              <a:t>, </a:t>
            </a:r>
            <a:r>
              <a:rPr lang="pt-BR" dirty="0" smtClean="0">
                <a:latin typeface="+mn-lt"/>
                <a:hlinkClick r:id="rId4"/>
              </a:rPr>
              <a:t>http://www.imsdb.com/scripts/Terminator.html</a:t>
            </a:r>
            <a:r>
              <a:rPr lang="pt-BR" dirty="0" smtClean="0">
                <a:latin typeface="+mn-lt"/>
              </a:rPr>
              <a:t> , 1984.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995936" y="-171400"/>
            <a:ext cx="3672408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</a:tabLst>
              <a:defRPr/>
            </a:pPr>
            <a:r>
              <a:rPr lang="hu-HU" sz="4400" b="1" dirty="0" smtClean="0">
                <a:solidFill>
                  <a:srgbClr val="000000"/>
                </a:solidFill>
                <a:latin typeface="+mj-lt"/>
              </a:rPr>
              <a:t>Ismétlés: szálak</a:t>
            </a:r>
            <a:br>
              <a:rPr lang="hu-HU" sz="4400" b="1" dirty="0" smtClean="0">
                <a:solidFill>
                  <a:srgbClr val="000000"/>
                </a:solidFill>
                <a:latin typeface="+mj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p1/3. </a:t>
            </a:r>
            <a:r>
              <a:rPr lang="hu-HU" b="1" dirty="0" err="1" smtClean="0">
                <a:solidFill>
                  <a:srgbClr val="000000"/>
                </a:solidFill>
                <a:latin typeface="+mn-lt"/>
              </a:rPr>
              <a:t>prezi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8611" name="AutoShape 2"/>
          <p:cNvSpPr>
            <a:spLocks noChangeArrowheads="1"/>
          </p:cNvSpPr>
          <p:nvPr/>
        </p:nvSpPr>
        <p:spPr bwMode="auto">
          <a:xfrm>
            <a:off x="1306513" y="815975"/>
            <a:ext cx="2449512" cy="5878513"/>
          </a:xfrm>
          <a:prstGeom prst="roundRect">
            <a:avLst>
              <a:gd name="adj" fmla="val 5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1960563" y="338138"/>
            <a:ext cx="9683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</a:rPr>
              <a:t>Memória</a:t>
            </a:r>
          </a:p>
        </p:txBody>
      </p:sp>
      <p:sp>
        <p:nvSpPr>
          <p:cNvPr id="68613" name="AutoShape 4"/>
          <p:cNvSpPr>
            <a:spLocks noChangeArrowheads="1"/>
          </p:cNvSpPr>
          <p:nvPr/>
        </p:nvSpPr>
        <p:spPr bwMode="auto">
          <a:xfrm>
            <a:off x="1306513" y="2743200"/>
            <a:ext cx="2449512" cy="1012825"/>
          </a:xfrm>
          <a:prstGeom prst="roundRect">
            <a:avLst>
              <a:gd name="adj" fmla="val 13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</a:rPr>
              <a:t>Folyamat_1</a:t>
            </a:r>
          </a:p>
        </p:txBody>
      </p:sp>
      <p:sp>
        <p:nvSpPr>
          <p:cNvPr id="68614" name="AutoShape 5"/>
          <p:cNvSpPr>
            <a:spLocks noChangeArrowheads="1"/>
          </p:cNvSpPr>
          <p:nvPr/>
        </p:nvSpPr>
        <p:spPr bwMode="auto">
          <a:xfrm>
            <a:off x="1306513" y="3951288"/>
            <a:ext cx="2449512" cy="1012825"/>
          </a:xfrm>
          <a:prstGeom prst="roundRect">
            <a:avLst>
              <a:gd name="adj" fmla="val 13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</a:rPr>
              <a:t>Folyamat_2</a:t>
            </a:r>
          </a:p>
        </p:txBody>
      </p:sp>
      <p:sp>
        <p:nvSpPr>
          <p:cNvPr id="68615" name="AutoShape 6"/>
          <p:cNvSpPr>
            <a:spLocks noChangeArrowheads="1"/>
          </p:cNvSpPr>
          <p:nvPr/>
        </p:nvSpPr>
        <p:spPr bwMode="auto">
          <a:xfrm>
            <a:off x="1306513" y="5291138"/>
            <a:ext cx="2449512" cy="1012825"/>
          </a:xfrm>
          <a:prstGeom prst="roundRect">
            <a:avLst>
              <a:gd name="adj" fmla="val 13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</a:rPr>
              <a:t>Folyamat_3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 b="1">
                <a:solidFill>
                  <a:srgbClr val="000000"/>
                </a:solidFill>
              </a:rPr>
              <a:t>szál_1 szál_2 szál_3</a:t>
            </a:r>
            <a:r>
              <a:rPr lang="hu-HU">
                <a:solidFill>
                  <a:srgbClr val="000000"/>
                </a:solidFill>
              </a:rPr>
              <a:t>   </a:t>
            </a:r>
          </a:p>
          <a:p>
            <a:pPr algn="ctr">
              <a:tabLst>
                <a:tab pos="655638" algn="l"/>
                <a:tab pos="1312863" algn="l"/>
                <a:tab pos="1968500" algn="l"/>
              </a:tabLst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8616" name="AutoShape 7"/>
          <p:cNvSpPr>
            <a:spLocks noChangeArrowheads="1"/>
          </p:cNvSpPr>
          <p:nvPr/>
        </p:nvSpPr>
        <p:spPr bwMode="auto">
          <a:xfrm>
            <a:off x="4572000" y="4899025"/>
            <a:ext cx="815975" cy="490538"/>
          </a:xfrm>
          <a:prstGeom prst="roundRect">
            <a:avLst>
              <a:gd name="adj" fmla="val 292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</a:tabLst>
            </a:pPr>
            <a:r>
              <a:rPr lang="hu-HU" sz="1400">
                <a:solidFill>
                  <a:srgbClr val="000000"/>
                </a:solidFill>
              </a:rPr>
              <a:t>Verem</a:t>
            </a:r>
          </a:p>
          <a:p>
            <a:pPr algn="ctr">
              <a:tabLst>
                <a:tab pos="655638" algn="l"/>
              </a:tabLst>
            </a:pPr>
            <a:r>
              <a:rPr lang="hu-HU" sz="1400">
                <a:solidFill>
                  <a:srgbClr val="000000"/>
                </a:solidFill>
              </a:rPr>
              <a:t>szál_1</a:t>
            </a:r>
          </a:p>
        </p:txBody>
      </p:sp>
      <p:sp>
        <p:nvSpPr>
          <p:cNvPr id="68617" name="AutoShape 8"/>
          <p:cNvSpPr>
            <a:spLocks noChangeArrowheads="1"/>
          </p:cNvSpPr>
          <p:nvPr/>
        </p:nvSpPr>
        <p:spPr bwMode="auto">
          <a:xfrm>
            <a:off x="4572000" y="5389563"/>
            <a:ext cx="2449513" cy="390525"/>
          </a:xfrm>
          <a:prstGeom prst="roundRect">
            <a:avLst>
              <a:gd name="adj" fmla="val 36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</a:rPr>
              <a:t>Heap</a:t>
            </a:r>
          </a:p>
        </p:txBody>
      </p:sp>
      <p:sp>
        <p:nvSpPr>
          <p:cNvPr id="68618" name="AutoShape 9"/>
          <p:cNvSpPr>
            <a:spLocks noChangeArrowheads="1"/>
          </p:cNvSpPr>
          <p:nvPr/>
        </p:nvSpPr>
        <p:spPr bwMode="auto">
          <a:xfrm>
            <a:off x="4572000" y="5780088"/>
            <a:ext cx="2449513" cy="392112"/>
          </a:xfrm>
          <a:prstGeom prst="roundRect">
            <a:avLst>
              <a:gd name="adj" fmla="val 36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8619" name="AutoShape 10"/>
          <p:cNvSpPr>
            <a:spLocks noChangeArrowheads="1"/>
          </p:cNvSpPr>
          <p:nvPr/>
        </p:nvSpPr>
        <p:spPr bwMode="auto">
          <a:xfrm>
            <a:off x="4572000" y="6172200"/>
            <a:ext cx="2449513" cy="392113"/>
          </a:xfrm>
          <a:prstGeom prst="roundRect">
            <a:avLst>
              <a:gd name="adj" fmla="val 36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  <a:tab pos="1312863" algn="l"/>
                <a:tab pos="1968500" algn="l"/>
              </a:tabLst>
            </a:pPr>
            <a:r>
              <a:rPr lang="hu-HU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7034213" y="4797425"/>
            <a:ext cx="1785937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</a:rPr>
              <a:t>Lokális változók, 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</a:rPr>
              <a:t>paraméterátadás.</a:t>
            </a:r>
          </a:p>
        </p:txBody>
      </p:sp>
      <p:sp>
        <p:nvSpPr>
          <p:cNvPr id="68621" name="Text Box 12"/>
          <p:cNvSpPr txBox="1">
            <a:spLocks noChangeArrowheads="1"/>
          </p:cNvSpPr>
          <p:nvPr/>
        </p:nvSpPr>
        <p:spPr bwMode="auto">
          <a:xfrm>
            <a:off x="7019925" y="5434013"/>
            <a:ext cx="900113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</a:rPr>
              <a:t>malloc()</a:t>
            </a:r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 flipV="1">
            <a:off x="3756025" y="4941888"/>
            <a:ext cx="815975" cy="382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hu-HU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3756025" y="6270625"/>
            <a:ext cx="815975" cy="260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hu-HU"/>
          </a:p>
        </p:txBody>
      </p:sp>
      <p:sp>
        <p:nvSpPr>
          <p:cNvPr id="68624" name="Text Box 15"/>
          <p:cNvSpPr txBox="1">
            <a:spLocks noChangeArrowheads="1"/>
          </p:cNvSpPr>
          <p:nvPr/>
        </p:nvSpPr>
        <p:spPr bwMode="auto">
          <a:xfrm>
            <a:off x="7019925" y="5826125"/>
            <a:ext cx="808038" cy="31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</a:rPr>
              <a:t>Adatok</a:t>
            </a:r>
          </a:p>
        </p:txBody>
      </p:sp>
      <p:sp>
        <p:nvSpPr>
          <p:cNvPr id="68625" name="Text Box 16"/>
          <p:cNvSpPr txBox="1">
            <a:spLocks noChangeArrowheads="1"/>
          </p:cNvSpPr>
          <p:nvPr/>
        </p:nvSpPr>
        <p:spPr bwMode="auto">
          <a:xfrm>
            <a:off x="7019925" y="6216650"/>
            <a:ext cx="531813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r>
              <a:rPr lang="hu-HU">
                <a:solidFill>
                  <a:srgbClr val="000000"/>
                </a:solidFill>
              </a:rPr>
              <a:t>Kód</a:t>
            </a:r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163513" y="1468438"/>
            <a:ext cx="760412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</a:rPr>
              <a:t>Kernel</a:t>
            </a:r>
          </a:p>
          <a:p>
            <a:pPr algn="ctr"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</a:rPr>
              <a:t>címtér</a:t>
            </a:r>
          </a:p>
        </p:txBody>
      </p:sp>
      <p:sp>
        <p:nvSpPr>
          <p:cNvPr id="68627" name="AutoShape 18"/>
          <p:cNvSpPr>
            <a:spLocks/>
          </p:cNvSpPr>
          <p:nvPr/>
        </p:nvSpPr>
        <p:spPr bwMode="auto">
          <a:xfrm rot="10800000">
            <a:off x="949325" y="817563"/>
            <a:ext cx="358775" cy="1470025"/>
          </a:xfrm>
          <a:prstGeom prst="rightBrace">
            <a:avLst>
              <a:gd name="adj1" fmla="val 3414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0" y="4181475"/>
            <a:ext cx="1323975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221" rIns="81639" bIns="40820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</a:rPr>
              <a:t>Felhasználói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hu-HU">
                <a:solidFill>
                  <a:srgbClr val="000000"/>
                </a:solidFill>
              </a:rPr>
              <a:t>címtér</a:t>
            </a:r>
          </a:p>
        </p:txBody>
      </p:sp>
      <p:sp>
        <p:nvSpPr>
          <p:cNvPr id="68629" name="AutoShape 20"/>
          <p:cNvSpPr>
            <a:spLocks/>
          </p:cNvSpPr>
          <p:nvPr/>
        </p:nvSpPr>
        <p:spPr bwMode="auto">
          <a:xfrm rot="10800000">
            <a:off x="949325" y="2289175"/>
            <a:ext cx="358775" cy="4408488"/>
          </a:xfrm>
          <a:prstGeom prst="rightBrace">
            <a:avLst>
              <a:gd name="adj1" fmla="val 1023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30" name="AutoShape 21"/>
          <p:cNvSpPr>
            <a:spLocks noChangeArrowheads="1"/>
          </p:cNvSpPr>
          <p:nvPr/>
        </p:nvSpPr>
        <p:spPr bwMode="auto">
          <a:xfrm>
            <a:off x="1306513" y="979488"/>
            <a:ext cx="2449512" cy="1241425"/>
          </a:xfrm>
          <a:prstGeom prst="roundRect">
            <a:avLst>
              <a:gd name="adj" fmla="val 116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31" name="AutoShape 22"/>
          <p:cNvSpPr>
            <a:spLocks noChangeArrowheads="1"/>
          </p:cNvSpPr>
          <p:nvPr/>
        </p:nvSpPr>
        <p:spPr bwMode="auto">
          <a:xfrm>
            <a:off x="1436688" y="1633538"/>
            <a:ext cx="654050" cy="488950"/>
          </a:xfrm>
          <a:prstGeom prst="roundRect">
            <a:avLst>
              <a:gd name="adj" fmla="val 292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PCB1</a:t>
            </a:r>
          </a:p>
        </p:txBody>
      </p:sp>
      <p:sp>
        <p:nvSpPr>
          <p:cNvPr id="68632" name="AutoShape 23"/>
          <p:cNvSpPr>
            <a:spLocks noChangeArrowheads="1"/>
          </p:cNvSpPr>
          <p:nvPr/>
        </p:nvSpPr>
        <p:spPr bwMode="auto">
          <a:xfrm>
            <a:off x="2220913" y="1633538"/>
            <a:ext cx="654050" cy="488950"/>
          </a:xfrm>
          <a:prstGeom prst="roundRect">
            <a:avLst>
              <a:gd name="adj" fmla="val 292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PCB2</a:t>
            </a:r>
          </a:p>
        </p:txBody>
      </p:sp>
      <p:sp>
        <p:nvSpPr>
          <p:cNvPr id="68633" name="AutoShape 24"/>
          <p:cNvSpPr>
            <a:spLocks noChangeArrowheads="1"/>
          </p:cNvSpPr>
          <p:nvPr/>
        </p:nvSpPr>
        <p:spPr bwMode="auto">
          <a:xfrm>
            <a:off x="3003550" y="1633538"/>
            <a:ext cx="654050" cy="488950"/>
          </a:xfrm>
          <a:prstGeom prst="roundRect">
            <a:avLst>
              <a:gd name="adj" fmla="val 292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PCB3</a:t>
            </a:r>
          </a:p>
        </p:txBody>
      </p:sp>
      <p:sp>
        <p:nvSpPr>
          <p:cNvPr id="68634" name="Text Box 25"/>
          <p:cNvSpPr txBox="1">
            <a:spLocks noChangeArrowheads="1"/>
          </p:cNvSpPr>
          <p:nvPr/>
        </p:nvSpPr>
        <p:spPr bwMode="auto">
          <a:xfrm>
            <a:off x="5076825" y="4508500"/>
            <a:ext cx="1511300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algn="ctr">
              <a:tabLst>
                <a:tab pos="655638" algn="l"/>
              </a:tabLst>
            </a:pPr>
            <a:r>
              <a:rPr lang="hu-HU">
                <a:solidFill>
                  <a:srgbClr val="000000"/>
                </a:solidFill>
              </a:rPr>
              <a:t>Folyamat_3</a:t>
            </a:r>
          </a:p>
        </p:txBody>
      </p:sp>
      <p:sp>
        <p:nvSpPr>
          <p:cNvPr id="68635" name="AutoShape 26"/>
          <p:cNvSpPr>
            <a:spLocks noChangeArrowheads="1"/>
          </p:cNvSpPr>
          <p:nvPr/>
        </p:nvSpPr>
        <p:spPr bwMode="auto">
          <a:xfrm>
            <a:off x="3265488" y="3494088"/>
            <a:ext cx="327025" cy="654050"/>
          </a:xfrm>
          <a:prstGeom prst="upDownArrow">
            <a:avLst>
              <a:gd name="adj1" fmla="val 50000"/>
              <a:gd name="adj2" fmla="val 3981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36" name="AutoShape 27"/>
          <p:cNvSpPr>
            <a:spLocks noChangeArrowheads="1"/>
          </p:cNvSpPr>
          <p:nvPr/>
        </p:nvSpPr>
        <p:spPr bwMode="auto">
          <a:xfrm rot="-2700000">
            <a:off x="3197225" y="3562350"/>
            <a:ext cx="488950" cy="490538"/>
          </a:xfrm>
          <a:prstGeom prst="plus">
            <a:avLst>
              <a:gd name="adj" fmla="val 4290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37" name="Oval 28"/>
          <p:cNvSpPr>
            <a:spLocks noChangeArrowheads="1"/>
          </p:cNvSpPr>
          <p:nvPr/>
        </p:nvSpPr>
        <p:spPr bwMode="auto">
          <a:xfrm>
            <a:off x="1501775" y="5943600"/>
            <a:ext cx="654050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68638" name="AutoShape 29"/>
          <p:cNvSpPr>
            <a:spLocks noChangeArrowheads="1"/>
          </p:cNvSpPr>
          <p:nvPr/>
        </p:nvSpPr>
        <p:spPr bwMode="auto">
          <a:xfrm>
            <a:off x="1339850" y="5943600"/>
            <a:ext cx="325438" cy="327025"/>
          </a:xfrm>
          <a:prstGeom prst="downArrow">
            <a:avLst>
              <a:gd name="adj1" fmla="val 50000"/>
              <a:gd name="adj2" fmla="val 25117"/>
            </a:avLst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39" name="Oval 30"/>
          <p:cNvSpPr>
            <a:spLocks noChangeArrowheads="1"/>
          </p:cNvSpPr>
          <p:nvPr/>
        </p:nvSpPr>
        <p:spPr bwMode="auto">
          <a:xfrm>
            <a:off x="1501775" y="4572000"/>
            <a:ext cx="654050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68640" name="AutoShape 31"/>
          <p:cNvSpPr>
            <a:spLocks noChangeArrowheads="1"/>
          </p:cNvSpPr>
          <p:nvPr/>
        </p:nvSpPr>
        <p:spPr bwMode="auto">
          <a:xfrm>
            <a:off x="1339850" y="4572000"/>
            <a:ext cx="325438" cy="327025"/>
          </a:xfrm>
          <a:prstGeom prst="downArrow">
            <a:avLst>
              <a:gd name="adj1" fmla="val 50000"/>
              <a:gd name="adj2" fmla="val 25117"/>
            </a:avLst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41" name="Oval 32"/>
          <p:cNvSpPr>
            <a:spLocks noChangeArrowheads="1"/>
          </p:cNvSpPr>
          <p:nvPr/>
        </p:nvSpPr>
        <p:spPr bwMode="auto">
          <a:xfrm>
            <a:off x="1501775" y="3363913"/>
            <a:ext cx="654050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68642" name="AutoShape 33"/>
          <p:cNvSpPr>
            <a:spLocks noChangeArrowheads="1"/>
          </p:cNvSpPr>
          <p:nvPr/>
        </p:nvSpPr>
        <p:spPr bwMode="auto">
          <a:xfrm>
            <a:off x="1339850" y="3363913"/>
            <a:ext cx="325438" cy="327025"/>
          </a:xfrm>
          <a:prstGeom prst="downArrow">
            <a:avLst>
              <a:gd name="adj1" fmla="val 50000"/>
              <a:gd name="adj2" fmla="val 25117"/>
            </a:avLst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43" name="Text Box 34"/>
          <p:cNvSpPr txBox="1">
            <a:spLocks noChangeArrowheads="1"/>
          </p:cNvSpPr>
          <p:nvPr/>
        </p:nvSpPr>
        <p:spPr bwMode="auto">
          <a:xfrm>
            <a:off x="8162925" y="488950"/>
            <a:ext cx="798513" cy="3143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>
                <a:solidFill>
                  <a:srgbClr val="FFFFFF"/>
                </a:solidFill>
              </a:rPr>
              <a:t>MM 61</a:t>
            </a:r>
          </a:p>
        </p:txBody>
      </p:sp>
      <p:sp>
        <p:nvSpPr>
          <p:cNvPr id="68644" name="Oval 35"/>
          <p:cNvSpPr>
            <a:spLocks noChangeArrowheads="1"/>
          </p:cNvSpPr>
          <p:nvPr/>
        </p:nvSpPr>
        <p:spPr bwMode="auto">
          <a:xfrm>
            <a:off x="2187575" y="5943600"/>
            <a:ext cx="654050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68645" name="AutoShape 36"/>
          <p:cNvSpPr>
            <a:spLocks noChangeArrowheads="1"/>
          </p:cNvSpPr>
          <p:nvPr/>
        </p:nvSpPr>
        <p:spPr bwMode="auto">
          <a:xfrm>
            <a:off x="2024063" y="5943600"/>
            <a:ext cx="327025" cy="327025"/>
          </a:xfrm>
          <a:prstGeom prst="downArrow">
            <a:avLst>
              <a:gd name="adj1" fmla="val 50000"/>
              <a:gd name="adj2" fmla="val 24995"/>
            </a:avLst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46" name="Oval 37"/>
          <p:cNvSpPr>
            <a:spLocks noChangeArrowheads="1"/>
          </p:cNvSpPr>
          <p:nvPr/>
        </p:nvSpPr>
        <p:spPr bwMode="auto">
          <a:xfrm>
            <a:off x="2874963" y="5943600"/>
            <a:ext cx="652462" cy="3270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 sz="11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68647" name="AutoShape 38"/>
          <p:cNvSpPr>
            <a:spLocks noChangeArrowheads="1"/>
          </p:cNvSpPr>
          <p:nvPr/>
        </p:nvSpPr>
        <p:spPr bwMode="auto">
          <a:xfrm>
            <a:off x="2709863" y="5943600"/>
            <a:ext cx="327025" cy="327025"/>
          </a:xfrm>
          <a:prstGeom prst="downArrow">
            <a:avLst>
              <a:gd name="adj1" fmla="val 50000"/>
              <a:gd name="adj2" fmla="val 24995"/>
            </a:avLst>
          </a:prstGeom>
          <a:solidFill>
            <a:srgbClr val="00AE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hu-HU"/>
          </a:p>
        </p:txBody>
      </p:sp>
      <p:sp>
        <p:nvSpPr>
          <p:cNvPr id="68648" name="AutoShape 39"/>
          <p:cNvSpPr>
            <a:spLocks noChangeArrowheads="1"/>
          </p:cNvSpPr>
          <p:nvPr/>
        </p:nvSpPr>
        <p:spPr bwMode="auto">
          <a:xfrm>
            <a:off x="5387975" y="4899025"/>
            <a:ext cx="817563" cy="490538"/>
          </a:xfrm>
          <a:prstGeom prst="roundRect">
            <a:avLst>
              <a:gd name="adj" fmla="val 292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</a:tabLst>
            </a:pPr>
            <a:r>
              <a:rPr lang="hu-HU" sz="1400">
                <a:solidFill>
                  <a:srgbClr val="000000"/>
                </a:solidFill>
              </a:rPr>
              <a:t>Verem</a:t>
            </a:r>
          </a:p>
          <a:p>
            <a:pPr algn="ctr">
              <a:tabLst>
                <a:tab pos="655638" algn="l"/>
              </a:tabLst>
            </a:pPr>
            <a:r>
              <a:rPr lang="hu-HU" sz="1400">
                <a:solidFill>
                  <a:srgbClr val="000000"/>
                </a:solidFill>
              </a:rPr>
              <a:t>szál_2 </a:t>
            </a:r>
          </a:p>
        </p:txBody>
      </p:sp>
      <p:sp>
        <p:nvSpPr>
          <p:cNvPr id="68649" name="AutoShape 40"/>
          <p:cNvSpPr>
            <a:spLocks noChangeArrowheads="1"/>
          </p:cNvSpPr>
          <p:nvPr/>
        </p:nvSpPr>
        <p:spPr bwMode="auto">
          <a:xfrm>
            <a:off x="6205538" y="4899025"/>
            <a:ext cx="815975" cy="490538"/>
          </a:xfrm>
          <a:prstGeom prst="roundRect">
            <a:avLst>
              <a:gd name="adj" fmla="val 292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>
              <a:tabLst>
                <a:tab pos="655638" algn="l"/>
              </a:tabLst>
            </a:pPr>
            <a:r>
              <a:rPr lang="hu-HU" sz="1400">
                <a:solidFill>
                  <a:srgbClr val="000000"/>
                </a:solidFill>
              </a:rPr>
              <a:t>Verem</a:t>
            </a:r>
          </a:p>
          <a:p>
            <a:pPr algn="ctr">
              <a:tabLst>
                <a:tab pos="655638" algn="l"/>
              </a:tabLst>
            </a:pPr>
            <a:r>
              <a:rPr lang="hu-HU" sz="1400">
                <a:solidFill>
                  <a:srgbClr val="000000"/>
                </a:solidFill>
              </a:rPr>
              <a:t>szál_3</a:t>
            </a:r>
          </a:p>
        </p:txBody>
      </p:sp>
      <p:sp>
        <p:nvSpPr>
          <p:cNvPr id="68650" name="Text Box 41"/>
          <p:cNvSpPr txBox="1">
            <a:spLocks noChangeArrowheads="1"/>
          </p:cNvSpPr>
          <p:nvPr/>
        </p:nvSpPr>
        <p:spPr bwMode="auto">
          <a:xfrm>
            <a:off x="3917950" y="908050"/>
            <a:ext cx="5094288" cy="2117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PTHREADS(7)              Linux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Programmer's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Manual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NAME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- POSIX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threads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DESCRIPTION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A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single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process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can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contain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multiple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all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of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which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are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executing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same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program.  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These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share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same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global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emory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data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and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heap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segments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but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each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has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its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own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stack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automatic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variables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20713" y="-100013"/>
            <a:ext cx="8051800" cy="495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hu-HU" sz="3600" b="1" dirty="0" smtClean="0">
                <a:solidFill>
                  <a:srgbClr val="000000"/>
                </a:solidFill>
                <a:latin typeface="+mn-lt"/>
              </a:rPr>
              <a:t>Ismétlés: </a:t>
            </a:r>
            <a:r>
              <a:rPr lang="hu-HU" sz="3600" b="1" dirty="0">
                <a:solidFill>
                  <a:srgbClr val="000000"/>
                </a:solidFill>
                <a:latin typeface="+mn-lt"/>
              </a:rPr>
              <a:t>(POSIX </a:t>
            </a:r>
            <a:r>
              <a:rPr lang="hu-HU" sz="3600" b="1" dirty="0" err="1">
                <a:solidFill>
                  <a:srgbClr val="000000"/>
                </a:solidFill>
                <a:latin typeface="+mn-lt"/>
              </a:rPr>
              <a:t>threads</a:t>
            </a:r>
            <a:r>
              <a:rPr lang="hu-HU" sz="36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hu-HU" sz="3600" b="1" dirty="0" err="1">
                <a:solidFill>
                  <a:srgbClr val="000000"/>
                </a:solidFill>
                <a:latin typeface="+mn-lt"/>
              </a:rPr>
              <a:t>pthreads</a:t>
            </a:r>
            <a:r>
              <a:rPr lang="hu-HU" sz="3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3600" b="1" dirty="0" smtClean="0">
                <a:solidFill>
                  <a:srgbClr val="000000"/>
                </a:solidFill>
                <a:latin typeface="+mn-lt"/>
              </a:rPr>
              <a:t>könyvtár</a:t>
            </a:r>
            <a:r>
              <a:rPr lang="hu-HU" sz="3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hu-HU" sz="36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hu-HU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hu-HU" sz="3600" b="1" dirty="0" err="1" smtClean="0">
                <a:solidFill>
                  <a:srgbClr val="000000"/>
                </a:solidFill>
                <a:latin typeface="+mn-lt"/>
              </a:rPr>
              <a:t>pthreads</a:t>
            </a:r>
            <a:r>
              <a:rPr lang="hu-HU" sz="3600" b="1" dirty="0" smtClean="0">
                <a:solidFill>
                  <a:srgbClr val="000000"/>
                </a:solidFill>
                <a:latin typeface="+mn-lt"/>
              </a:rPr>
              <a:t>_</a:t>
            </a:r>
            <a:br>
              <a:rPr lang="hu-HU" sz="3600" b="1" dirty="0" smtClean="0">
                <a:solidFill>
                  <a:srgbClr val="000000"/>
                </a:solidFill>
                <a:latin typeface="+mn-lt"/>
              </a:rPr>
            </a:br>
            <a:endParaRPr lang="hu-HU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779463" y="3881438"/>
            <a:ext cx="7896225" cy="286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PTHREAD_CREATE(P)          POSIX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Programmer's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Manual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  PTHREAD_CREATE(P)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NAME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FF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FF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FF0000"/>
                </a:solidFill>
                <a:latin typeface="Courier New" pitchFamily="49" charset="0"/>
              </a:rPr>
              <a:t>create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-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creation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SYNOPSIS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#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include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&lt;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pthread.h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int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create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_t *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restrict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attr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_t *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restrict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attr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void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*(*</a:t>
            </a:r>
            <a:r>
              <a:rPr lang="hu-HU" sz="1300" b="1" dirty="0">
                <a:solidFill>
                  <a:srgbClr val="FF0000"/>
                </a:solidFill>
                <a:latin typeface="Courier New" pitchFamily="49" charset="0"/>
              </a:rPr>
              <a:t>start_</a:t>
            </a:r>
            <a:r>
              <a:rPr lang="hu-HU" sz="1300" b="1" dirty="0" err="1">
                <a:solidFill>
                  <a:srgbClr val="FF0000"/>
                </a:solidFill>
                <a:latin typeface="Courier New" pitchFamily="49" charset="0"/>
              </a:rPr>
              <a:t>routine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void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*),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void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*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restrict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arg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DESCRIPTION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The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create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()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function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shall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create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a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new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with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779463" y="1300163"/>
            <a:ext cx="7896225" cy="248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PTHREADS(7)                Linux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Programmer's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Manual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        PTHREADS(7)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NAME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FF0000"/>
                </a:solidFill>
                <a:latin typeface="Courier New" pitchFamily="49" charset="0"/>
              </a:rPr>
              <a:t>pthreads</a:t>
            </a:r>
            <a:r>
              <a:rPr lang="hu-HU" sz="1300" b="1" dirty="0">
                <a:solidFill>
                  <a:srgbClr val="FF0000"/>
                </a:solidFill>
                <a:latin typeface="Courier New" pitchFamily="49" charset="0"/>
              </a:rPr>
              <a:t> - POSIX </a:t>
            </a:r>
            <a:r>
              <a:rPr lang="hu-HU" sz="1300" b="1" dirty="0" err="1">
                <a:solidFill>
                  <a:srgbClr val="FF0000"/>
                </a:solidFill>
                <a:latin typeface="Courier New" pitchFamily="49" charset="0"/>
              </a:rPr>
              <a:t>threads</a:t>
            </a:r>
            <a:endParaRPr lang="hu-HU" sz="13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DESCRIPTION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POSIX.1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specifies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a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set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of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interfaces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functions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header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files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for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threaded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programming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commonly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known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POSIX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or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.   A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single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process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can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contain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multiple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all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of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which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are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executing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same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program.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These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share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same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global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memory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data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heap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segments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),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but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each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has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its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own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stack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automatic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vari-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ables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476672"/>
            <a:ext cx="121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hu-HU" b="1" dirty="0" smtClean="0">
                <a:solidFill>
                  <a:srgbClr val="000000"/>
                </a:solidFill>
                <a:latin typeface="+mn-lt"/>
              </a:rPr>
              <a:t>p1/3. </a:t>
            </a:r>
            <a:r>
              <a:rPr lang="hu-HU" b="1" dirty="0" err="1" smtClean="0">
                <a:solidFill>
                  <a:srgbClr val="000000"/>
                </a:solidFill>
                <a:latin typeface="+mn-lt"/>
              </a:rPr>
              <a:t>prezi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27471" y="116632"/>
            <a:ext cx="87090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6421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hu-HU" sz="2900" b="1" dirty="0">
                <a:solidFill>
                  <a:srgbClr val="000000"/>
                </a:solidFill>
                <a:latin typeface="+mj-lt"/>
              </a:rPr>
              <a:t>Ismétlés: </a:t>
            </a:r>
            <a:r>
              <a:rPr lang="hu-HU" sz="2900" b="1" dirty="0" err="1">
                <a:solidFill>
                  <a:srgbClr val="000000"/>
                </a:solidFill>
                <a:latin typeface="+mj-lt"/>
              </a:rPr>
              <a:t>pthreads</a:t>
            </a:r>
            <a:r>
              <a:rPr lang="hu-HU" sz="2900" b="1" dirty="0">
                <a:solidFill>
                  <a:srgbClr val="000000"/>
                </a:solidFill>
                <a:latin typeface="+mj-lt"/>
              </a:rPr>
              <a:t> könyvtár, </a:t>
            </a:r>
            <a:r>
              <a:rPr lang="hu-HU" sz="2900" b="1" dirty="0" err="1">
                <a:solidFill>
                  <a:srgbClr val="000000"/>
                </a:solidFill>
                <a:latin typeface="+mj-lt"/>
              </a:rPr>
              <a:t>mutex</a:t>
            </a:r>
            <a:r>
              <a:rPr lang="hu-HU" sz="2900" b="1" dirty="0">
                <a:solidFill>
                  <a:srgbClr val="000000"/>
                </a:solidFill>
                <a:latin typeface="+mj-lt"/>
              </a:rPr>
              <a:t> zárak, </a:t>
            </a:r>
            <a:r>
              <a:rPr lang="hu-HU" sz="2900" b="1" dirty="0" err="1">
                <a:solidFill>
                  <a:srgbClr val="000000"/>
                </a:solidFill>
                <a:latin typeface="+mj-lt"/>
              </a:rPr>
              <a:t>pthreads</a:t>
            </a:r>
            <a:r>
              <a:rPr lang="hu-HU" sz="2900" b="1" dirty="0" smtClean="0">
                <a:solidFill>
                  <a:srgbClr val="000000"/>
                </a:solidFill>
                <a:latin typeface="+mj-lt"/>
              </a:rPr>
              <a:t>_</a:t>
            </a:r>
            <a:br>
              <a:rPr lang="hu-HU" sz="2900" b="1" dirty="0" smtClean="0">
                <a:solidFill>
                  <a:srgbClr val="000000"/>
                </a:solidFill>
                <a:latin typeface="+mj-lt"/>
              </a:rPr>
            </a:br>
            <a:r>
              <a:rPr lang="hu-HU" b="1" dirty="0" smtClean="0">
                <a:solidFill>
                  <a:srgbClr val="000000"/>
                </a:solidFill>
                <a:latin typeface="+mj-lt"/>
              </a:rPr>
              <a:t>p1/4. </a:t>
            </a:r>
            <a:r>
              <a:rPr lang="hu-HU" b="1" dirty="0" err="1" smtClean="0">
                <a:solidFill>
                  <a:srgbClr val="000000"/>
                </a:solidFill>
                <a:latin typeface="+mj-lt"/>
              </a:rPr>
              <a:t>prezi</a:t>
            </a: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79463" y="993775"/>
            <a:ext cx="7969250" cy="3970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PTHREAD_MUTEX_LOCK(P)      POSIX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Programmer's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Manual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PTHREAD_MUTEX_LOCK(P)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NAME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trylock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unlock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-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and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unlock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a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SYNOPSIS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#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include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&lt;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pthread.h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int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_t *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int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trylock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_t *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int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unlock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_t *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DESCRIPTION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The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object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referenced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shall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be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locked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calling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pthread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_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().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If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is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already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locked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calling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shall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block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until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becomes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available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.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This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operation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shall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with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object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referenced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by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mutex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in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locked</a:t>
            </a: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state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with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the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calling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thread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as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its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hu-HU" sz="1300" b="1" dirty="0" err="1">
                <a:solidFill>
                  <a:srgbClr val="000000"/>
                </a:solidFill>
                <a:latin typeface="Courier New" pitchFamily="49" charset="0"/>
              </a:rPr>
              <a:t>owner</a:t>
            </a:r>
            <a:r>
              <a:rPr lang="hu-HU" sz="1300" b="1" dirty="0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hu-HU" sz="13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3513" y="1265238"/>
            <a:ext cx="3922712" cy="23050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...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#define SZALAK_SZAMA 100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int </a:t>
            </a:r>
            <a:r>
              <a:rPr lang="hu-HU" sz="1300" b="1">
                <a:solidFill>
                  <a:srgbClr val="FF0000"/>
                </a:solidFill>
                <a:latin typeface="Courier New" pitchFamily="49" charset="0"/>
              </a:rPr>
              <a:t>szamlalo = 0</a:t>
            </a: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hu-HU" sz="13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...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hu-HU" sz="1300" b="1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int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main(void)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pthread_t sz[SZALAK_SZAMA];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...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hu-HU" sz="13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68650" y="2082800"/>
            <a:ext cx="5680075" cy="24876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void *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FF0000"/>
                </a:solidFill>
                <a:latin typeface="Courier New" pitchFamily="49" charset="0"/>
              </a:rPr>
              <a:t>novel_szal</a:t>
            </a: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(void *id)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int i;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for(i=0; i&lt;100; ++i)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{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printf("Szal: %d, %d\n", *(int *)id, pthread_self());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fflush(stdout);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var();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hu-HU" sz="1300" b="1">
                <a:solidFill>
                  <a:srgbClr val="FF0000"/>
                </a:solidFill>
                <a:latin typeface="Courier New" pitchFamily="49" charset="0"/>
              </a:rPr>
              <a:t>szamlalo = szamlalo + 1;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return id;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}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33750" y="4441825"/>
            <a:ext cx="5678488" cy="23034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void *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FF0000"/>
                </a:solidFill>
                <a:latin typeface="Courier New" pitchFamily="49" charset="0"/>
              </a:rPr>
              <a:t>csokkent_szal</a:t>
            </a: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(void *id)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int i;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for(i=0; i&lt;100; ++i) {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printf("Szal: %d, %d\n", *(int *)id, pthread_self());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fflush(stdout);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var();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hu-HU" sz="1300" b="1">
                <a:solidFill>
                  <a:srgbClr val="FF0000"/>
                </a:solidFill>
                <a:latin typeface="Courier New" pitchFamily="49" charset="0"/>
              </a:rPr>
              <a:t>szamlalo = szamlalo - 1;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  return id;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41425" y="4538663"/>
            <a:ext cx="2098675" cy="19351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8421" rIns="81639" bIns="40820"/>
          <a:lstStyle/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.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Szal: 98, 1622116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Szal: 96, 1589346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Szal: 98, 1622116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Szal: 96, 1589346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Szal: 96, 1589346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r>
              <a:rPr lang="hu-HU" sz="1300" b="1">
                <a:solidFill>
                  <a:srgbClr val="000000"/>
                </a:solidFill>
                <a:latin typeface="Courier New" pitchFamily="49" charset="0"/>
              </a:rPr>
              <a:t>A szamlalo vegul: </a:t>
            </a:r>
            <a:r>
              <a:rPr lang="hu-HU" sz="1300" b="1">
                <a:solidFill>
                  <a:srgbClr val="FF0000"/>
                </a:solidFill>
                <a:latin typeface="Courier New" pitchFamily="49" charset="0"/>
              </a:rPr>
              <a:t>-2</a:t>
            </a:r>
          </a:p>
          <a:p>
            <a:pPr>
              <a:lnSpc>
                <a:spcPct val="89000"/>
              </a:lnSpc>
              <a:tabLst>
                <a:tab pos="655638" algn="l"/>
                <a:tab pos="1312863" algn="l"/>
                <a:tab pos="1968500" algn="l"/>
              </a:tabLst>
            </a:pPr>
            <a:endParaRPr lang="hu-HU" sz="13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441575" y="4735513"/>
            <a:ext cx="725488" cy="3143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 dirty="0">
                <a:solidFill>
                  <a:srgbClr val="FFFFFF"/>
                </a:solidFill>
              </a:rPr>
              <a:t>PP 67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215900" y="259681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n-lt"/>
              </a:rPr>
              <a:t>Ismétlés: Labor</a:t>
            </a:r>
            <a:r>
              <a:rPr lang="hu-HU" sz="4400" b="1" dirty="0">
                <a:latin typeface="+mn-lt"/>
              </a:rPr>
              <a:t>, </a:t>
            </a:r>
            <a:r>
              <a:rPr lang="hu-HU" sz="4400" b="1" dirty="0">
                <a:latin typeface="+mn-lt"/>
                <a:ea typeface="+mj-ea"/>
                <a:cs typeface="+mj-cs"/>
              </a:rPr>
              <a:t>párhuzamos programozás</a:t>
            </a:r>
            <a:br>
              <a:rPr lang="hu-HU" sz="4400" b="1" dirty="0">
                <a:latin typeface="+mn-lt"/>
                <a:ea typeface="+mj-ea"/>
                <a:cs typeface="+mj-cs"/>
              </a:rPr>
            </a:br>
            <a:endParaRPr lang="hu-HU" b="1" dirty="0">
              <a:latin typeface="+mn-lt"/>
              <a:ea typeface="+mj-ea"/>
              <a:cs typeface="+mj-cs"/>
            </a:endParaRPr>
          </a:p>
        </p:txBody>
      </p:sp>
      <p:sp>
        <p:nvSpPr>
          <p:cNvPr id="62467" name="AutoShape 4"/>
          <p:cNvSpPr>
            <a:spLocks noChangeArrowheads="1"/>
          </p:cNvSpPr>
          <p:nvPr/>
        </p:nvSpPr>
        <p:spPr bwMode="auto">
          <a:xfrm>
            <a:off x="323850" y="3068638"/>
            <a:ext cx="2160588" cy="92392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hu-HU"/>
              <a:t>A Mandelbrot </a:t>
            </a:r>
            <a:br>
              <a:rPr lang="hu-HU"/>
            </a:br>
            <a:r>
              <a:rPr lang="hu-HU"/>
              <a:t>halmaz számítása</a:t>
            </a:r>
          </a:p>
        </p:txBody>
      </p:sp>
      <p:sp>
        <p:nvSpPr>
          <p:cNvPr id="62468" name="AutoShape 17"/>
          <p:cNvSpPr>
            <a:spLocks noChangeArrowheads="1"/>
          </p:cNvSpPr>
          <p:nvPr/>
        </p:nvSpPr>
        <p:spPr bwMode="auto">
          <a:xfrm>
            <a:off x="3635375" y="1916113"/>
            <a:ext cx="2089150" cy="7080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első negyedének sorai</a:t>
            </a:r>
          </a:p>
        </p:txBody>
      </p:sp>
      <p:sp>
        <p:nvSpPr>
          <p:cNvPr id="62469" name="AutoShape 18"/>
          <p:cNvSpPr>
            <a:spLocks noChangeArrowheads="1"/>
          </p:cNvSpPr>
          <p:nvPr/>
        </p:nvSpPr>
        <p:spPr bwMode="auto">
          <a:xfrm>
            <a:off x="3635375" y="2852738"/>
            <a:ext cx="2089150" cy="7207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2. negyedének sorai</a:t>
            </a:r>
          </a:p>
        </p:txBody>
      </p:sp>
      <p:cxnSp>
        <p:nvCxnSpPr>
          <p:cNvPr id="62470" name="AutoShape 24"/>
          <p:cNvCxnSpPr>
            <a:cxnSpLocks noChangeShapeType="1"/>
            <a:stCxn id="62467" idx="3"/>
            <a:endCxn id="62468" idx="1"/>
          </p:cNvCxnSpPr>
          <p:nvPr/>
        </p:nvCxnSpPr>
        <p:spPr bwMode="auto">
          <a:xfrm flipV="1">
            <a:off x="2484438" y="2270125"/>
            <a:ext cx="1150937" cy="1260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471" name="AutoShape 25"/>
          <p:cNvCxnSpPr>
            <a:cxnSpLocks noChangeShapeType="1"/>
            <a:stCxn id="62467" idx="3"/>
            <a:endCxn id="62469" idx="1"/>
          </p:cNvCxnSpPr>
          <p:nvPr/>
        </p:nvCxnSpPr>
        <p:spPr bwMode="auto">
          <a:xfrm flipV="1">
            <a:off x="2484438" y="3213100"/>
            <a:ext cx="1150937" cy="317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472" name="AutoShape 26"/>
          <p:cNvCxnSpPr>
            <a:cxnSpLocks noChangeShapeType="1"/>
            <a:stCxn id="62467" idx="3"/>
            <a:endCxn id="62474" idx="1"/>
          </p:cNvCxnSpPr>
          <p:nvPr/>
        </p:nvCxnSpPr>
        <p:spPr bwMode="auto">
          <a:xfrm>
            <a:off x="2484438" y="3530600"/>
            <a:ext cx="1150937" cy="611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473" name="AutoShape 27"/>
          <p:cNvCxnSpPr>
            <a:cxnSpLocks noChangeShapeType="1"/>
            <a:stCxn id="62467" idx="3"/>
            <a:endCxn id="62475" idx="1"/>
          </p:cNvCxnSpPr>
          <p:nvPr/>
        </p:nvCxnSpPr>
        <p:spPr bwMode="auto">
          <a:xfrm>
            <a:off x="2484438" y="3530600"/>
            <a:ext cx="1150937" cy="1554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2474" name="AutoShape 17"/>
          <p:cNvSpPr>
            <a:spLocks noChangeArrowheads="1"/>
          </p:cNvSpPr>
          <p:nvPr/>
        </p:nvSpPr>
        <p:spPr bwMode="auto">
          <a:xfrm>
            <a:off x="3635375" y="3789363"/>
            <a:ext cx="2089150" cy="706437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3. negyedének sorai</a:t>
            </a:r>
          </a:p>
        </p:txBody>
      </p:sp>
      <p:sp>
        <p:nvSpPr>
          <p:cNvPr id="62475" name="AutoShape 18"/>
          <p:cNvSpPr>
            <a:spLocks noChangeArrowheads="1"/>
          </p:cNvSpPr>
          <p:nvPr/>
        </p:nvSpPr>
        <p:spPr bwMode="auto">
          <a:xfrm>
            <a:off x="3635375" y="4724400"/>
            <a:ext cx="2089150" cy="7207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4. negyedének sorai</a:t>
            </a:r>
          </a:p>
        </p:txBody>
      </p:sp>
      <p:sp>
        <p:nvSpPr>
          <p:cNvPr id="62476" name="AutoShape 4"/>
          <p:cNvSpPr>
            <a:spLocks noChangeArrowheads="1"/>
          </p:cNvSpPr>
          <p:nvPr/>
        </p:nvSpPr>
        <p:spPr bwMode="auto">
          <a:xfrm>
            <a:off x="6659563" y="3213100"/>
            <a:ext cx="2160587" cy="92392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hu-HU"/>
              <a:t>Számítás kész</a:t>
            </a:r>
          </a:p>
        </p:txBody>
      </p:sp>
      <p:cxnSp>
        <p:nvCxnSpPr>
          <p:cNvPr id="62477" name="AutoShape 24"/>
          <p:cNvCxnSpPr>
            <a:cxnSpLocks noChangeShapeType="1"/>
            <a:stCxn id="62469" idx="3"/>
            <a:endCxn id="62476" idx="1"/>
          </p:cNvCxnSpPr>
          <p:nvPr/>
        </p:nvCxnSpPr>
        <p:spPr bwMode="auto">
          <a:xfrm>
            <a:off x="5724525" y="3213100"/>
            <a:ext cx="935038" cy="4619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478" name="AutoShape 25"/>
          <p:cNvCxnSpPr>
            <a:cxnSpLocks noChangeShapeType="1"/>
            <a:stCxn id="62474" idx="3"/>
            <a:endCxn id="62476" idx="1"/>
          </p:cNvCxnSpPr>
          <p:nvPr/>
        </p:nvCxnSpPr>
        <p:spPr bwMode="auto">
          <a:xfrm flipV="1">
            <a:off x="5724525" y="3675063"/>
            <a:ext cx="935038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479" name="AutoShape 26"/>
          <p:cNvCxnSpPr>
            <a:cxnSpLocks noChangeShapeType="1"/>
            <a:stCxn id="62468" idx="3"/>
            <a:endCxn id="62476" idx="1"/>
          </p:cNvCxnSpPr>
          <p:nvPr/>
        </p:nvCxnSpPr>
        <p:spPr bwMode="auto">
          <a:xfrm>
            <a:off x="5724525" y="2270125"/>
            <a:ext cx="935038" cy="1404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2480" name="AutoShape 27"/>
          <p:cNvCxnSpPr>
            <a:cxnSpLocks noChangeShapeType="1"/>
            <a:stCxn id="62475" idx="3"/>
            <a:endCxn id="62476" idx="1"/>
          </p:cNvCxnSpPr>
          <p:nvPr/>
        </p:nvCxnSpPr>
        <p:spPr bwMode="auto">
          <a:xfrm flipV="1">
            <a:off x="5724525" y="3675063"/>
            <a:ext cx="935038" cy="1409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276475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églalap 17"/>
          <p:cNvSpPr/>
          <p:nvPr/>
        </p:nvSpPr>
        <p:spPr>
          <a:xfrm>
            <a:off x="1187624" y="47667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p1/7.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215900" y="259681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n-lt"/>
              </a:rPr>
              <a:t>Ismétlés: P</a:t>
            </a:r>
            <a:r>
              <a:rPr lang="hu-HU" sz="3600" b="1" dirty="0" smtClean="0">
                <a:latin typeface="+mn-lt"/>
                <a:ea typeface="+mj-ea"/>
                <a:cs typeface="+mj-cs"/>
              </a:rPr>
              <a:t>árhuzamos </a:t>
            </a:r>
            <a:r>
              <a:rPr lang="hu-HU" sz="3600" b="1" dirty="0">
                <a:latin typeface="+mn-lt"/>
                <a:ea typeface="+mj-ea"/>
                <a:cs typeface="+mj-cs"/>
              </a:rPr>
              <a:t>programozás, </a:t>
            </a:r>
            <a:r>
              <a:rPr lang="hu-HU" sz="3600" b="1" dirty="0" err="1" smtClean="0">
                <a:latin typeface="+mn-lt"/>
                <a:ea typeface="+mj-ea"/>
                <a:cs typeface="+mj-cs"/>
              </a:rPr>
              <a:t>P-szálak</a:t>
            </a:r>
            <a:r>
              <a:rPr lang="hu-HU" sz="3600" b="1" dirty="0">
                <a:latin typeface="+mn-lt"/>
                <a:ea typeface="+mj-ea"/>
                <a:cs typeface="+mj-cs"/>
              </a:rPr>
              <a:t/>
            </a:r>
            <a:br>
              <a:rPr lang="hu-HU" sz="3600" b="1" dirty="0">
                <a:latin typeface="+mn-lt"/>
                <a:ea typeface="+mj-ea"/>
                <a:cs typeface="+mj-cs"/>
              </a:rPr>
            </a:br>
            <a:endParaRPr lang="hu-HU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323850" y="2420938"/>
            <a:ext cx="2160588" cy="92392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hu-HU"/>
              <a:t>A Mandelbrot </a:t>
            </a:r>
            <a:br>
              <a:rPr lang="hu-HU"/>
            </a:br>
            <a:r>
              <a:rPr lang="hu-HU"/>
              <a:t>halmaz számítása</a:t>
            </a:r>
          </a:p>
        </p:txBody>
      </p:sp>
      <p:sp>
        <p:nvSpPr>
          <p:cNvPr id="63492" name="AutoShape 17"/>
          <p:cNvSpPr>
            <a:spLocks noChangeArrowheads="1"/>
          </p:cNvSpPr>
          <p:nvPr/>
        </p:nvSpPr>
        <p:spPr bwMode="auto">
          <a:xfrm>
            <a:off x="3635375" y="1268413"/>
            <a:ext cx="2089150" cy="706437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első negyedének sorai</a:t>
            </a:r>
          </a:p>
        </p:txBody>
      </p:sp>
      <p:sp>
        <p:nvSpPr>
          <p:cNvPr id="63493" name="AutoShape 18"/>
          <p:cNvSpPr>
            <a:spLocks noChangeArrowheads="1"/>
          </p:cNvSpPr>
          <p:nvPr/>
        </p:nvSpPr>
        <p:spPr bwMode="auto">
          <a:xfrm>
            <a:off x="3635375" y="2203450"/>
            <a:ext cx="2089150" cy="7207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2. negyedének sorai</a:t>
            </a:r>
          </a:p>
        </p:txBody>
      </p:sp>
      <p:cxnSp>
        <p:nvCxnSpPr>
          <p:cNvPr id="63494" name="AutoShape 24"/>
          <p:cNvCxnSpPr>
            <a:cxnSpLocks noChangeShapeType="1"/>
            <a:stCxn id="63491" idx="3"/>
            <a:endCxn id="63492" idx="1"/>
          </p:cNvCxnSpPr>
          <p:nvPr/>
        </p:nvCxnSpPr>
        <p:spPr bwMode="auto">
          <a:xfrm flipV="1">
            <a:off x="2484438" y="1622425"/>
            <a:ext cx="1150937" cy="1260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495" name="AutoShape 25"/>
          <p:cNvCxnSpPr>
            <a:cxnSpLocks noChangeShapeType="1"/>
            <a:stCxn id="63491" idx="3"/>
            <a:endCxn id="63493" idx="1"/>
          </p:cNvCxnSpPr>
          <p:nvPr/>
        </p:nvCxnSpPr>
        <p:spPr bwMode="auto">
          <a:xfrm flipV="1">
            <a:off x="2484438" y="2563813"/>
            <a:ext cx="1150937" cy="3190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496" name="AutoShape 26"/>
          <p:cNvCxnSpPr>
            <a:cxnSpLocks noChangeShapeType="1"/>
            <a:stCxn id="63491" idx="3"/>
            <a:endCxn id="63498" idx="1"/>
          </p:cNvCxnSpPr>
          <p:nvPr/>
        </p:nvCxnSpPr>
        <p:spPr bwMode="auto">
          <a:xfrm>
            <a:off x="2484438" y="2882900"/>
            <a:ext cx="1150937" cy="611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497" name="AutoShape 27"/>
          <p:cNvCxnSpPr>
            <a:cxnSpLocks noChangeShapeType="1"/>
            <a:stCxn id="63491" idx="3"/>
            <a:endCxn id="63499" idx="1"/>
          </p:cNvCxnSpPr>
          <p:nvPr/>
        </p:nvCxnSpPr>
        <p:spPr bwMode="auto">
          <a:xfrm>
            <a:off x="2484438" y="2882900"/>
            <a:ext cx="1150937" cy="1554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3498" name="AutoShape 17"/>
          <p:cNvSpPr>
            <a:spLocks noChangeArrowheads="1"/>
          </p:cNvSpPr>
          <p:nvPr/>
        </p:nvSpPr>
        <p:spPr bwMode="auto">
          <a:xfrm>
            <a:off x="3635375" y="3141663"/>
            <a:ext cx="2089150" cy="706437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3. negyedének sorai</a:t>
            </a:r>
          </a:p>
        </p:txBody>
      </p:sp>
      <p:sp>
        <p:nvSpPr>
          <p:cNvPr id="63499" name="AutoShape 18"/>
          <p:cNvSpPr>
            <a:spLocks noChangeArrowheads="1"/>
          </p:cNvSpPr>
          <p:nvPr/>
        </p:nvSpPr>
        <p:spPr bwMode="auto">
          <a:xfrm>
            <a:off x="3635375" y="4076700"/>
            <a:ext cx="2089150" cy="7207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4. negyedének sorai</a:t>
            </a:r>
          </a:p>
        </p:txBody>
      </p:sp>
      <p:sp>
        <p:nvSpPr>
          <p:cNvPr id="63500" name="AutoShape 4"/>
          <p:cNvSpPr>
            <a:spLocks noChangeArrowheads="1"/>
          </p:cNvSpPr>
          <p:nvPr/>
        </p:nvSpPr>
        <p:spPr bwMode="auto">
          <a:xfrm>
            <a:off x="6659563" y="2565400"/>
            <a:ext cx="2160587" cy="92392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hu-HU"/>
              <a:t>Számítás kész</a:t>
            </a:r>
          </a:p>
        </p:txBody>
      </p:sp>
      <p:cxnSp>
        <p:nvCxnSpPr>
          <p:cNvPr id="63501" name="AutoShape 24"/>
          <p:cNvCxnSpPr>
            <a:cxnSpLocks noChangeShapeType="1"/>
            <a:stCxn id="63493" idx="3"/>
            <a:endCxn id="63500" idx="1"/>
          </p:cNvCxnSpPr>
          <p:nvPr/>
        </p:nvCxnSpPr>
        <p:spPr bwMode="auto">
          <a:xfrm>
            <a:off x="5724525" y="2563813"/>
            <a:ext cx="935038" cy="463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502" name="AutoShape 25"/>
          <p:cNvCxnSpPr>
            <a:cxnSpLocks noChangeShapeType="1"/>
            <a:stCxn id="63498" idx="3"/>
            <a:endCxn id="63500" idx="1"/>
          </p:cNvCxnSpPr>
          <p:nvPr/>
        </p:nvCxnSpPr>
        <p:spPr bwMode="auto">
          <a:xfrm flipV="1">
            <a:off x="5724525" y="3027363"/>
            <a:ext cx="935038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503" name="AutoShape 26"/>
          <p:cNvCxnSpPr>
            <a:cxnSpLocks noChangeShapeType="1"/>
            <a:stCxn id="63492" idx="3"/>
            <a:endCxn id="63500" idx="1"/>
          </p:cNvCxnSpPr>
          <p:nvPr/>
        </p:nvCxnSpPr>
        <p:spPr bwMode="auto">
          <a:xfrm>
            <a:off x="5724525" y="1622425"/>
            <a:ext cx="935038" cy="1404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504" name="AutoShape 27"/>
          <p:cNvCxnSpPr>
            <a:cxnSpLocks noChangeShapeType="1"/>
            <a:stCxn id="63499" idx="3"/>
            <a:endCxn id="63500" idx="1"/>
          </p:cNvCxnSpPr>
          <p:nvPr/>
        </p:nvCxnSpPr>
        <p:spPr bwMode="auto">
          <a:xfrm flipV="1">
            <a:off x="5724525" y="3027363"/>
            <a:ext cx="935038" cy="1409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63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565400"/>
            <a:ext cx="6010275" cy="393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506" name="Téglalap 20"/>
          <p:cNvSpPr>
            <a:spLocks noChangeArrowheads="1"/>
          </p:cNvSpPr>
          <p:nvPr/>
        </p:nvSpPr>
        <p:spPr bwMode="auto">
          <a:xfrm>
            <a:off x="1727200" y="64881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3"/>
              </a:rPr>
              <a:t>http://progpater.blog.hu/2011/03/27/a_parhuzamossag_gyonyorkodtet</a:t>
            </a:r>
            <a:r>
              <a:rPr lang="hu-HU"/>
              <a:t>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395536" y="76470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p1/7.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5084763"/>
            <a:ext cx="5715000" cy="1352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-215900" y="115888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n-lt"/>
              </a:rPr>
              <a:t>Ismétlés: P</a:t>
            </a:r>
            <a:r>
              <a:rPr lang="hu-HU" sz="3600" b="1" dirty="0" smtClean="0">
                <a:latin typeface="+mn-lt"/>
                <a:ea typeface="+mj-ea"/>
                <a:cs typeface="+mj-cs"/>
              </a:rPr>
              <a:t>árhuzamos </a:t>
            </a:r>
            <a:r>
              <a:rPr lang="hu-HU" sz="3600" b="1" dirty="0">
                <a:latin typeface="+mn-lt"/>
                <a:ea typeface="+mj-ea"/>
                <a:cs typeface="+mj-cs"/>
              </a:rPr>
              <a:t>programozás, </a:t>
            </a:r>
            <a:r>
              <a:rPr lang="hu-HU" sz="3600" b="1" dirty="0" err="1">
                <a:latin typeface="+mn-lt"/>
                <a:ea typeface="+mj-ea"/>
                <a:cs typeface="+mj-cs"/>
              </a:rPr>
              <a:t>OpenMP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hu-HU" sz="1600" b="1" dirty="0">
                <a:latin typeface="+mj-lt"/>
              </a:rPr>
              <a:t>Open </a:t>
            </a:r>
            <a:r>
              <a:rPr lang="hu-HU" sz="1600" b="1" dirty="0" err="1">
                <a:latin typeface="+mj-lt"/>
              </a:rPr>
              <a:t>Multi-Processing</a:t>
            </a:r>
            <a:r>
              <a:rPr lang="hu-HU" sz="1600" b="1" dirty="0">
                <a:latin typeface="+mj-lt"/>
                <a:ea typeface="+mj-ea"/>
                <a:cs typeface="+mj-cs"/>
              </a:rPr>
              <a:t/>
            </a:r>
            <a:br>
              <a:rPr lang="hu-HU" sz="1600" b="1" dirty="0">
                <a:latin typeface="+mj-lt"/>
                <a:ea typeface="+mj-ea"/>
                <a:cs typeface="+mj-cs"/>
              </a:rPr>
            </a:br>
            <a:endParaRPr lang="hu-HU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323850" y="2420938"/>
            <a:ext cx="2160588" cy="92392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hu-HU"/>
              <a:t>A Mandelbrot </a:t>
            </a:r>
            <a:br>
              <a:rPr lang="hu-HU"/>
            </a:br>
            <a:r>
              <a:rPr lang="hu-HU"/>
              <a:t>halmaz számítása</a:t>
            </a:r>
          </a:p>
        </p:txBody>
      </p:sp>
      <p:sp>
        <p:nvSpPr>
          <p:cNvPr id="64517" name="AutoShape 17"/>
          <p:cNvSpPr>
            <a:spLocks noChangeArrowheads="1"/>
          </p:cNvSpPr>
          <p:nvPr/>
        </p:nvSpPr>
        <p:spPr bwMode="auto">
          <a:xfrm>
            <a:off x="3635375" y="1268413"/>
            <a:ext cx="2089150" cy="706437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első negyedének sorai</a:t>
            </a:r>
          </a:p>
        </p:txBody>
      </p:sp>
      <p:sp>
        <p:nvSpPr>
          <p:cNvPr id="64518" name="AutoShape 18"/>
          <p:cNvSpPr>
            <a:spLocks noChangeArrowheads="1"/>
          </p:cNvSpPr>
          <p:nvPr/>
        </p:nvSpPr>
        <p:spPr bwMode="auto">
          <a:xfrm>
            <a:off x="3635375" y="2203450"/>
            <a:ext cx="2089150" cy="7207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2. negyedének sorai</a:t>
            </a:r>
          </a:p>
        </p:txBody>
      </p:sp>
      <p:cxnSp>
        <p:nvCxnSpPr>
          <p:cNvPr id="64519" name="AutoShape 24"/>
          <p:cNvCxnSpPr>
            <a:cxnSpLocks noChangeShapeType="1"/>
            <a:stCxn id="64516" idx="3"/>
            <a:endCxn id="64517" idx="1"/>
          </p:cNvCxnSpPr>
          <p:nvPr/>
        </p:nvCxnSpPr>
        <p:spPr bwMode="auto">
          <a:xfrm flipV="1">
            <a:off x="2484438" y="1622425"/>
            <a:ext cx="1150937" cy="1260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520" name="AutoShape 25"/>
          <p:cNvCxnSpPr>
            <a:cxnSpLocks noChangeShapeType="1"/>
            <a:stCxn id="64516" idx="3"/>
            <a:endCxn id="64518" idx="1"/>
          </p:cNvCxnSpPr>
          <p:nvPr/>
        </p:nvCxnSpPr>
        <p:spPr bwMode="auto">
          <a:xfrm flipV="1">
            <a:off x="2484438" y="2563813"/>
            <a:ext cx="1150937" cy="3190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521" name="AutoShape 26"/>
          <p:cNvCxnSpPr>
            <a:cxnSpLocks noChangeShapeType="1"/>
            <a:stCxn id="64516" idx="3"/>
            <a:endCxn id="64523" idx="1"/>
          </p:cNvCxnSpPr>
          <p:nvPr/>
        </p:nvCxnSpPr>
        <p:spPr bwMode="auto">
          <a:xfrm>
            <a:off x="2484438" y="2882900"/>
            <a:ext cx="1150937" cy="611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522" name="AutoShape 27"/>
          <p:cNvCxnSpPr>
            <a:cxnSpLocks noChangeShapeType="1"/>
            <a:stCxn id="64516" idx="3"/>
            <a:endCxn id="64524" idx="1"/>
          </p:cNvCxnSpPr>
          <p:nvPr/>
        </p:nvCxnSpPr>
        <p:spPr bwMode="auto">
          <a:xfrm>
            <a:off x="2484438" y="2882900"/>
            <a:ext cx="1150937" cy="1554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4523" name="AutoShape 17"/>
          <p:cNvSpPr>
            <a:spLocks noChangeArrowheads="1"/>
          </p:cNvSpPr>
          <p:nvPr/>
        </p:nvSpPr>
        <p:spPr bwMode="auto">
          <a:xfrm>
            <a:off x="3635375" y="3141663"/>
            <a:ext cx="2089150" cy="706437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3. negyedének sorai</a:t>
            </a:r>
          </a:p>
        </p:txBody>
      </p:sp>
      <p:sp>
        <p:nvSpPr>
          <p:cNvPr id="64524" name="AutoShape 18"/>
          <p:cNvSpPr>
            <a:spLocks noChangeArrowheads="1"/>
          </p:cNvSpPr>
          <p:nvPr/>
        </p:nvSpPr>
        <p:spPr bwMode="auto">
          <a:xfrm>
            <a:off x="3635375" y="4076700"/>
            <a:ext cx="2089150" cy="720725"/>
          </a:xfrm>
          <a:prstGeom prst="roundRect">
            <a:avLst>
              <a:gd name="adj" fmla="val 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/>
          <a:lstStyle/>
          <a:p>
            <a:pPr algn="ctr"/>
            <a:r>
              <a:rPr lang="hu-HU">
                <a:solidFill>
                  <a:srgbClr val="000000"/>
                </a:solidFill>
              </a:rPr>
              <a:t>A rács 4. negyedének sorai</a:t>
            </a:r>
          </a:p>
        </p:txBody>
      </p:sp>
      <p:sp>
        <p:nvSpPr>
          <p:cNvPr id="64525" name="AutoShape 4"/>
          <p:cNvSpPr>
            <a:spLocks noChangeArrowheads="1"/>
          </p:cNvSpPr>
          <p:nvPr/>
        </p:nvSpPr>
        <p:spPr bwMode="auto">
          <a:xfrm>
            <a:off x="6659563" y="2565400"/>
            <a:ext cx="2160587" cy="923925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r>
              <a:rPr lang="hu-HU"/>
              <a:t>Számítás kész</a:t>
            </a:r>
          </a:p>
        </p:txBody>
      </p:sp>
      <p:cxnSp>
        <p:nvCxnSpPr>
          <p:cNvPr id="64526" name="AutoShape 24"/>
          <p:cNvCxnSpPr>
            <a:cxnSpLocks noChangeShapeType="1"/>
            <a:stCxn id="64518" idx="3"/>
            <a:endCxn id="64525" idx="1"/>
          </p:cNvCxnSpPr>
          <p:nvPr/>
        </p:nvCxnSpPr>
        <p:spPr bwMode="auto">
          <a:xfrm>
            <a:off x="5724525" y="2563813"/>
            <a:ext cx="935038" cy="463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527" name="AutoShape 25"/>
          <p:cNvCxnSpPr>
            <a:cxnSpLocks noChangeShapeType="1"/>
            <a:stCxn id="64523" idx="3"/>
            <a:endCxn id="64525" idx="1"/>
          </p:cNvCxnSpPr>
          <p:nvPr/>
        </p:nvCxnSpPr>
        <p:spPr bwMode="auto">
          <a:xfrm flipV="1">
            <a:off x="5724525" y="3027363"/>
            <a:ext cx="935038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528" name="AutoShape 26"/>
          <p:cNvCxnSpPr>
            <a:cxnSpLocks noChangeShapeType="1"/>
            <a:stCxn id="64517" idx="3"/>
            <a:endCxn id="64525" idx="1"/>
          </p:cNvCxnSpPr>
          <p:nvPr/>
        </p:nvCxnSpPr>
        <p:spPr bwMode="auto">
          <a:xfrm>
            <a:off x="5724525" y="1622425"/>
            <a:ext cx="935038" cy="1404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4529" name="AutoShape 27"/>
          <p:cNvCxnSpPr>
            <a:cxnSpLocks noChangeShapeType="1"/>
            <a:stCxn id="64524" idx="3"/>
            <a:endCxn id="64525" idx="1"/>
          </p:cNvCxnSpPr>
          <p:nvPr/>
        </p:nvCxnSpPr>
        <p:spPr bwMode="auto">
          <a:xfrm flipV="1">
            <a:off x="5724525" y="3027363"/>
            <a:ext cx="935038" cy="1409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4530" name="Téglalap 2"/>
          <p:cNvSpPr>
            <a:spLocks noChangeArrowheads="1"/>
          </p:cNvSpPr>
          <p:nvPr/>
        </p:nvSpPr>
        <p:spPr bwMode="auto">
          <a:xfrm>
            <a:off x="4211638" y="5364163"/>
            <a:ext cx="264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Ciklus párhuzamosítása</a:t>
            </a:r>
          </a:p>
        </p:txBody>
      </p:sp>
      <p:sp>
        <p:nvSpPr>
          <p:cNvPr id="64531" name="Téglalap 20"/>
          <p:cNvSpPr>
            <a:spLocks noChangeArrowheads="1"/>
          </p:cNvSpPr>
          <p:nvPr/>
        </p:nvSpPr>
        <p:spPr bwMode="auto">
          <a:xfrm>
            <a:off x="1727200" y="64881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3"/>
              </a:rPr>
              <a:t>http://progpater.blog.hu/2011/03/27/a_parhuzamossag_gyonyorkodtet</a:t>
            </a:r>
            <a:r>
              <a:rPr lang="hu-HU"/>
              <a:t> 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95536" y="76470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p1/7.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églalap 20"/>
          <p:cNvSpPr>
            <a:spLocks noChangeArrowheads="1"/>
          </p:cNvSpPr>
          <p:nvPr/>
        </p:nvSpPr>
        <p:spPr bwMode="auto">
          <a:xfrm>
            <a:off x="1727200" y="64881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2"/>
              </a:rPr>
              <a:t>http://progpater.blog.hu/2011/03/27/a_parhuzamossag_gyonyorkodtet</a:t>
            </a:r>
            <a:r>
              <a:rPr lang="hu-HU"/>
              <a:t> 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25538"/>
            <a:ext cx="5715000" cy="1952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284538"/>
            <a:ext cx="5705475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484313"/>
            <a:ext cx="5715000" cy="211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3716338"/>
            <a:ext cx="5715000" cy="222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1989138"/>
            <a:ext cx="5715000" cy="235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149725"/>
            <a:ext cx="5715000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" name="Cím 3"/>
          <p:cNvSpPr txBox="1">
            <a:spLocks/>
          </p:cNvSpPr>
          <p:nvPr/>
        </p:nvSpPr>
        <p:spPr bwMode="auto">
          <a:xfrm>
            <a:off x="-215900" y="115888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latin typeface="+mj-lt"/>
              </a:rPr>
              <a:t>Ismétlés: Szekvenciális </a:t>
            </a:r>
            <a:r>
              <a:rPr lang="hu-HU" sz="4000" b="1" dirty="0">
                <a:latin typeface="+mj-lt"/>
              </a:rPr>
              <a:t>vs.</a:t>
            </a:r>
            <a:r>
              <a:rPr lang="hu-HU" sz="4000" b="1" dirty="0">
                <a:latin typeface="+mj-lt"/>
                <a:ea typeface="+mj-ea"/>
                <a:cs typeface="+mj-cs"/>
              </a:rPr>
              <a:t> párhuzamos </a:t>
            </a:r>
            <a:br>
              <a:rPr lang="hu-HU" sz="4000" b="1" dirty="0">
                <a:latin typeface="+mj-lt"/>
                <a:ea typeface="+mj-ea"/>
                <a:cs typeface="+mj-cs"/>
              </a:rPr>
            </a:br>
            <a:endParaRPr lang="hu-H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23528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p1/7.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215900" y="115888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dirty="0" smtClean="0">
                <a:latin typeface="+mj-lt"/>
              </a:rPr>
              <a:t>Ismétlés: Szekvenciális </a:t>
            </a:r>
            <a:r>
              <a:rPr lang="hu-HU" sz="4000" b="1" dirty="0">
                <a:latin typeface="+mj-lt"/>
              </a:rPr>
              <a:t>vs.</a:t>
            </a:r>
            <a:r>
              <a:rPr lang="hu-HU" sz="4000" b="1" dirty="0">
                <a:latin typeface="+mj-lt"/>
                <a:ea typeface="+mj-ea"/>
                <a:cs typeface="+mj-cs"/>
              </a:rPr>
              <a:t> párhuzamos </a:t>
            </a:r>
            <a:br>
              <a:rPr lang="hu-HU" sz="4000" b="1" dirty="0">
                <a:latin typeface="+mj-lt"/>
                <a:ea typeface="+mj-ea"/>
                <a:cs typeface="+mj-cs"/>
              </a:rPr>
            </a:br>
            <a:endParaRPr lang="hu-HU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66563" name="Téglalap 5"/>
          <p:cNvSpPr>
            <a:spLocks noChangeArrowheads="1"/>
          </p:cNvSpPr>
          <p:nvPr/>
        </p:nvSpPr>
        <p:spPr bwMode="auto">
          <a:xfrm>
            <a:off x="0" y="6381750"/>
            <a:ext cx="685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2"/>
              </a:rPr>
              <a:t>http://progpater.blog.hu/2011/03/28/a_hetedik_nyolcadik_labor</a:t>
            </a:r>
            <a:r>
              <a:rPr lang="hu-HU"/>
              <a:t> 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62075"/>
            <a:ext cx="50673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14600"/>
            <a:ext cx="5038725" cy="271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395536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p1/7.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107950" y="42863"/>
            <a:ext cx="935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j-lt"/>
                <a:ea typeface="+mj-ea"/>
                <a:cs typeface="+mj-cs"/>
              </a:rPr>
              <a:t>Ismétlés: Szőnyegen </a:t>
            </a:r>
            <a:r>
              <a:rPr lang="hu-HU" sz="3600" b="1" dirty="0">
                <a:latin typeface="+mj-lt"/>
                <a:ea typeface="+mj-ea"/>
                <a:cs typeface="+mj-cs"/>
              </a:rPr>
              <a:t>a humán genom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dirty="0">
                <a:latin typeface="+mj-lt"/>
                <a:ea typeface="+mj-ea"/>
                <a:cs typeface="+mj-cs"/>
                <a:hlinkClick r:id="rId2"/>
              </a:rPr>
              <a:t>http://progpater.blog.hu/2011/03/05/szonyegen_a_human_genom</a:t>
            </a:r>
            <a:r>
              <a:rPr lang="hu-HU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939" name="Téglalap 4"/>
          <p:cNvSpPr>
            <a:spLocks noChangeArrowheads="1"/>
          </p:cNvSpPr>
          <p:nvPr/>
        </p:nvSpPr>
        <p:spPr bwMode="auto">
          <a:xfrm>
            <a:off x="250825" y="6308725"/>
            <a:ext cx="4711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OO szempontból teljesen ua., mint az előző.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1871663"/>
            <a:ext cx="57721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p1/5.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107950" y="42863"/>
            <a:ext cx="935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j-lt"/>
                <a:ea typeface="+mj-ea"/>
                <a:cs typeface="+mj-cs"/>
              </a:rPr>
              <a:t>Ismétlés: Szőnyegen </a:t>
            </a:r>
            <a:r>
              <a:rPr lang="hu-HU" sz="3600" b="1" dirty="0">
                <a:latin typeface="+mj-lt"/>
                <a:ea typeface="+mj-ea"/>
                <a:cs typeface="+mj-cs"/>
              </a:rPr>
              <a:t>a humán genom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dirty="0">
                <a:latin typeface="+mj-lt"/>
                <a:ea typeface="+mj-ea"/>
                <a:cs typeface="+mj-cs"/>
                <a:hlinkClick r:id="rId2"/>
              </a:rPr>
              <a:t>http://progpater.blog.hu/2011/03/05/szonyegen_a_human_genom</a:t>
            </a:r>
            <a:r>
              <a:rPr lang="hu-HU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2001838"/>
            <a:ext cx="7151687" cy="337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6924675" y="4953000"/>
            <a:ext cx="1173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genszal.h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p1/5.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1872208" y="-171400"/>
            <a:ext cx="5220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Célok és tartalom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155" y="836712"/>
            <a:ext cx="85693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 smtClean="0">
                <a:latin typeface="+mn-lt"/>
              </a:rPr>
              <a:t>Előadás</a:t>
            </a:r>
            <a:endParaRPr lang="hu-HU" sz="2000" b="1" dirty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A Java kivételkezelése,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Párhuzamosság Javában, </a:t>
            </a:r>
            <a:r>
              <a:rPr lang="hu-HU" sz="2000" dirty="0" err="1" smtClean="0">
                <a:latin typeface="+mn-lt"/>
              </a:rPr>
              <a:t>Swing</a:t>
            </a:r>
            <a:r>
              <a:rPr lang="hu-HU" sz="2000" dirty="0" smtClean="0">
                <a:latin typeface="+mn-lt"/>
              </a:rPr>
              <a:t> és eseménykezelés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A </a:t>
            </a:r>
            <a:r>
              <a:rPr lang="hu-HU" sz="2000" dirty="0" err="1" smtClean="0">
                <a:latin typeface="+mn-lt"/>
              </a:rPr>
              <a:t>RoboCup</a:t>
            </a:r>
            <a:r>
              <a:rPr lang="hu-HU" sz="2000" dirty="0" smtClean="0">
                <a:latin typeface="+mn-lt"/>
              </a:rPr>
              <a:t> 2D szimulációs liga folyt.,  Java fejlesztés: </a:t>
            </a:r>
            <a:r>
              <a:rPr lang="hu-HU" sz="2000" dirty="0" err="1" smtClean="0">
                <a:latin typeface="+mn-lt"/>
              </a:rPr>
              <a:t>Apache</a:t>
            </a:r>
            <a:r>
              <a:rPr lang="hu-HU" sz="2000" dirty="0" smtClean="0">
                <a:latin typeface="+mn-lt"/>
              </a:rPr>
              <a:t> Maven folyt.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Java és kriptográfia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Java kiadások szerint áttekintett nyelvi és API elemek</a:t>
            </a:r>
          </a:p>
          <a:p>
            <a:pPr>
              <a:defRPr/>
            </a:pPr>
            <a:r>
              <a:rPr lang="hu-HU" sz="2000" b="1" dirty="0" smtClean="0">
                <a:latin typeface="+mn-lt"/>
              </a:rPr>
              <a:t>Labor </a:t>
            </a:r>
            <a:r>
              <a:rPr lang="hu-HU" sz="2000" dirty="0" smtClean="0">
                <a:latin typeface="+mn-lt"/>
              </a:rPr>
              <a:t>(2 alkalomra tervezve)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a Javát tanítok példáinak felélesztése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genomi pontmátrix, Mandelbrotosok, sejtautomatásak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robotfoci: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Aranycsapat FC, </a:t>
            </a:r>
            <a:r>
              <a:rPr lang="hu-HU" sz="2000" dirty="0" err="1" smtClean="0">
                <a:latin typeface="+mn-lt"/>
              </a:rPr>
              <a:t>Marvellous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Magyars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FC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Mighty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Magyars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FC</a:t>
            </a:r>
            <a:r>
              <a:rPr lang="hu-HU" sz="2000" dirty="0" smtClean="0">
                <a:latin typeface="+mn-lt"/>
              </a:rPr>
              <a:t>, Golden Team FC</a:t>
            </a:r>
            <a:endParaRPr lang="hu-HU" sz="2000" dirty="0">
              <a:latin typeface="+mn-lt"/>
            </a:endParaRPr>
          </a:p>
          <a:p>
            <a:pPr>
              <a:defRPr/>
            </a:pPr>
            <a:r>
              <a:rPr lang="hu-HU" sz="2000" b="1" dirty="0">
                <a:latin typeface="+mn-lt"/>
              </a:rPr>
              <a:t>Laborkártyák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Kivételes kártyák, polimorf kártyák, metrikus kártyák </a:t>
            </a:r>
            <a:endParaRPr lang="hu-HU" sz="2000" dirty="0">
              <a:latin typeface="+mn-lt"/>
            </a:endParaRPr>
          </a:p>
          <a:p>
            <a:pPr marL="457200" indent="-457200">
              <a:defRPr/>
            </a:pPr>
            <a:r>
              <a:rPr lang="hu-HU" sz="2000" b="1" dirty="0">
                <a:latin typeface="+mn-lt"/>
              </a:rPr>
              <a:t>Otthoni opcionális feladat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RSA, </a:t>
            </a:r>
            <a:r>
              <a:rPr lang="hu-HU" sz="2000" dirty="0" err="1" smtClean="0">
                <a:latin typeface="+mn-lt"/>
              </a:rPr>
              <a:t>Bouncy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Castle</a:t>
            </a:r>
            <a:endParaRPr lang="hu-HU" sz="2000" dirty="0" smtClean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Hibásan implementált RSA törése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Saját </a:t>
            </a: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1.0 alapú RCSS csapat fejlesztése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err="1" smtClean="0">
                <a:latin typeface="+mn-lt"/>
              </a:rPr>
              <a:t>Sonar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XRadar</a:t>
            </a:r>
            <a:r>
              <a:rPr lang="hu-HU" sz="2000" dirty="0" smtClean="0">
                <a:latin typeface="+mn-lt"/>
              </a:rPr>
              <a:t> kísérletezés a megfelelő Maven bővítménnyel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6975"/>
            <a:ext cx="7618413" cy="2733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-107950" y="42863"/>
            <a:ext cx="935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j-lt"/>
                <a:ea typeface="+mj-ea"/>
                <a:cs typeface="+mj-cs"/>
              </a:rPr>
              <a:t>Ismétlés: Szőnyegen </a:t>
            </a:r>
            <a:r>
              <a:rPr lang="hu-HU" sz="3600" b="1" dirty="0">
                <a:latin typeface="+mj-lt"/>
                <a:ea typeface="+mj-ea"/>
                <a:cs typeface="+mj-cs"/>
              </a:rPr>
              <a:t>a humán genom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dirty="0">
                <a:latin typeface="+mj-lt"/>
                <a:ea typeface="+mj-ea"/>
                <a:cs typeface="+mj-cs"/>
                <a:hlinkClick r:id="rId3"/>
              </a:rPr>
              <a:t>http://progpater.blog.hu/2011/03/05/szonyegen_a_human_genom</a:t>
            </a:r>
            <a:r>
              <a:rPr lang="hu-HU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6948488" y="3500438"/>
            <a:ext cx="1416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genszal.cpp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025" y="68263"/>
            <a:ext cx="7058025" cy="6745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7596188" y="6381750"/>
            <a:ext cx="1416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genszal.cpp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p1/5.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107950" y="42863"/>
            <a:ext cx="935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Ismétlés: Mandelbrot </a:t>
            </a:r>
            <a:r>
              <a:rPr lang="hu-HU" sz="4400" b="1" dirty="0">
                <a:latin typeface="+mj-lt"/>
                <a:ea typeface="+mj-ea"/>
                <a:cs typeface="+mj-cs"/>
              </a:rPr>
              <a:t>halmaz</a:t>
            </a:r>
            <a:br>
              <a:rPr lang="hu-HU" sz="4400" b="1" dirty="0">
                <a:latin typeface="+mj-lt"/>
                <a:ea typeface="+mj-ea"/>
                <a:cs typeface="+mj-cs"/>
              </a:rPr>
            </a:br>
            <a:r>
              <a:rPr lang="hu-HU" dirty="0">
                <a:latin typeface="+mj-lt"/>
                <a:ea typeface="+mj-ea"/>
                <a:cs typeface="+mj-cs"/>
                <a:hlinkClick r:id="rId2"/>
              </a:rPr>
              <a:t>http://progpater.blog.hu/2011/02/26/tan_csodallak_amde_nem_ertelek_de_kepzetem_hegyvolgyedet_bejarja</a:t>
            </a:r>
            <a:r>
              <a:rPr lang="hu-HU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8675" name="Téglalap 4"/>
          <p:cNvSpPr>
            <a:spLocks noChangeArrowheads="1"/>
          </p:cNvSpPr>
          <p:nvPr/>
        </p:nvSpPr>
        <p:spPr bwMode="auto">
          <a:xfrm>
            <a:off x="611188" y="6381750"/>
            <a:ext cx="799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3"/>
              </a:rPr>
              <a:t>http://www.tankonyvtar.hu/informatika/javat-tanitok-2-2-080904-1</a:t>
            </a:r>
            <a:r>
              <a:rPr lang="hu-HU"/>
              <a:t>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2952750" cy="265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57338"/>
            <a:ext cx="2914650" cy="265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437063"/>
            <a:ext cx="4953000" cy="1238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107504" y="98072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p1/5.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107950" y="42863"/>
            <a:ext cx="935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Ismétlés: Mandelbrot </a:t>
            </a:r>
            <a:r>
              <a:rPr lang="hu-HU" sz="4400" b="1" dirty="0">
                <a:latin typeface="+mj-lt"/>
                <a:ea typeface="+mj-ea"/>
                <a:cs typeface="+mj-cs"/>
              </a:rPr>
              <a:t>halmaz</a:t>
            </a:r>
            <a:br>
              <a:rPr lang="hu-HU" sz="4400" b="1" dirty="0">
                <a:latin typeface="+mj-lt"/>
                <a:ea typeface="+mj-ea"/>
                <a:cs typeface="+mj-cs"/>
              </a:rPr>
            </a:br>
            <a:endParaRPr lang="hu-HU" dirty="0">
              <a:latin typeface="+mj-lt"/>
              <a:ea typeface="+mj-ea"/>
              <a:cs typeface="+mj-cs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836613"/>
            <a:ext cx="6721475" cy="5857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52738"/>
            <a:ext cx="3810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0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p1/5.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107950" y="42863"/>
            <a:ext cx="9359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Ismétlés: Mandelbrot </a:t>
            </a:r>
            <a:r>
              <a:rPr lang="hu-HU" sz="4400" b="1" dirty="0">
                <a:latin typeface="+mj-lt"/>
                <a:ea typeface="+mj-ea"/>
                <a:cs typeface="+mj-cs"/>
              </a:rPr>
              <a:t>halmaz</a:t>
            </a:r>
            <a:br>
              <a:rPr lang="hu-HU" sz="4400" b="1" dirty="0">
                <a:latin typeface="+mj-lt"/>
                <a:ea typeface="+mj-ea"/>
                <a:cs typeface="+mj-cs"/>
              </a:rPr>
            </a:br>
            <a:endParaRPr lang="hu-HU" dirty="0"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061045"/>
            <a:ext cx="8923337" cy="5248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7812088" y="5845770"/>
            <a:ext cx="11731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frakszal.h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0688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</a:rPr>
              <a:t>p1/5. </a:t>
            </a:r>
            <a:r>
              <a:rPr lang="hu-HU" b="1" dirty="0" err="1" smtClean="0">
                <a:solidFill>
                  <a:srgbClr val="000000"/>
                </a:solidFill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párhuzamosság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15616" y="65160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http://www.tankonyvtar.hu/informatika/javat-tanitok-2-2-080904-1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7780337" cy="40386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7869"/>
            <a:ext cx="2914650" cy="265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párhuzamosság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9512" y="76470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http://download.oracle.com/javase/7/docs/api/index.html?java/lang/Runnable.html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5334000" cy="45339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2480" y="116632"/>
            <a:ext cx="7422008" cy="66247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párhuzamosság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15616" y="65160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http://www.tankonyvtar.hu/informatika/javat-tanitok-2-2-080904-1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6665913" cy="52387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4048125" cy="20383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párhuzamosság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15616" y="65160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http://www.tankonyvtar.hu/informatika/javat-tanitok-2-2-080904-1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3" y="2009775"/>
            <a:ext cx="7646987" cy="28384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A Java párhuzamosság általában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http://www.tankonyvtar.hu/informatika/javat-tanitok-1-1-8-080904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347864" y="16288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Szál objektumok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691680" y="2996952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Thread</a:t>
            </a:r>
            <a:r>
              <a:rPr lang="hu-HU" dirty="0" smtClean="0"/>
              <a:t> objektumok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499992" y="298766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Runnable</a:t>
            </a:r>
            <a:r>
              <a:rPr lang="hu-HU" dirty="0" smtClean="0"/>
              <a:t> objektumok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 – bevezető (1)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1328738"/>
            <a:ext cx="7799387" cy="4200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-2428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Minimális gyakorlati cél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Téglalap 4"/>
          <p:cNvSpPr>
            <a:spLocks noChangeArrowheads="1"/>
          </p:cNvSpPr>
          <p:nvPr/>
        </p:nvSpPr>
        <p:spPr bwMode="auto">
          <a:xfrm>
            <a:off x="323528" y="908720"/>
            <a:ext cx="77048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u-HU" sz="2000" dirty="0">
                <a:latin typeface="+mn-lt"/>
              </a:rPr>
              <a:t>A </a:t>
            </a:r>
            <a:r>
              <a:rPr lang="hu-HU" sz="2000" dirty="0" smtClean="0">
                <a:latin typeface="+mn-lt"/>
              </a:rPr>
              <a:t>hallgató ki tudja számítani az alapvető OO metrikákat a projektjére.</a:t>
            </a:r>
            <a:br>
              <a:rPr lang="hu-HU" sz="2000" dirty="0" smtClean="0">
                <a:latin typeface="+mn-lt"/>
              </a:rPr>
            </a:b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smtClean="0">
                <a:latin typeface="+mn-lt"/>
              </a:rPr>
              <a:t>Egy példán keresztül be tudja mutatni a </a:t>
            </a:r>
            <a:r>
              <a:rPr lang="hu-HU" sz="2000" dirty="0" err="1" smtClean="0">
                <a:latin typeface="+mn-lt"/>
              </a:rPr>
              <a:t>SwingWorker</a:t>
            </a:r>
            <a:r>
              <a:rPr lang="hu-HU" sz="2000" dirty="0" smtClean="0">
                <a:latin typeface="+mn-lt"/>
              </a:rPr>
              <a:t> osztály használatát.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smtClean="0">
                <a:latin typeface="+mn-lt"/>
              </a:rPr>
              <a:t>Vázoljon egy olyan szituációt, amikor a program felülete „lefagy”.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hu-HU" sz="2000" dirty="0" smtClean="0">
                <a:latin typeface="+mn-lt"/>
              </a:rPr>
              <a:t>(Például saját focicsapatának) tudjon SVN tárolót létrehozni, azt használni (pl., </a:t>
            </a:r>
            <a:r>
              <a:rPr lang="hu-HU" sz="2000" dirty="0" err="1" smtClean="0">
                <a:latin typeface="+mn-lt"/>
              </a:rPr>
              <a:t>co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commit</a:t>
            </a:r>
            <a:r>
              <a:rPr lang="hu-HU" sz="2000" dirty="0" smtClean="0">
                <a:latin typeface="+mn-lt"/>
              </a:rPr>
              <a:t> stb.)</a:t>
            </a:r>
          </a:p>
          <a:p>
            <a:pPr marL="457200" indent="-457200">
              <a:buFont typeface="+mj-lt"/>
              <a:buAutoNum type="alphaLcParenR"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 – bevezető (2)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6723063" cy="3162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5476875" cy="18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84984"/>
            <a:ext cx="8018463" cy="337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29000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08920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2263" y="3573016"/>
            <a:ext cx="6372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438650" cy="971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36912"/>
            <a:ext cx="7685087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7504113" cy="1514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7237413" cy="2581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6134100" cy="2962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7599363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630555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068960"/>
            <a:ext cx="7008813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484784"/>
            <a:ext cx="7551737" cy="300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6646863" cy="2647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04864"/>
            <a:ext cx="7542213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93096"/>
            <a:ext cx="6210300" cy="2409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573016"/>
            <a:ext cx="5114925" cy="2066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n-lt"/>
              </a:rPr>
              <a:t>Párhuzamos példa</a:t>
            </a:r>
            <a:br>
              <a:rPr lang="hu-HU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n-lt"/>
                <a:hlinkClick r:id="rId3"/>
              </a:rPr>
              <a:t>http://www.tankonyvtar.hu/informatika/javat-tanitok-1-2-3-080904</a:t>
            </a:r>
            <a:r>
              <a:rPr lang="hu-HU" b="1" dirty="0" smtClean="0">
                <a:solidFill>
                  <a:srgbClr val="000000"/>
                </a:solidFill>
                <a:latin typeface="+mn-lt"/>
              </a:rPr>
              <a:t> </a:t>
            </a:r>
            <a:endParaRPr lang="hu-HU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5410200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365104"/>
            <a:ext cx="6124575" cy="1990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348880"/>
            <a:ext cx="7494587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47664" y="-27384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Párhuzamossági buktatók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799" y="764704"/>
            <a:ext cx="6694553" cy="5976664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47664" y="-27384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Párhuzamossági buktatók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99808"/>
            <a:ext cx="5472608" cy="506955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32856"/>
            <a:ext cx="7172394" cy="144341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cxnSp>
        <p:nvCxnSpPr>
          <p:cNvPr id="7" name="Egyenes összekötő nyíllal 6"/>
          <p:cNvCxnSpPr/>
          <p:nvPr/>
        </p:nvCxnSpPr>
        <p:spPr>
          <a:xfrm flipV="1">
            <a:off x="4355976" y="2924944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3529" y="260648"/>
            <a:ext cx="792088" cy="3341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dirty="0" smtClean="0">
                <a:solidFill>
                  <a:srgbClr val="FFFFFF"/>
                </a:solidFill>
                <a:latin typeface="+mn-lt"/>
              </a:rPr>
              <a:t>PP 183</a:t>
            </a:r>
            <a:endParaRPr lang="hu-HU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n-lt"/>
                <a:ea typeface="+mj-ea"/>
                <a:cs typeface="+mj-cs"/>
              </a:rPr>
              <a:t>Minimális elméleti cél</a:t>
            </a:r>
            <a:endParaRPr lang="hu-HU" sz="1200" b="1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288" y="1196975"/>
            <a:ext cx="85693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endParaRPr lang="hu-HU" sz="2000" dirty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latin typeface="+mn-lt"/>
              </a:rPr>
              <a:t>Java </a:t>
            </a:r>
            <a:r>
              <a:rPr lang="hu-HU" sz="2000" dirty="0">
                <a:latin typeface="+mn-lt"/>
              </a:rPr>
              <a:t>nyelv kapcsán: </a:t>
            </a:r>
            <a:r>
              <a:rPr lang="hu-HU" sz="2000" dirty="0" smtClean="0">
                <a:latin typeface="+mn-lt"/>
              </a:rPr>
              <a:t>kivételkezelés, párhuzamosság.</a:t>
            </a:r>
            <a:br>
              <a:rPr lang="hu-HU" sz="2000" dirty="0" smtClean="0">
                <a:latin typeface="+mn-lt"/>
              </a:rPr>
            </a:b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latin typeface="+mn-lt"/>
              </a:rPr>
              <a:t>Ismerje a </a:t>
            </a:r>
            <a:r>
              <a:rPr lang="hu-HU" sz="2000" dirty="0" err="1" smtClean="0">
                <a:latin typeface="+mn-lt"/>
              </a:rPr>
              <a:t>SwingWorker</a:t>
            </a:r>
            <a:r>
              <a:rPr lang="hu-HU" sz="2000" dirty="0" smtClean="0">
                <a:latin typeface="+mn-lt"/>
              </a:rPr>
              <a:t> osztályt, az </a:t>
            </a:r>
            <a:r>
              <a:rPr lang="hu-HU" sz="2000" dirty="0" err="1" smtClean="0">
                <a:latin typeface="+mn-lt"/>
              </a:rPr>
              <a:t>API-ját</a:t>
            </a:r>
            <a:r>
              <a:rPr lang="hu-HU" sz="2000" dirty="0" smtClean="0">
                <a:latin typeface="+mn-lt"/>
              </a:rPr>
              <a:t> (</a:t>
            </a:r>
            <a:r>
              <a:rPr lang="hu-HU" dirty="0" smtClean="0">
                <a:latin typeface="+mn-lt"/>
                <a:hlinkClick r:id="rId2"/>
              </a:rPr>
              <a:t>http://download.oracle.com/javase/7/docs/api/index.html?javax/swing/SwingWorker.html</a:t>
            </a:r>
            <a:r>
              <a:rPr lang="hu-HU" sz="2000" dirty="0" smtClean="0">
                <a:latin typeface="+mn-lt"/>
              </a:rPr>
              <a:t>) tudja olvasni.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 smtClean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latin typeface="+mn-lt"/>
              </a:rPr>
              <a:t>Adott esetre tudjon saját kivételosztályt tervezni, írni.</a:t>
            </a: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47664" y="-27384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Párhuzamossági buktatók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172394" cy="144341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8237537" cy="31051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3529" y="260648"/>
            <a:ext cx="792088" cy="3341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dirty="0" smtClean="0">
                <a:solidFill>
                  <a:srgbClr val="FFFFFF"/>
                </a:solidFill>
                <a:latin typeface="+mn-lt"/>
              </a:rPr>
              <a:t>PP 184</a:t>
            </a:r>
            <a:endParaRPr lang="hu-HU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SwingWorker</a:t>
            </a: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3568" y="836712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1998-</a:t>
            </a:r>
          </a:p>
          <a:p>
            <a:r>
              <a:rPr lang="hu-HU" dirty="0" smtClean="0"/>
              <a:t>2006- (Java SE 6)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SwingWorker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 használata</a:t>
            </a:r>
            <a:br>
              <a:rPr lang="hu-HU" sz="4000" b="1" dirty="0" smtClean="0">
                <a:solidFill>
                  <a:srgbClr val="000000"/>
                </a:solidFill>
                <a:latin typeface="+mj-lt"/>
              </a:rPr>
            </a:b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827584" y="558924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4"/>
              </a:rPr>
              <a:t>https://sourceforge.net/projects/footballerml/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052736"/>
            <a:ext cx="2820643" cy="51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5964" y="0"/>
            <a:ext cx="47625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SwingWorker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hu-HU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j-lt"/>
                <a:hlinkClick r:id="rId3"/>
              </a:rPr>
              <a:t>http://download.oracle.com/javase/7/docs/api/index.html?javax/swing/SwingWorker.html</a:t>
            </a:r>
            <a:r>
              <a:rPr lang="hu-HU" b="1" dirty="0" smtClean="0">
                <a:solidFill>
                  <a:srgbClr val="000000"/>
                </a:solidFill>
                <a:latin typeface="+mj-lt"/>
              </a:rPr>
              <a:t>   </a:t>
            </a:r>
            <a:br>
              <a:rPr lang="hu-HU" b="1" dirty="0" smtClean="0">
                <a:solidFill>
                  <a:srgbClr val="000000"/>
                </a:solidFill>
                <a:latin typeface="+mj-lt"/>
              </a:rPr>
            </a:b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jsfa</a:t>
            </a:r>
            <a:r>
              <a:rPr lang="hu-HU" dirty="0" smtClean="0"/>
              <a:t>\</a:t>
            </a:r>
            <a:r>
              <a:rPr lang="hu-HU" dirty="0" err="1" smtClean="0"/>
              <a:t>JSFA.java</a:t>
            </a:r>
            <a:endParaRPr lang="hu-H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8018463" cy="12382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11049000" cy="12096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445224"/>
            <a:ext cx="5238750" cy="3429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SwingWorker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hu-HU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j-lt"/>
                <a:hlinkClick r:id="rId3"/>
              </a:rPr>
              <a:t>http://download.oracle.com/javase/7/docs/api/index.html?javax/swing/SwingWorker.html</a:t>
            </a:r>
            <a:r>
              <a:rPr lang="hu-HU" b="1" dirty="0" smtClean="0">
                <a:solidFill>
                  <a:srgbClr val="000000"/>
                </a:solidFill>
                <a:latin typeface="+mj-lt"/>
              </a:rPr>
              <a:t>   </a:t>
            </a:r>
            <a:br>
              <a:rPr lang="hu-HU" b="1" dirty="0" smtClean="0">
                <a:solidFill>
                  <a:srgbClr val="000000"/>
                </a:solidFill>
                <a:latin typeface="+mj-lt"/>
              </a:rPr>
            </a:b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jsfa</a:t>
            </a:r>
            <a:r>
              <a:rPr lang="hu-HU" dirty="0" smtClean="0"/>
              <a:t>\</a:t>
            </a:r>
            <a:r>
              <a:rPr lang="hu-HU" dirty="0" err="1" smtClean="0"/>
              <a:t>ValidatingThread.java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10991850" cy="9048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8523287" cy="27336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SwingWorker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hu-HU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j-lt"/>
                <a:hlinkClick r:id="rId3"/>
              </a:rPr>
              <a:t>http://download.oracle.com/javase/7/docs/api/index.html?javax/swing/SwingWorker.html</a:t>
            </a:r>
            <a:r>
              <a:rPr lang="hu-HU" b="1" dirty="0" smtClean="0">
                <a:solidFill>
                  <a:srgbClr val="000000"/>
                </a:solidFill>
                <a:latin typeface="+mj-lt"/>
              </a:rPr>
              <a:t>   </a:t>
            </a:r>
            <a:br>
              <a:rPr lang="hu-HU" b="1" dirty="0" smtClean="0">
                <a:solidFill>
                  <a:srgbClr val="000000"/>
                </a:solidFill>
                <a:latin typeface="+mj-lt"/>
              </a:rPr>
            </a:b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6675437" cy="3124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276872"/>
            <a:ext cx="4410075" cy="28003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429000"/>
            <a:ext cx="3505200" cy="19145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149080"/>
            <a:ext cx="4895850" cy="196215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827584" y="0"/>
            <a:ext cx="7272808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SwingWorker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rgbClr val="000000"/>
                </a:solidFill>
                <a:latin typeface="+mj-lt"/>
              </a:rPr>
            </a:br>
            <a:r>
              <a:rPr lang="hu-HU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+mj-lt"/>
                <a:hlinkClick r:id="rId3"/>
              </a:rPr>
              <a:t>http://download.oracle.com/javase/7/docs/api/index.html?javax/swing/SwingWorker.html</a:t>
            </a:r>
            <a:r>
              <a:rPr lang="hu-HU" b="1" dirty="0" smtClean="0">
                <a:solidFill>
                  <a:srgbClr val="000000"/>
                </a:solidFill>
                <a:latin typeface="+mj-lt"/>
              </a:rPr>
              <a:t>   </a:t>
            </a:r>
            <a:br>
              <a:rPr lang="hu-HU" b="1" dirty="0" smtClean="0">
                <a:solidFill>
                  <a:srgbClr val="000000"/>
                </a:solidFill>
                <a:latin typeface="+mj-lt"/>
              </a:rPr>
            </a:br>
            <a:endParaRPr lang="hu-HU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2687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/>
              <a:t>PublicResourceFC</a:t>
            </a:r>
            <a:r>
              <a:rPr lang="hu-HU" dirty="0" smtClean="0"/>
              <a:t>\</a:t>
            </a:r>
            <a:r>
              <a:rPr lang="hu-HU" dirty="0" err="1" smtClean="0"/>
              <a:t>src</a:t>
            </a:r>
            <a:r>
              <a:rPr lang="hu-HU" dirty="0" smtClean="0"/>
              <a:t>\main\java\hu\javacska\</a:t>
            </a:r>
            <a:r>
              <a:rPr lang="hu-HU" dirty="0" err="1" smtClean="0"/>
              <a:t>jsfa</a:t>
            </a:r>
            <a:r>
              <a:rPr lang="hu-HU" dirty="0" smtClean="0"/>
              <a:t>\</a:t>
            </a:r>
            <a:r>
              <a:rPr lang="hu-HU" dirty="0" err="1" smtClean="0"/>
              <a:t>ValidatingThread.java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1" y="1700808"/>
            <a:ext cx="9180512" cy="49815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76375" y="188913"/>
            <a:ext cx="5018088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Nyilvános kulcsú kriptográfia</a:t>
            </a:r>
          </a:p>
        </p:txBody>
      </p:sp>
      <p:sp>
        <p:nvSpPr>
          <p:cNvPr id="7" name="Ellipszis 6"/>
          <p:cNvSpPr/>
          <p:nvPr/>
        </p:nvSpPr>
        <p:spPr>
          <a:xfrm>
            <a:off x="2411413" y="1268413"/>
            <a:ext cx="647700" cy="576262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i</a:t>
            </a:r>
          </a:p>
        </p:txBody>
      </p:sp>
      <p:sp>
        <p:nvSpPr>
          <p:cNvPr id="8" name="Ellipszis 7"/>
          <p:cNvSpPr/>
          <p:nvPr/>
        </p:nvSpPr>
        <p:spPr>
          <a:xfrm>
            <a:off x="5724525" y="1268413"/>
            <a:ext cx="647700" cy="576262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j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081213" y="2108200"/>
          <a:ext cx="1812925" cy="935038"/>
        </p:xfrm>
        <a:graphic>
          <a:graphicData uri="http://schemas.openxmlformats.org/presentationml/2006/ole">
            <p:oleObj spid="_x0000_s1026" name="Equation" r:id="rId4" imgW="799920" imgH="457200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2297113" y="4076700"/>
          <a:ext cx="4833937" cy="935038"/>
        </p:xfrm>
        <a:graphic>
          <a:graphicData uri="http://schemas.openxmlformats.org/presentationml/2006/ole">
            <p:oleObj spid="_x0000_s1027" name="Equation" r:id="rId5" imgW="2133360" imgH="457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76375" y="188913"/>
            <a:ext cx="5018088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Nyilvános kulcsú kriptográfia</a:t>
            </a:r>
          </a:p>
        </p:txBody>
      </p:sp>
      <p:sp>
        <p:nvSpPr>
          <p:cNvPr id="7" name="Ellipszis 6"/>
          <p:cNvSpPr/>
          <p:nvPr/>
        </p:nvSpPr>
        <p:spPr>
          <a:xfrm>
            <a:off x="179388" y="1268413"/>
            <a:ext cx="647700" cy="576262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i</a:t>
            </a:r>
          </a:p>
        </p:txBody>
      </p:sp>
      <p:sp>
        <p:nvSpPr>
          <p:cNvPr id="8" name="Ellipszis 7"/>
          <p:cNvSpPr/>
          <p:nvPr/>
        </p:nvSpPr>
        <p:spPr>
          <a:xfrm>
            <a:off x="3492500" y="1268413"/>
            <a:ext cx="647700" cy="576262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j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42988" y="1989138"/>
          <a:ext cx="2622550" cy="492125"/>
        </p:xfrm>
        <a:graphic>
          <a:graphicData uri="http://schemas.openxmlformats.org/presentationml/2006/ole">
            <p:oleObj spid="_x0000_s2050" name="Equation" r:id="rId4" imgW="1155600" imgH="2412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39975" y="3511550"/>
          <a:ext cx="6472238" cy="935038"/>
        </p:xfrm>
        <a:graphic>
          <a:graphicData uri="http://schemas.openxmlformats.org/presentationml/2006/ole">
            <p:oleObj spid="_x0000_s2051" name="Equation" r:id="rId5" imgW="2857320" imgH="457200" progId="Equation.3">
              <p:embed/>
            </p:oleObj>
          </a:graphicData>
        </a:graphic>
      </p:graphicFrame>
      <p:cxnSp>
        <p:nvCxnSpPr>
          <p:cNvPr id="11" name="Egyenes összekötő nyíllal 10"/>
          <p:cNvCxnSpPr/>
          <p:nvPr/>
        </p:nvCxnSpPr>
        <p:spPr>
          <a:xfrm>
            <a:off x="1403350" y="1557338"/>
            <a:ext cx="17287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124075" y="1196975"/>
          <a:ext cx="287338" cy="285750"/>
        </p:xfrm>
        <a:graphic>
          <a:graphicData uri="http://schemas.openxmlformats.org/presentationml/2006/ole">
            <p:oleObj spid="_x0000_s2052" name="Equation" r:id="rId6" imgW="126720" imgH="139680" progId="Equation.3">
              <p:embed/>
            </p:oleObj>
          </a:graphicData>
        </a:graphic>
      </p:graphicFrame>
      <p:sp>
        <p:nvSpPr>
          <p:cNvPr id="12" name="Téglalap 11"/>
          <p:cNvSpPr/>
          <p:nvPr/>
        </p:nvSpPr>
        <p:spPr>
          <a:xfrm>
            <a:off x="5795963" y="3440113"/>
            <a:ext cx="1079500" cy="647700"/>
          </a:xfrm>
          <a:prstGeom prst="rect">
            <a:avLst/>
          </a:prstGeom>
          <a:solidFill>
            <a:schemeClr val="accent1">
              <a:alpha val="53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113463" y="3052763"/>
          <a:ext cx="374650" cy="338137"/>
        </p:xfrm>
        <a:graphic>
          <a:graphicData uri="http://schemas.openxmlformats.org/presentationml/2006/ole">
            <p:oleObj spid="_x0000_s2053" name="Equation" r:id="rId7" imgW="164880" imgH="16488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565525" y="4303713"/>
          <a:ext cx="5351463" cy="493712"/>
        </p:xfrm>
        <a:graphic>
          <a:graphicData uri="http://schemas.openxmlformats.org/presentationml/2006/ole">
            <p:oleObj spid="_x0000_s2054" name="Equation" r:id="rId8" imgW="2361960" imgH="241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79613" y="115888"/>
            <a:ext cx="54006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Java és a nagy számok</a:t>
            </a:r>
          </a:p>
        </p:txBody>
      </p:sp>
      <p:sp>
        <p:nvSpPr>
          <p:cNvPr id="10243" name="Téglalap 2"/>
          <p:cNvSpPr>
            <a:spLocks noChangeArrowheads="1"/>
          </p:cNvSpPr>
          <p:nvPr/>
        </p:nvSpPr>
        <p:spPr bwMode="auto">
          <a:xfrm>
            <a:off x="395288" y="981075"/>
            <a:ext cx="5916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hu-HU"/>
              <a:t>java.math.BigDecimal, tetszőleges pontosságú valós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hu-HU"/>
              <a:t>java.math.BigInteger, tetszőleges pontosságú egész</a:t>
            </a:r>
          </a:p>
          <a:p>
            <a:pPr marL="342900" indent="-342900">
              <a:buFont typeface="Calibri" pitchFamily="34" charset="0"/>
              <a:buAutoNum type="arabicParenR"/>
            </a:pPr>
            <a:endParaRPr lang="hu-HU"/>
          </a:p>
          <a:p>
            <a:pPr marL="342900" indent="-342900"/>
            <a:r>
              <a:rPr lang="hu-HU"/>
              <a:t>(egyik sem tud túlcsordulni)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39963"/>
            <a:ext cx="4171950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églalap 4"/>
          <p:cNvSpPr>
            <a:spLocks noChangeArrowheads="1"/>
          </p:cNvSpPr>
          <p:nvPr/>
        </p:nvSpPr>
        <p:spPr bwMode="auto">
          <a:xfrm>
            <a:off x="250825" y="6443663"/>
            <a:ext cx="864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4"/>
              </a:rPr>
              <a:t>http://download.oracle.com/javase/6/docs/api/index.html?java/math/BigInteger.html</a:t>
            </a:r>
            <a:r>
              <a:rPr lang="hu-HU"/>
              <a:t>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816225"/>
            <a:ext cx="70754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3573463"/>
            <a:ext cx="6370638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2509838"/>
            <a:ext cx="6970713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215900" y="115888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j-lt"/>
              </a:rPr>
              <a:t>Ismétlés: vissza </a:t>
            </a:r>
            <a:r>
              <a:rPr lang="hu-HU" sz="3600" b="1" dirty="0">
                <a:latin typeface="+mj-lt"/>
              </a:rPr>
              <a:t>a </a:t>
            </a:r>
            <a:r>
              <a:rPr lang="hu-HU" sz="3600" b="1" dirty="0" smtClean="0">
                <a:latin typeface="+mj-lt"/>
              </a:rPr>
              <a:t>kivételkezeléshez</a:t>
            </a:r>
            <a:br>
              <a:rPr lang="hu-HU" sz="3600" b="1" dirty="0" smtClean="0">
                <a:latin typeface="+mj-lt"/>
              </a:rPr>
            </a:b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60419" name="Téglalap 4"/>
          <p:cNvSpPr>
            <a:spLocks noChangeArrowheads="1"/>
          </p:cNvSpPr>
          <p:nvPr/>
        </p:nvSpPr>
        <p:spPr bwMode="auto">
          <a:xfrm>
            <a:off x="395288" y="1412776"/>
            <a:ext cx="48720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/>
              <a:t>try</a:t>
            </a:r>
            <a:r>
              <a:rPr lang="hu-HU" dirty="0"/>
              <a:t> {</a:t>
            </a:r>
          </a:p>
          <a:p>
            <a:r>
              <a:rPr lang="hu-HU" dirty="0"/>
              <a:t>	Osztaly1 peldany1;</a:t>
            </a:r>
          </a:p>
          <a:p>
            <a:r>
              <a:rPr lang="hu-HU" dirty="0"/>
              <a:t>	Osztaly2 peldany2 = </a:t>
            </a:r>
            <a:r>
              <a:rPr lang="hu-HU" dirty="0" err="1"/>
              <a:t>new</a:t>
            </a:r>
            <a:r>
              <a:rPr lang="hu-HU" dirty="0"/>
              <a:t> Osztaly2();</a:t>
            </a:r>
          </a:p>
          <a:p>
            <a:r>
              <a:rPr lang="hu-HU" dirty="0"/>
              <a:t>	…</a:t>
            </a:r>
          </a:p>
          <a:p>
            <a:r>
              <a:rPr lang="hu-HU" dirty="0"/>
              <a:t>	</a:t>
            </a:r>
            <a:r>
              <a:rPr lang="hu-HU" dirty="0" err="1"/>
              <a:t>throw</a:t>
            </a:r>
            <a:r>
              <a:rPr lang="hu-HU" dirty="0"/>
              <a:t> ”hiba”;</a:t>
            </a:r>
          </a:p>
          <a:p>
            <a:r>
              <a:rPr lang="hu-HU" dirty="0"/>
              <a:t>	…</a:t>
            </a:r>
          </a:p>
          <a:p>
            <a:r>
              <a:rPr lang="hu-HU" dirty="0"/>
              <a:t>	</a:t>
            </a:r>
            <a:r>
              <a:rPr lang="hu-HU" dirty="0" err="1"/>
              <a:t>delete</a:t>
            </a:r>
            <a:r>
              <a:rPr lang="hu-HU" dirty="0"/>
              <a:t> peldany2;</a:t>
            </a:r>
          </a:p>
          <a:p>
            <a:r>
              <a:rPr lang="hu-HU" dirty="0"/>
              <a:t>} </a:t>
            </a:r>
            <a:r>
              <a:rPr lang="hu-HU" dirty="0" err="1"/>
              <a:t>catch</a:t>
            </a:r>
            <a:r>
              <a:rPr lang="hu-HU" dirty="0"/>
              <a:t> (</a:t>
            </a:r>
            <a:r>
              <a:rPr lang="hu-HU" dirty="0" err="1"/>
              <a:t>char</a:t>
            </a:r>
            <a:r>
              <a:rPr lang="hu-HU" dirty="0"/>
              <a:t> * hiba) {</a:t>
            </a:r>
          </a:p>
          <a:p>
            <a:r>
              <a:rPr lang="hu-HU" dirty="0"/>
              <a:t>	…</a:t>
            </a:r>
          </a:p>
          <a:p>
            <a:r>
              <a:rPr lang="hu-HU" dirty="0"/>
              <a:t>}</a:t>
            </a:r>
          </a:p>
          <a:p>
            <a:endParaRPr lang="hu-HU" dirty="0"/>
          </a:p>
        </p:txBody>
      </p:sp>
      <p:sp>
        <p:nvSpPr>
          <p:cNvPr id="60420" name="Téglalap 4"/>
          <p:cNvSpPr>
            <a:spLocks noChangeArrowheads="1"/>
          </p:cNvSpPr>
          <p:nvPr/>
        </p:nvSpPr>
        <p:spPr bwMode="auto">
          <a:xfrm>
            <a:off x="4140200" y="4941888"/>
            <a:ext cx="3351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Mi a helyzet a </a:t>
            </a:r>
            <a:r>
              <a:rPr lang="hu-HU" dirty="0" err="1">
                <a:solidFill>
                  <a:srgbClr val="FF0000"/>
                </a:solidFill>
              </a:rPr>
              <a:t>peldany</a:t>
            </a:r>
            <a:r>
              <a:rPr lang="hu-HU" dirty="0">
                <a:solidFill>
                  <a:srgbClr val="FF0000"/>
                </a:solidFill>
              </a:rPr>
              <a:t>?</a:t>
            </a:r>
            <a:r>
              <a:rPr lang="hu-HU" dirty="0" err="1"/>
              <a:t>-ekkel</a:t>
            </a:r>
            <a:r>
              <a:rPr lang="hu-HU" dirty="0"/>
              <a:t>?</a:t>
            </a:r>
          </a:p>
        </p:txBody>
      </p:sp>
      <p:sp>
        <p:nvSpPr>
          <p:cNvPr id="5" name="Téglalap 4"/>
          <p:cNvSpPr/>
          <p:nvPr/>
        </p:nvSpPr>
        <p:spPr>
          <a:xfrm>
            <a:off x="1043608" y="69269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p1/7. </a:t>
            </a:r>
            <a:r>
              <a:rPr lang="hu-HU" b="1" dirty="0" err="1" smtClean="0">
                <a:latin typeface="+mn-lt"/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266950" y="115888"/>
            <a:ext cx="54006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java.math.BigInteger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267" name="Téglalap 4"/>
          <p:cNvSpPr>
            <a:spLocks noChangeArrowheads="1"/>
          </p:cNvSpPr>
          <p:nvPr/>
        </p:nvSpPr>
        <p:spPr bwMode="auto">
          <a:xfrm>
            <a:off x="250825" y="6443663"/>
            <a:ext cx="864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3"/>
              </a:rPr>
              <a:t>http://download.oracle.com/javase/6/docs/api/index.html?java/math/BigInteger.html</a:t>
            </a:r>
            <a:r>
              <a:rPr lang="hu-HU"/>
              <a:t>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08050"/>
            <a:ext cx="6315075" cy="398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196975"/>
            <a:ext cx="6324600" cy="408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1341438"/>
            <a:ext cx="6343650" cy="430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557338"/>
            <a:ext cx="7923213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2276475"/>
            <a:ext cx="7027862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2781300"/>
            <a:ext cx="7018338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050" y="4076700"/>
            <a:ext cx="6999288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339975" y="115888"/>
            <a:ext cx="439261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RSA, kulcsgenerálás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66182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7561263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91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989138"/>
            <a:ext cx="744696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91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2420938"/>
            <a:ext cx="6408738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914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3284538"/>
            <a:ext cx="7199312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5013325"/>
            <a:ext cx="520065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339975" y="115888"/>
            <a:ext cx="4392613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RSA, kulcsgenerálás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36613"/>
            <a:ext cx="873283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16338"/>
            <a:ext cx="8380412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051050" y="115888"/>
            <a:ext cx="54006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RSA, kódolás/dekódolás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7856537" cy="651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765175"/>
            <a:ext cx="7294563" cy="627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63713" y="115888"/>
            <a:ext cx="54006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JCA, JCE</a:t>
            </a:r>
            <a:br>
              <a:rPr lang="hu-HU" sz="4000" b="1" dirty="0">
                <a:solidFill>
                  <a:srgbClr val="000000"/>
                </a:solidFill>
                <a:latin typeface="+mj-lt"/>
              </a:rPr>
            </a:br>
            <a:r>
              <a:rPr lang="hu-HU" sz="1400" b="1" dirty="0">
                <a:solidFill>
                  <a:srgbClr val="000000"/>
                </a:solidFill>
                <a:latin typeface="+mj-lt"/>
              </a:rPr>
              <a:t>Java </a:t>
            </a:r>
            <a:r>
              <a:rPr lang="hu-HU" sz="1400" b="1" dirty="0" err="1">
                <a:solidFill>
                  <a:srgbClr val="000000"/>
                </a:solidFill>
                <a:latin typeface="+mj-lt"/>
              </a:rPr>
              <a:t>Cryptography</a:t>
            </a:r>
            <a:r>
              <a:rPr lang="hu-HU" sz="1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400" b="1" dirty="0" err="1">
                <a:solidFill>
                  <a:srgbClr val="000000"/>
                </a:solidFill>
                <a:latin typeface="+mj-lt"/>
              </a:rPr>
              <a:t>Architecture</a:t>
            </a:r>
            <a:r>
              <a:rPr lang="hu-HU" sz="1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400" b="1" dirty="0" err="1">
                <a:solidFill>
                  <a:srgbClr val="000000"/>
                </a:solidFill>
                <a:latin typeface="+mj-lt"/>
              </a:rPr>
              <a:t>Java</a:t>
            </a:r>
            <a:r>
              <a:rPr lang="hu-HU" sz="1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400" b="1" dirty="0" err="1">
                <a:solidFill>
                  <a:srgbClr val="000000"/>
                </a:solidFill>
                <a:latin typeface="+mj-lt"/>
              </a:rPr>
              <a:t>Cryptography</a:t>
            </a:r>
            <a:r>
              <a:rPr lang="hu-HU" sz="1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400" b="1" dirty="0" err="1">
                <a:solidFill>
                  <a:srgbClr val="000000"/>
                </a:solidFill>
                <a:latin typeface="+mj-lt"/>
              </a:rPr>
              <a:t>Extension</a:t>
            </a:r>
            <a:r>
              <a:rPr lang="hu-HU" sz="14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hu-HU" sz="1400" b="1" dirty="0">
                <a:solidFill>
                  <a:srgbClr val="000000"/>
                </a:solidFill>
                <a:latin typeface="+mj-lt"/>
              </a:rPr>
            </a:br>
            <a:endParaRPr lang="hu-HU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363" name="Téglalap 2"/>
          <p:cNvSpPr>
            <a:spLocks noChangeArrowheads="1"/>
          </p:cNvSpPr>
          <p:nvPr/>
        </p:nvSpPr>
        <p:spPr bwMode="auto">
          <a:xfrm>
            <a:off x="323850" y="1412875"/>
            <a:ext cx="341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arenR"/>
            </a:pPr>
            <a:r>
              <a:rPr lang="hu-HU"/>
              <a:t>Implementáció függetlenség</a:t>
            </a:r>
          </a:p>
          <a:p>
            <a:pPr marL="342900" indent="-342900">
              <a:buFont typeface="Calibri" pitchFamily="34" charset="0"/>
              <a:buAutoNum type="arabicParenR"/>
            </a:pPr>
            <a:r>
              <a:rPr lang="hu-HU"/>
              <a:t>Algoritmus függetlenség</a:t>
            </a:r>
          </a:p>
          <a:p>
            <a:pPr marL="342900" indent="-342900">
              <a:buFont typeface="Calibri" pitchFamily="34" charset="0"/>
              <a:buAutoNum type="arabicParenR"/>
            </a:pPr>
            <a:endParaRPr lang="hu-HU"/>
          </a:p>
        </p:txBody>
      </p:sp>
      <p:sp>
        <p:nvSpPr>
          <p:cNvPr id="15364" name="Téglalap 3"/>
          <p:cNvSpPr>
            <a:spLocks noChangeArrowheads="1"/>
          </p:cNvSpPr>
          <p:nvPr/>
        </p:nvSpPr>
        <p:spPr bwMode="auto">
          <a:xfrm>
            <a:off x="836613" y="2781300"/>
            <a:ext cx="25828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JCA</a:t>
            </a:r>
          </a:p>
          <a:p>
            <a:r>
              <a:rPr lang="hu-HU"/>
              <a:t>java.security</a:t>
            </a:r>
          </a:p>
          <a:p>
            <a:endParaRPr lang="hu-HU"/>
          </a:p>
          <a:p>
            <a:r>
              <a:rPr lang="hu-HU"/>
              <a:t>Csak alap titkosítás</a:t>
            </a:r>
          </a:p>
          <a:p>
            <a:r>
              <a:rPr lang="hu-HU"/>
              <a:t>Nincs export korlátozás</a:t>
            </a:r>
          </a:p>
          <a:p>
            <a:r>
              <a:rPr lang="hu-HU"/>
              <a:t>Since: 1.1</a:t>
            </a:r>
          </a:p>
        </p:txBody>
      </p:sp>
      <p:sp>
        <p:nvSpPr>
          <p:cNvPr id="15365" name="Téglalap 4"/>
          <p:cNvSpPr>
            <a:spLocks noChangeArrowheads="1"/>
          </p:cNvSpPr>
          <p:nvPr/>
        </p:nvSpPr>
        <p:spPr bwMode="auto">
          <a:xfrm>
            <a:off x="5580063" y="2754313"/>
            <a:ext cx="2352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JCE</a:t>
            </a:r>
          </a:p>
          <a:p>
            <a:r>
              <a:rPr lang="hu-HU"/>
              <a:t>javax.crypto</a:t>
            </a:r>
          </a:p>
          <a:p>
            <a:endParaRPr lang="hu-HU"/>
          </a:p>
          <a:p>
            <a:r>
              <a:rPr lang="hu-HU"/>
              <a:t>Itt vannak a titkosítók</a:t>
            </a:r>
          </a:p>
          <a:p>
            <a:r>
              <a:rPr lang="hu-HU"/>
              <a:t>Export korlátozásű</a:t>
            </a:r>
          </a:p>
          <a:p>
            <a:r>
              <a:rPr lang="hu-HU"/>
              <a:t>Since: 1.4</a:t>
            </a:r>
          </a:p>
          <a:p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08175" y="115888"/>
            <a:ext cx="54006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JCA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meghajtóosztályok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387" name="Téglalap 2"/>
          <p:cNvSpPr>
            <a:spLocks noChangeArrowheads="1"/>
          </p:cNvSpPr>
          <p:nvPr/>
        </p:nvSpPr>
        <p:spPr bwMode="auto">
          <a:xfrm>
            <a:off x="2771775" y="765175"/>
            <a:ext cx="321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Például: java.security.KeyPair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6975"/>
            <a:ext cx="6875462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24400"/>
            <a:ext cx="52863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229225"/>
            <a:ext cx="3343275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08175" y="115888"/>
            <a:ext cx="54006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JCE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meghajtóosztályok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11" name="Téglalap 2"/>
          <p:cNvSpPr>
            <a:spLocks noChangeArrowheads="1"/>
          </p:cNvSpPr>
          <p:nvPr/>
        </p:nvSpPr>
        <p:spPr bwMode="auto">
          <a:xfrm>
            <a:off x="2771775" y="765175"/>
            <a:ext cx="305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Például: javax.crypto.Cipher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170737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141663"/>
            <a:ext cx="6276975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Téglalap 7"/>
          <p:cNvSpPr>
            <a:spLocks noChangeArrowheads="1"/>
          </p:cNvSpPr>
          <p:nvPr/>
        </p:nvSpPr>
        <p:spPr bwMode="auto">
          <a:xfrm>
            <a:off x="792163" y="6488113"/>
            <a:ext cx="8243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5"/>
              </a:rPr>
              <a:t>http://download.oracle.com/javase/7/docs/api/javax/crypto/Cipher.html</a:t>
            </a:r>
            <a:r>
              <a:rPr lang="hu-HU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843213" y="115888"/>
            <a:ext cx="5400675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Bouncy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Castle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35" name="Téglalap 2"/>
          <p:cNvSpPr>
            <a:spLocks noChangeArrowheads="1"/>
          </p:cNvSpPr>
          <p:nvPr/>
        </p:nvSpPr>
        <p:spPr bwMode="auto">
          <a:xfrm>
            <a:off x="395288" y="1052513"/>
            <a:ext cx="4891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1 cég</a:t>
            </a:r>
          </a:p>
          <a:p>
            <a:r>
              <a:rPr lang="hu-HU" dirty="0">
                <a:latin typeface="+mn-lt"/>
              </a:rPr>
              <a:t>2 egyetemi tanszék</a:t>
            </a:r>
          </a:p>
          <a:p>
            <a:r>
              <a:rPr lang="hu-HU" dirty="0">
                <a:latin typeface="+mn-lt"/>
              </a:rPr>
              <a:t>539 személy</a:t>
            </a:r>
          </a:p>
          <a:p>
            <a:r>
              <a:rPr lang="hu-HU" dirty="0">
                <a:latin typeface="+mn-lt"/>
                <a:hlinkClick r:id="rId3"/>
              </a:rPr>
              <a:t>http://www.bouncycastle.org/contributors.html</a:t>
            </a:r>
            <a:r>
              <a:rPr lang="hu-HU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268538" y="115888"/>
            <a:ext cx="53990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RSA,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Bouncy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Castle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6837362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781300"/>
            <a:ext cx="7075488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060575"/>
            <a:ext cx="3190875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5288" y="44450"/>
            <a:ext cx="54006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76022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/>
            </a:pPr>
            <a:r>
              <a:rPr lang="hu-HU" sz="4000" b="1" dirty="0">
                <a:solidFill>
                  <a:srgbClr val="000000"/>
                </a:solidFill>
                <a:latin typeface="+mj-lt"/>
              </a:rPr>
              <a:t>RSA, kódolás/dekódolás,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Bouncy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4000" b="1" dirty="0" err="1">
                <a:solidFill>
                  <a:srgbClr val="000000"/>
                </a:solidFill>
                <a:latin typeface="+mj-lt"/>
              </a:rPr>
              <a:t>Castle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7304088" cy="407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781300"/>
            <a:ext cx="5572125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-215900" y="115888"/>
            <a:ext cx="9359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600" b="1" dirty="0" smtClean="0">
                <a:latin typeface="+mj-lt"/>
              </a:rPr>
              <a:t>Ismétlés: vissza </a:t>
            </a:r>
            <a:r>
              <a:rPr lang="hu-HU" sz="3600" b="1" dirty="0">
                <a:latin typeface="+mj-lt"/>
              </a:rPr>
              <a:t>a kivételkezeléshez</a:t>
            </a:r>
            <a:r>
              <a:rPr lang="hu-HU" sz="4400" b="1" dirty="0">
                <a:latin typeface="+mj-lt"/>
              </a:rPr>
              <a:t/>
            </a:r>
            <a:br>
              <a:rPr lang="hu-HU" sz="4400" b="1" dirty="0">
                <a:latin typeface="+mj-lt"/>
              </a:rPr>
            </a:b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61443" name="Téglalap 4"/>
          <p:cNvSpPr>
            <a:spLocks noChangeArrowheads="1"/>
          </p:cNvSpPr>
          <p:nvPr/>
        </p:nvSpPr>
        <p:spPr bwMode="auto">
          <a:xfrm>
            <a:off x="395288" y="1319064"/>
            <a:ext cx="56864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/>
              <a:t>try</a:t>
            </a:r>
            <a:r>
              <a:rPr lang="hu-HU" dirty="0"/>
              <a:t> {</a:t>
            </a:r>
          </a:p>
          <a:p>
            <a:r>
              <a:rPr lang="hu-HU" dirty="0"/>
              <a:t>	…</a:t>
            </a:r>
          </a:p>
          <a:p>
            <a:r>
              <a:rPr lang="hu-HU" dirty="0"/>
              <a:t>	</a:t>
            </a:r>
            <a:r>
              <a:rPr lang="hu-HU" dirty="0" err="1"/>
              <a:t>throw</a:t>
            </a:r>
            <a:r>
              <a:rPr lang="hu-HU" dirty="0"/>
              <a:t> </a:t>
            </a:r>
            <a:r>
              <a:rPr lang="hu-HU" dirty="0" err="1"/>
              <a:t>KivetelOsztaly</a:t>
            </a:r>
            <a:r>
              <a:rPr lang="hu-HU" dirty="0"/>
              <a:t>();</a:t>
            </a:r>
          </a:p>
          <a:p>
            <a:r>
              <a:rPr lang="hu-HU" dirty="0"/>
              <a:t>	…</a:t>
            </a:r>
          </a:p>
          <a:p>
            <a:r>
              <a:rPr lang="hu-HU" dirty="0"/>
              <a:t>} </a:t>
            </a:r>
            <a:r>
              <a:rPr lang="hu-HU" dirty="0" err="1"/>
              <a:t>catch</a:t>
            </a:r>
            <a:r>
              <a:rPr lang="hu-HU" dirty="0"/>
              <a:t> (</a:t>
            </a:r>
            <a:r>
              <a:rPr lang="hu-HU" dirty="0" err="1"/>
              <a:t>KivetelOsztaly</a:t>
            </a:r>
            <a:r>
              <a:rPr lang="hu-HU" dirty="0"/>
              <a:t> vagy annak őse) {</a:t>
            </a:r>
          </a:p>
          <a:p>
            <a:r>
              <a:rPr lang="hu-HU" dirty="0"/>
              <a:t>	…</a:t>
            </a:r>
          </a:p>
          <a:p>
            <a:r>
              <a:rPr lang="hu-HU" dirty="0"/>
              <a:t>	ha nem tudja kezelni, tovább dobhatja: </a:t>
            </a:r>
            <a:r>
              <a:rPr lang="hu-HU" dirty="0" err="1"/>
              <a:t>throw</a:t>
            </a:r>
            <a:endParaRPr lang="hu-HU" dirty="0"/>
          </a:p>
          <a:p>
            <a:r>
              <a:rPr lang="hu-HU" dirty="0"/>
              <a:t>	…</a:t>
            </a:r>
          </a:p>
          <a:p>
            <a:r>
              <a:rPr lang="hu-HU" dirty="0"/>
              <a:t>} </a:t>
            </a:r>
            <a:r>
              <a:rPr lang="hu-HU" dirty="0" err="1"/>
              <a:t>catch</a:t>
            </a:r>
            <a:r>
              <a:rPr lang="hu-HU" dirty="0"/>
              <a:t> (</a:t>
            </a:r>
            <a:r>
              <a:rPr lang="hu-HU" b="1" dirty="0">
                <a:solidFill>
                  <a:srgbClr val="C00000"/>
                </a:solidFill>
              </a:rPr>
              <a:t>…</a:t>
            </a:r>
            <a:r>
              <a:rPr lang="hu-HU" dirty="0"/>
              <a:t>) {</a:t>
            </a:r>
          </a:p>
          <a:p>
            <a:r>
              <a:rPr lang="hu-HU" dirty="0"/>
              <a:t>	</a:t>
            </a:r>
          </a:p>
          <a:p>
            <a:r>
              <a:rPr lang="hu-HU" dirty="0"/>
              <a:t>}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43608" y="69269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p1/7. </a:t>
            </a:r>
            <a:r>
              <a:rPr lang="hu-HU" b="1" dirty="0" err="1" smtClean="0">
                <a:latin typeface="+mn-lt"/>
              </a:rPr>
              <a:t>prezi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79265" y="2420888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fauna távolabbról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3" y="177281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Java 1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JDK 1.0, </a:t>
            </a:r>
            <a:r>
              <a:rPr lang="hu-HU" dirty="0" err="1" smtClean="0">
                <a:latin typeface="+mn-lt"/>
              </a:rPr>
              <a:t>Oak</a:t>
            </a:r>
            <a:endParaRPr lang="hu-HU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JSDK (Java Software Development Kit)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1.0.2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AWT, hordozható: Windows, </a:t>
            </a:r>
            <a:r>
              <a:rPr lang="hu-HU" dirty="0" err="1" smtClean="0">
                <a:latin typeface="+mn-lt"/>
              </a:rPr>
              <a:t>Solaris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Appletek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Konténer alapú eseménykezelés, pl. </a:t>
            </a:r>
            <a:r>
              <a:rPr lang="hu-HU" dirty="0" err="1" smtClean="0">
                <a:latin typeface="+mn-lt"/>
              </a:rPr>
              <a:t>action</a:t>
            </a:r>
            <a:r>
              <a:rPr lang="hu-HU" dirty="0" smtClean="0">
                <a:latin typeface="+mn-lt"/>
              </a:rPr>
              <a:t>(), </a:t>
            </a:r>
            <a:r>
              <a:rPr lang="hu-HU" dirty="0" err="1" smtClean="0">
                <a:latin typeface="+mn-lt"/>
              </a:rPr>
              <a:t>mouseDown</a:t>
            </a:r>
            <a:r>
              <a:rPr lang="hu-HU" dirty="0" smtClean="0">
                <a:latin typeface="+mn-lt"/>
              </a:rPr>
              <a:t>() a GUI objektum egyben eseménykezelő is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257550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5742814" y="3186545"/>
            <a:ext cx="1205450" cy="81280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796136" y="1423809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Java 1.1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JDK 1.1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1.1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Eseménykezelés átírása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listener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alapúra</a:t>
            </a:r>
            <a:r>
              <a:rPr lang="hu-HU" dirty="0" smtClean="0">
                <a:latin typeface="+mn-lt"/>
              </a:rPr>
              <a:t>, a GUI elválik az alkalmazás logikájától, minden esemény külön osztályban absztrahálva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Belső osztályok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Objektum </a:t>
            </a:r>
            <a:r>
              <a:rPr lang="hu-HU" dirty="0" err="1" smtClean="0">
                <a:latin typeface="+mn-lt"/>
              </a:rPr>
              <a:t>szerializáció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n-lt"/>
              </a:rPr>
              <a:t>RMI (Remote Method Invocation)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387522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1.2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(Java 2 Platform, Standard </a:t>
            </a:r>
            <a:r>
              <a:rPr lang="hu-HU" dirty="0" err="1" smtClean="0">
                <a:latin typeface="+mn-lt"/>
              </a:rPr>
              <a:t>Edition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J2SE 1.2</a:t>
            </a:r>
            <a:br>
              <a:rPr lang="hu-HU" dirty="0" smtClean="0">
                <a:latin typeface="+mn-lt"/>
              </a:rPr>
            </a:br>
            <a:r>
              <a:rPr lang="hu-HU" dirty="0" err="1" smtClean="0">
                <a:latin typeface="+mn-lt"/>
              </a:rPr>
              <a:t>Playground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J2SDK 1.2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Swing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Java IDL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JIT </a:t>
            </a:r>
            <a:r>
              <a:rPr lang="en-US" dirty="0" smtClean="0">
                <a:latin typeface="+mn-lt"/>
              </a:rPr>
              <a:t>(Just In Time) </a:t>
            </a:r>
            <a:r>
              <a:rPr lang="en-US" dirty="0" err="1" smtClean="0">
                <a:latin typeface="+mn-lt"/>
              </a:rPr>
              <a:t>fordítás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 </a:t>
            </a:r>
            <a:r>
              <a:rPr lang="hu-HU" dirty="0" err="1" smtClean="0">
                <a:latin typeface="+mn-lt"/>
              </a:rPr>
              <a:t>strictfp</a:t>
            </a:r>
            <a:r>
              <a:rPr lang="hu-HU" dirty="0" smtClean="0">
                <a:latin typeface="+mn-lt"/>
              </a:rPr>
              <a:t> kulcsszó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JFC (Java </a:t>
            </a:r>
            <a:r>
              <a:rPr lang="hu-HU" dirty="0" err="1" smtClean="0">
                <a:latin typeface="+mn-lt"/>
              </a:rPr>
              <a:t>Collections</a:t>
            </a:r>
            <a:r>
              <a:rPr lang="hu-HU" dirty="0" smtClean="0">
                <a:latin typeface="+mn-lt"/>
              </a:rPr>
              <a:t> Framework)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438525" cy="2476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5796136" y="242088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004048" y="494116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n-lt"/>
              </a:rPr>
              <a:t>J2SE, (Java 2 Standard Edition) </a:t>
            </a:r>
          </a:p>
          <a:p>
            <a:r>
              <a:rPr lang="fr-FR" dirty="0" smtClean="0">
                <a:latin typeface="+mn-lt"/>
              </a:rPr>
              <a:t>J2EE, (Java 2 Enterprise Edition)</a:t>
            </a:r>
          </a:p>
          <a:p>
            <a:r>
              <a:rPr lang="fr-FR" dirty="0" smtClean="0">
                <a:latin typeface="+mn-lt"/>
              </a:rPr>
              <a:t>J2ME, (Java 2 Micro Edition)</a:t>
            </a:r>
            <a:endParaRPr lang="hu-HU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796136" y="1423809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381375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193110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1.3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1.3</a:t>
            </a:r>
          </a:p>
          <a:p>
            <a:r>
              <a:rPr lang="hu-HU" dirty="0" err="1" smtClean="0">
                <a:latin typeface="+mn-lt"/>
              </a:rPr>
              <a:t>Kestrel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solidFill>
                  <a:prstClr val="black"/>
                </a:solidFill>
                <a:latin typeface="Calibri"/>
              </a:rPr>
              <a:t>J2SDK 1.3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HotSpot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Java </a:t>
            </a:r>
            <a:r>
              <a:rPr lang="hu-HU" dirty="0" err="1" smtClean="0">
                <a:latin typeface="+mn-lt"/>
              </a:rPr>
              <a:t>Sound</a:t>
            </a:r>
            <a:r>
              <a:rPr lang="hu-HU" dirty="0" smtClean="0">
                <a:latin typeface="+mn-lt"/>
              </a:rPr>
              <a:t> API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Java 2D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724128" y="206084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796136" y="1423809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2952750" cy="203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259500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1.4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1.4</a:t>
            </a:r>
          </a:p>
          <a:p>
            <a:r>
              <a:rPr lang="hu-HU" dirty="0" smtClean="0">
                <a:latin typeface="+mn-lt"/>
              </a:rPr>
              <a:t>Merlin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XML feldolgozás, JAXP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NIO API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Image IO API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JCE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724128" y="206084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580112" y="1279793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409" y="1412776"/>
            <a:ext cx="2847975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Tigris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612905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1.5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5.0</a:t>
            </a: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megjelent a generikus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egy újfajta </a:t>
            </a:r>
            <a:r>
              <a:rPr lang="hu-HU" dirty="0" err="1" smtClean="0">
                <a:latin typeface="+mn-lt"/>
              </a:rPr>
              <a:t>for</a:t>
            </a:r>
            <a:r>
              <a:rPr lang="hu-HU" dirty="0" smtClean="0">
                <a:latin typeface="+mn-lt"/>
              </a:rPr>
              <a:t> ciklus: az iteráló ciklus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immár a primitív Java típusok automatikusan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csomagolódnak be és vissza csomagoló osztályaikba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megjelent a felsorolásos típus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lehetőség nyílt változó paraméterszámú függvények írására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és statikus tagok olyan importjára, ami elhagyhatóvá teszi a 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tagra vonatkozó osztálynév minősítést.</a:t>
            </a:r>
            <a:endParaRPr lang="hu-H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724128" y="206084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580112" y="1495817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95003"/>
            <a:ext cx="4000500" cy="1685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1268760"/>
            <a:ext cx="3524250" cy="2047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</a:t>
            </a:r>
            <a:r>
              <a:rPr lang="hu-H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musztáng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4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2852936"/>
            <a:ext cx="404399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6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SE 6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SwingWorker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GUI/értesítési terület, indítóképernyő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5868144" y="1412776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804248" y="2605261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5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490" y="1340768"/>
            <a:ext cx="3028950" cy="2162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</a:t>
            </a:r>
            <a:r>
              <a:rPr lang="hu-H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delfin</a:t>
            </a:r>
            <a:r>
              <a:rPr lang="hu-HU" sz="4400" b="1" dirty="0" smtClean="0">
                <a:latin typeface="+mj-lt"/>
                <a:ea typeface="+mj-ea"/>
                <a:cs typeface="+mj-cs"/>
              </a:rPr>
              <a:t>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3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10599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7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SE 7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NIO 2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6439594" y="1484784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007546" y="2420888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979712" y="2420888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fauna közelebbről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059185" y="0"/>
            <a:ext cx="2576711" cy="76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A Java kivételkezelés bevezetése</a:t>
            </a:r>
            <a:endParaRPr lang="hu-HU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1181100"/>
            <a:ext cx="6389687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259632" y="630932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4"/>
              </a:rPr>
              <a:t>http://www.tankonyvtar.hu/informatika/javat-tanitok-1-1-1-080904-3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3" y="177281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Java 1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JDK 1.0, </a:t>
            </a:r>
            <a:r>
              <a:rPr lang="hu-HU" dirty="0" err="1" smtClean="0">
                <a:latin typeface="+mn-lt"/>
              </a:rPr>
              <a:t>Oak</a:t>
            </a:r>
            <a:endParaRPr lang="hu-HU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JSDK (Java Software Development Kit)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1.0.2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AWT, hordozható: Windows, </a:t>
            </a:r>
            <a:r>
              <a:rPr lang="hu-HU" dirty="0" err="1" smtClean="0">
                <a:latin typeface="+mn-lt"/>
              </a:rPr>
              <a:t>Solaris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Appletek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Konténer alapú eseménykezelés, pl. </a:t>
            </a:r>
            <a:r>
              <a:rPr lang="hu-HU" dirty="0" err="1" smtClean="0">
                <a:latin typeface="+mn-lt"/>
              </a:rPr>
              <a:t>action</a:t>
            </a:r>
            <a:r>
              <a:rPr lang="hu-HU" dirty="0" smtClean="0">
                <a:latin typeface="+mn-lt"/>
              </a:rPr>
              <a:t>(), </a:t>
            </a:r>
            <a:r>
              <a:rPr lang="hu-HU" dirty="0" err="1" smtClean="0">
                <a:latin typeface="+mn-lt"/>
              </a:rPr>
              <a:t>mouseDown</a:t>
            </a:r>
            <a:r>
              <a:rPr lang="hu-HU" dirty="0" smtClean="0">
                <a:latin typeface="+mn-lt"/>
              </a:rPr>
              <a:t>() a GUI objektum egyben eseménykezelő is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257550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5742814" y="3186545"/>
            <a:ext cx="1205450" cy="81280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796136" y="1423809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+mn-lt"/>
              </a:rPr>
              <a:t>Java 1.1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JDK 1.1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Java 1.1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Eseménykezelés átírása </a:t>
            </a:r>
            <a:r>
              <a:rPr lang="hu-HU" b="1" dirty="0" err="1" smtClean="0">
                <a:solidFill>
                  <a:srgbClr val="FF0000"/>
                </a:solidFill>
                <a:latin typeface="+mn-lt"/>
              </a:rPr>
              <a:t>listener</a:t>
            </a:r>
            <a:r>
              <a:rPr lang="hu-HU" b="1" dirty="0" smtClean="0">
                <a:solidFill>
                  <a:srgbClr val="FF0000"/>
                </a:solidFill>
                <a:latin typeface="+mn-lt"/>
              </a:rPr>
              <a:t> alapúra</a:t>
            </a:r>
            <a:r>
              <a:rPr lang="hu-HU" dirty="0" smtClean="0">
                <a:latin typeface="+mn-lt"/>
              </a:rPr>
              <a:t>, a GUI elválik az alkalmazás logikájától, minden esemény külön osztályban absztrahálva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Belső osztályok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Objektum </a:t>
            </a:r>
            <a:r>
              <a:rPr lang="hu-HU" dirty="0" err="1" smtClean="0">
                <a:latin typeface="+mn-lt"/>
              </a:rPr>
              <a:t>szerializáció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+mn-lt"/>
              </a:rPr>
              <a:t>RMI (Remote Method Invocation)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Eseménykezelés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142287" cy="4829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7837487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3565253" y="3429000"/>
            <a:ext cx="5399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jdk1.1.8\</a:t>
            </a:r>
            <a:r>
              <a:rPr lang="hu-HU" dirty="0" err="1" smtClean="0">
                <a:latin typeface="+mn-lt"/>
              </a:rPr>
              <a:t>src</a:t>
            </a:r>
            <a:r>
              <a:rPr lang="hu-HU" dirty="0" smtClean="0">
                <a:latin typeface="+mn-lt"/>
              </a:rPr>
              <a:t>\java\</a:t>
            </a:r>
            <a:r>
              <a:rPr lang="hu-HU" dirty="0" err="1" smtClean="0">
                <a:latin typeface="+mn-lt"/>
              </a:rPr>
              <a:t>awt</a:t>
            </a:r>
            <a:r>
              <a:rPr lang="hu-HU" dirty="0" smtClean="0">
                <a:latin typeface="+mn-lt"/>
              </a:rPr>
              <a:t>\</a:t>
            </a:r>
            <a:r>
              <a:rPr lang="hu-HU" dirty="0" err="1" smtClean="0">
                <a:latin typeface="+mn-lt"/>
              </a:rPr>
              <a:t>event</a:t>
            </a:r>
            <a:r>
              <a:rPr lang="hu-HU" dirty="0" smtClean="0">
                <a:latin typeface="+mn-lt"/>
              </a:rPr>
              <a:t>\</a:t>
            </a:r>
            <a:r>
              <a:rPr lang="hu-HU" dirty="0" err="1" smtClean="0">
                <a:latin typeface="+mn-lt"/>
              </a:rPr>
              <a:t>MouseMotionAdapter.java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RMI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827837" cy="4086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932041" y="764704"/>
            <a:ext cx="864096" cy="36004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55221" rIns="81639" bIns="40820"/>
          <a:lstStyle/>
          <a:p>
            <a:pPr>
              <a:tabLst>
                <a:tab pos="655638" algn="l"/>
              </a:tabLst>
            </a:pPr>
            <a:r>
              <a:rPr lang="hu-HU" dirty="0">
                <a:solidFill>
                  <a:srgbClr val="FFFFFF"/>
                </a:solidFill>
              </a:rPr>
              <a:t>PP </a:t>
            </a:r>
            <a:r>
              <a:rPr lang="hu-HU" dirty="0" smtClean="0">
                <a:solidFill>
                  <a:srgbClr val="FFFFFF"/>
                </a:solidFill>
              </a:rPr>
              <a:t>161</a:t>
            </a:r>
            <a:endParaRPr lang="hu-H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RMI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835" y="3284984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08920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RMI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257925" cy="1085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8113713" cy="2314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RMI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3661"/>
            <a:ext cx="9066213" cy="3419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RMI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6980237" cy="3228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63706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Tigrisek, musztángok, delfinek…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b="1" dirty="0" smtClean="0">
                <a:latin typeface="+mj-lt"/>
                <a:ea typeface="+mj-ea"/>
                <a:cs typeface="+mj-cs"/>
                <a:hlinkClick r:id="rId2"/>
              </a:rPr>
              <a:t>http://www.tankonyvtar.hu/informatika/javat-tanitok-1-java-080904-2</a:t>
            </a:r>
            <a:r>
              <a:rPr lang="hu-HU" b="1" dirty="0" smtClean="0">
                <a:latin typeface="+mj-lt"/>
                <a:ea typeface="+mj-ea"/>
                <a:cs typeface="+mj-cs"/>
              </a:rPr>
              <a:t> 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772816"/>
            <a:ext cx="3875228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+mn-lt"/>
              </a:rPr>
              <a:t>Java 1.2</a:t>
            </a: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J2SE (Java 2 Platform, Standard </a:t>
            </a:r>
            <a:r>
              <a:rPr lang="hu-HU" dirty="0" err="1" smtClean="0">
                <a:latin typeface="+mn-lt"/>
              </a:rPr>
              <a:t>Edition</a:t>
            </a:r>
            <a:r>
              <a:rPr lang="hu-HU" dirty="0" smtClean="0">
                <a:latin typeface="+mn-lt"/>
              </a:rPr>
              <a:t>)</a:t>
            </a:r>
            <a:br>
              <a:rPr lang="hu-HU" dirty="0" smtClean="0">
                <a:latin typeface="+mn-lt"/>
              </a:rPr>
            </a:br>
            <a:r>
              <a:rPr lang="hu-HU" dirty="0" smtClean="0">
                <a:latin typeface="+mn-lt"/>
              </a:rPr>
              <a:t>J2SE 1.2</a:t>
            </a:r>
            <a:br>
              <a:rPr lang="hu-HU" dirty="0" smtClean="0">
                <a:latin typeface="+mn-lt"/>
              </a:rPr>
            </a:br>
            <a:r>
              <a:rPr lang="hu-HU" dirty="0" err="1" smtClean="0">
                <a:latin typeface="+mn-lt"/>
              </a:rPr>
              <a:t>Playground</a:t>
            </a:r>
            <a:endParaRPr lang="hu-HU" dirty="0" smtClean="0">
              <a:latin typeface="+mn-lt"/>
            </a:endParaRPr>
          </a:p>
          <a:p>
            <a:endParaRPr lang="hu-HU" dirty="0" smtClean="0">
              <a:latin typeface="+mn-lt"/>
            </a:endParaRPr>
          </a:p>
          <a:p>
            <a:r>
              <a:rPr lang="hu-HU" dirty="0" smtClean="0">
                <a:latin typeface="+mn-lt"/>
              </a:rPr>
              <a:t>J2SDK 1.2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err="1" smtClean="0">
                <a:latin typeface="+mn-lt"/>
              </a:rPr>
              <a:t>Swing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Java IDL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JIT </a:t>
            </a:r>
            <a:r>
              <a:rPr lang="en-US" dirty="0" smtClean="0">
                <a:latin typeface="+mn-lt"/>
              </a:rPr>
              <a:t>(Just In Time) </a:t>
            </a:r>
            <a:r>
              <a:rPr lang="en-US" dirty="0" err="1" smtClean="0">
                <a:latin typeface="+mn-lt"/>
              </a:rPr>
              <a:t>fordítás</a:t>
            </a: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 </a:t>
            </a:r>
            <a:r>
              <a:rPr lang="hu-HU" dirty="0" err="1" smtClean="0">
                <a:latin typeface="+mn-lt"/>
              </a:rPr>
              <a:t>strictfp</a:t>
            </a:r>
            <a:r>
              <a:rPr lang="hu-HU" dirty="0" smtClean="0">
                <a:latin typeface="+mn-lt"/>
              </a:rPr>
              <a:t> kulcsszó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JFC (Java </a:t>
            </a:r>
            <a:r>
              <a:rPr lang="hu-HU" dirty="0" err="1" smtClean="0">
                <a:latin typeface="+mn-lt"/>
              </a:rPr>
              <a:t>Collections</a:t>
            </a:r>
            <a:r>
              <a:rPr lang="hu-HU" dirty="0" smtClean="0">
                <a:latin typeface="+mn-lt"/>
              </a:rPr>
              <a:t> Framework) </a:t>
            </a: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…</a:t>
            </a:r>
            <a:endParaRPr lang="hu-HU" dirty="0">
              <a:latin typeface="+mn-lt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438525" cy="2476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5796136" y="2420888"/>
            <a:ext cx="1512168" cy="720080"/>
          </a:xfrm>
          <a:custGeom>
            <a:avLst/>
            <a:gdLst>
              <a:gd name="connsiteX0" fmla="*/ 355705 w 1205450"/>
              <a:gd name="connsiteY0" fmla="*/ 748146 h 812800"/>
              <a:gd name="connsiteX1" fmla="*/ 235632 w 1205450"/>
              <a:gd name="connsiteY1" fmla="*/ 729673 h 812800"/>
              <a:gd name="connsiteX2" fmla="*/ 180214 w 1205450"/>
              <a:gd name="connsiteY2" fmla="*/ 692728 h 812800"/>
              <a:gd name="connsiteX3" fmla="*/ 161741 w 1205450"/>
              <a:gd name="connsiteY3" fmla="*/ 665019 h 812800"/>
              <a:gd name="connsiteX4" fmla="*/ 106323 w 1205450"/>
              <a:gd name="connsiteY4" fmla="*/ 618837 h 812800"/>
              <a:gd name="connsiteX5" fmla="*/ 69378 w 1205450"/>
              <a:gd name="connsiteY5" fmla="*/ 563419 h 812800"/>
              <a:gd name="connsiteX6" fmla="*/ 50905 w 1205450"/>
              <a:gd name="connsiteY6" fmla="*/ 535710 h 812800"/>
              <a:gd name="connsiteX7" fmla="*/ 32432 w 1205450"/>
              <a:gd name="connsiteY7" fmla="*/ 508000 h 812800"/>
              <a:gd name="connsiteX8" fmla="*/ 23196 w 1205450"/>
              <a:gd name="connsiteY8" fmla="*/ 480291 h 812800"/>
              <a:gd name="connsiteX9" fmla="*/ 4723 w 1205450"/>
              <a:gd name="connsiteY9" fmla="*/ 415637 h 812800"/>
              <a:gd name="connsiteX10" fmla="*/ 13959 w 1205450"/>
              <a:gd name="connsiteY10" fmla="*/ 267855 h 812800"/>
              <a:gd name="connsiteX11" fmla="*/ 32432 w 1205450"/>
              <a:gd name="connsiteY11" fmla="*/ 175491 h 812800"/>
              <a:gd name="connsiteX12" fmla="*/ 50905 w 1205450"/>
              <a:gd name="connsiteY12" fmla="*/ 147782 h 812800"/>
              <a:gd name="connsiteX13" fmla="*/ 87850 w 1205450"/>
              <a:gd name="connsiteY13" fmla="*/ 83128 h 812800"/>
              <a:gd name="connsiteX14" fmla="*/ 143269 w 1205450"/>
              <a:gd name="connsiteY14" fmla="*/ 46182 h 812800"/>
              <a:gd name="connsiteX15" fmla="*/ 161741 w 1205450"/>
              <a:gd name="connsiteY15" fmla="*/ 18473 h 812800"/>
              <a:gd name="connsiteX16" fmla="*/ 235632 w 1205450"/>
              <a:gd name="connsiteY16" fmla="*/ 0 h 812800"/>
              <a:gd name="connsiteX17" fmla="*/ 956069 w 1205450"/>
              <a:gd name="connsiteY17" fmla="*/ 9237 h 812800"/>
              <a:gd name="connsiteX18" fmla="*/ 983778 w 1205450"/>
              <a:gd name="connsiteY18" fmla="*/ 18473 h 812800"/>
              <a:gd name="connsiteX19" fmla="*/ 1020723 w 1205450"/>
              <a:gd name="connsiteY19" fmla="*/ 36946 h 812800"/>
              <a:gd name="connsiteX20" fmla="*/ 1066905 w 1205450"/>
              <a:gd name="connsiteY20" fmla="*/ 73891 h 812800"/>
              <a:gd name="connsiteX21" fmla="*/ 1113087 w 1205450"/>
              <a:gd name="connsiteY21" fmla="*/ 129310 h 812800"/>
              <a:gd name="connsiteX22" fmla="*/ 1140796 w 1205450"/>
              <a:gd name="connsiteY22" fmla="*/ 157019 h 812800"/>
              <a:gd name="connsiteX23" fmla="*/ 1196214 w 1205450"/>
              <a:gd name="connsiteY23" fmla="*/ 286328 h 812800"/>
              <a:gd name="connsiteX24" fmla="*/ 1205450 w 1205450"/>
              <a:gd name="connsiteY24" fmla="*/ 323273 h 812800"/>
              <a:gd name="connsiteX25" fmla="*/ 1196214 w 1205450"/>
              <a:gd name="connsiteY25" fmla="*/ 701964 h 812800"/>
              <a:gd name="connsiteX26" fmla="*/ 1150032 w 1205450"/>
              <a:gd name="connsiteY26" fmla="*/ 794328 h 812800"/>
              <a:gd name="connsiteX27" fmla="*/ 1122323 w 1205450"/>
              <a:gd name="connsiteY27" fmla="*/ 812800 h 812800"/>
              <a:gd name="connsiteX28" fmla="*/ 383414 w 1205450"/>
              <a:gd name="connsiteY28" fmla="*/ 803564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05450" h="812800">
                <a:moveTo>
                  <a:pt x="355705" y="748146"/>
                </a:moveTo>
                <a:cubicBezTo>
                  <a:pt x="342106" y="746786"/>
                  <a:pt x="264862" y="745912"/>
                  <a:pt x="235632" y="729673"/>
                </a:cubicBezTo>
                <a:cubicBezTo>
                  <a:pt x="216225" y="718891"/>
                  <a:pt x="180214" y="692728"/>
                  <a:pt x="180214" y="692728"/>
                </a:cubicBezTo>
                <a:cubicBezTo>
                  <a:pt x="174056" y="683492"/>
                  <a:pt x="169590" y="672868"/>
                  <a:pt x="161741" y="665019"/>
                </a:cubicBezTo>
                <a:cubicBezTo>
                  <a:pt x="108379" y="611657"/>
                  <a:pt x="159279" y="686924"/>
                  <a:pt x="106323" y="618837"/>
                </a:cubicBezTo>
                <a:cubicBezTo>
                  <a:pt x="92693" y="601312"/>
                  <a:pt x="81693" y="581892"/>
                  <a:pt x="69378" y="563419"/>
                </a:cubicBezTo>
                <a:lnTo>
                  <a:pt x="50905" y="535710"/>
                </a:lnTo>
                <a:lnTo>
                  <a:pt x="32432" y="508000"/>
                </a:lnTo>
                <a:cubicBezTo>
                  <a:pt x="29353" y="498764"/>
                  <a:pt x="25871" y="489652"/>
                  <a:pt x="23196" y="480291"/>
                </a:cubicBezTo>
                <a:cubicBezTo>
                  <a:pt x="0" y="399108"/>
                  <a:pt x="26868" y="482074"/>
                  <a:pt x="4723" y="415637"/>
                </a:cubicBezTo>
                <a:cubicBezTo>
                  <a:pt x="7802" y="366376"/>
                  <a:pt x="9683" y="317026"/>
                  <a:pt x="13959" y="267855"/>
                </a:cubicBezTo>
                <a:cubicBezTo>
                  <a:pt x="15750" y="247258"/>
                  <a:pt x="20257" y="199840"/>
                  <a:pt x="32432" y="175491"/>
                </a:cubicBezTo>
                <a:cubicBezTo>
                  <a:pt x="37396" y="165562"/>
                  <a:pt x="45397" y="157420"/>
                  <a:pt x="50905" y="147782"/>
                </a:cubicBezTo>
                <a:cubicBezTo>
                  <a:pt x="57904" y="135534"/>
                  <a:pt x="74994" y="94377"/>
                  <a:pt x="87850" y="83128"/>
                </a:cubicBezTo>
                <a:cubicBezTo>
                  <a:pt x="104559" y="68508"/>
                  <a:pt x="143269" y="46182"/>
                  <a:pt x="143269" y="46182"/>
                </a:cubicBezTo>
                <a:cubicBezTo>
                  <a:pt x="149426" y="36946"/>
                  <a:pt x="151812" y="23437"/>
                  <a:pt x="161741" y="18473"/>
                </a:cubicBezTo>
                <a:cubicBezTo>
                  <a:pt x="184449" y="7119"/>
                  <a:pt x="235632" y="0"/>
                  <a:pt x="235632" y="0"/>
                </a:cubicBezTo>
                <a:lnTo>
                  <a:pt x="956069" y="9237"/>
                </a:lnTo>
                <a:cubicBezTo>
                  <a:pt x="965802" y="9477"/>
                  <a:pt x="974829" y="14638"/>
                  <a:pt x="983778" y="18473"/>
                </a:cubicBezTo>
                <a:cubicBezTo>
                  <a:pt x="996433" y="23897"/>
                  <a:pt x="1008408" y="30788"/>
                  <a:pt x="1020723" y="36946"/>
                </a:cubicBezTo>
                <a:cubicBezTo>
                  <a:pt x="1062038" y="98917"/>
                  <a:pt x="1013368" y="38200"/>
                  <a:pt x="1066905" y="73891"/>
                </a:cubicBezTo>
                <a:cubicBezTo>
                  <a:pt x="1097262" y="94129"/>
                  <a:pt x="1091789" y="103752"/>
                  <a:pt x="1113087" y="129310"/>
                </a:cubicBezTo>
                <a:cubicBezTo>
                  <a:pt x="1121449" y="139345"/>
                  <a:pt x="1133783" y="145999"/>
                  <a:pt x="1140796" y="157019"/>
                </a:cubicBezTo>
                <a:cubicBezTo>
                  <a:pt x="1162562" y="191224"/>
                  <a:pt x="1185923" y="245163"/>
                  <a:pt x="1196214" y="286328"/>
                </a:cubicBezTo>
                <a:lnTo>
                  <a:pt x="1205450" y="323273"/>
                </a:lnTo>
                <a:cubicBezTo>
                  <a:pt x="1202371" y="449503"/>
                  <a:pt x="1201820" y="575821"/>
                  <a:pt x="1196214" y="701964"/>
                </a:cubicBezTo>
                <a:cubicBezTo>
                  <a:pt x="1194942" y="730591"/>
                  <a:pt x="1170675" y="780567"/>
                  <a:pt x="1150032" y="794328"/>
                </a:cubicBezTo>
                <a:lnTo>
                  <a:pt x="1122323" y="812800"/>
                </a:lnTo>
                <a:lnTo>
                  <a:pt x="383414" y="803564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004048" y="494116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n-lt"/>
              </a:rPr>
              <a:t>J2SE, (Java 2 Standard Edition) </a:t>
            </a:r>
          </a:p>
          <a:p>
            <a:r>
              <a:rPr lang="fr-FR" dirty="0" smtClean="0">
                <a:latin typeface="+mn-lt"/>
              </a:rPr>
              <a:t>J2EE, (Java 2 Enterprise Edition)</a:t>
            </a:r>
          </a:p>
          <a:p>
            <a:r>
              <a:rPr lang="fr-FR" dirty="0" smtClean="0">
                <a:latin typeface="+mn-lt"/>
              </a:rPr>
              <a:t>J2ME, (Java 2 Micro Edition)</a:t>
            </a:r>
            <a:endParaRPr lang="hu-HU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796136" y="1423809"/>
            <a:ext cx="2167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>
                <a:latin typeface="+mn-lt"/>
                <a:hlinkClick r:id="rId4"/>
              </a:rPr>
              <a:t>http://www.levenez.com/lang/</a:t>
            </a:r>
            <a:r>
              <a:rPr lang="hu-HU" sz="1200" dirty="0" smtClean="0">
                <a:latin typeface="+mn-lt"/>
              </a:rPr>
              <a:t> 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822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Kollekciók</a:t>
            </a:r>
            <a:endParaRPr lang="hu-HU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8038</TotalTime>
  <Words>2483</Words>
  <Application>Microsoft Office PowerPoint</Application>
  <PresentationFormat>Diavetítés a képernyőre (4:3 oldalarány)</PresentationFormat>
  <Paragraphs>771</Paragraphs>
  <Slides>128</Slides>
  <Notes>63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128</vt:i4>
      </vt:variant>
    </vt:vector>
  </HeadingPairs>
  <TitlesOfParts>
    <vt:vector size="130" baseType="lpstr">
      <vt:lpstr>Office-téma</vt:lpstr>
      <vt:lpstr>Equation</vt:lpstr>
      <vt:lpstr>Prog2, Java befejezés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81. dia</vt:lpstr>
      <vt:lpstr>82. dia</vt:lpstr>
      <vt:lpstr>83. dia</vt:lpstr>
      <vt:lpstr>84. dia</vt:lpstr>
      <vt:lpstr>85. dia</vt:lpstr>
      <vt:lpstr>86. dia</vt:lpstr>
      <vt:lpstr>87. dia</vt:lpstr>
      <vt:lpstr>88. dia</vt:lpstr>
      <vt:lpstr>89. dia</vt:lpstr>
      <vt:lpstr>90. dia</vt:lpstr>
      <vt:lpstr>91. dia</vt:lpstr>
      <vt:lpstr>92. dia</vt:lpstr>
      <vt:lpstr>93. dia</vt:lpstr>
      <vt:lpstr>94. dia</vt:lpstr>
      <vt:lpstr>95. dia</vt:lpstr>
      <vt:lpstr>96. dia</vt:lpstr>
      <vt:lpstr>97. dia</vt:lpstr>
      <vt:lpstr>98. dia</vt:lpstr>
      <vt:lpstr>99. dia</vt:lpstr>
      <vt:lpstr>100. dia</vt:lpstr>
      <vt:lpstr>101. dia</vt:lpstr>
      <vt:lpstr>102. dia</vt:lpstr>
      <vt:lpstr>103. dia</vt:lpstr>
      <vt:lpstr>104. dia</vt:lpstr>
      <vt:lpstr>105. dia</vt:lpstr>
      <vt:lpstr>106. dia</vt:lpstr>
      <vt:lpstr>107. dia</vt:lpstr>
      <vt:lpstr>108. dia</vt:lpstr>
      <vt:lpstr>109. dia</vt:lpstr>
      <vt:lpstr>110. dia</vt:lpstr>
      <vt:lpstr>111. dia</vt:lpstr>
      <vt:lpstr>112. dia</vt:lpstr>
      <vt:lpstr>113. dia</vt:lpstr>
      <vt:lpstr>114. dia</vt:lpstr>
      <vt:lpstr>115. dia</vt:lpstr>
      <vt:lpstr>116. dia</vt:lpstr>
      <vt:lpstr>117. dia</vt:lpstr>
      <vt:lpstr>118. dia</vt:lpstr>
      <vt:lpstr>119. dia</vt:lpstr>
      <vt:lpstr>120. dia</vt:lpstr>
      <vt:lpstr>121. dia</vt:lpstr>
      <vt:lpstr>122. dia</vt:lpstr>
      <vt:lpstr>123. dia</vt:lpstr>
      <vt:lpstr>124. dia</vt:lpstr>
      <vt:lpstr>125. dia</vt:lpstr>
      <vt:lpstr>126. dia</vt:lpstr>
      <vt:lpstr>127. dia</vt:lpstr>
      <vt:lpstr>128.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FerSML projekt</dc:title>
  <dc:creator>Norbi</dc:creator>
  <cp:lastModifiedBy>Norbi</cp:lastModifiedBy>
  <cp:revision>852</cp:revision>
  <dcterms:created xsi:type="dcterms:W3CDTF">2010-09-22T08:15:33Z</dcterms:created>
  <dcterms:modified xsi:type="dcterms:W3CDTF">2011-12-12T18:53:04Z</dcterms:modified>
</cp:coreProperties>
</file>