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63" r:id="rId2"/>
    <p:sldId id="402" r:id="rId3"/>
    <p:sldId id="418" r:id="rId4"/>
    <p:sldId id="312" r:id="rId5"/>
    <p:sldId id="313" r:id="rId6"/>
    <p:sldId id="342" r:id="rId7"/>
    <p:sldId id="508" r:id="rId8"/>
    <p:sldId id="581" r:id="rId9"/>
    <p:sldId id="509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5" r:id="rId21"/>
    <p:sldId id="541" r:id="rId22"/>
    <p:sldId id="565" r:id="rId23"/>
    <p:sldId id="403" r:id="rId24"/>
    <p:sldId id="582" r:id="rId25"/>
    <p:sldId id="543" r:id="rId26"/>
    <p:sldId id="546" r:id="rId27"/>
    <p:sldId id="547" r:id="rId28"/>
    <p:sldId id="566" r:id="rId29"/>
    <p:sldId id="567" r:id="rId30"/>
    <p:sldId id="568" r:id="rId31"/>
    <p:sldId id="570" r:id="rId32"/>
    <p:sldId id="571" r:id="rId33"/>
    <p:sldId id="569" r:id="rId34"/>
    <p:sldId id="548" r:id="rId35"/>
    <p:sldId id="549" r:id="rId36"/>
    <p:sldId id="550" r:id="rId37"/>
    <p:sldId id="551" r:id="rId38"/>
    <p:sldId id="552" r:id="rId39"/>
    <p:sldId id="553" r:id="rId40"/>
    <p:sldId id="554" r:id="rId41"/>
    <p:sldId id="555" r:id="rId42"/>
    <p:sldId id="556" r:id="rId43"/>
    <p:sldId id="557" r:id="rId44"/>
    <p:sldId id="558" r:id="rId45"/>
    <p:sldId id="559" r:id="rId46"/>
    <p:sldId id="560" r:id="rId47"/>
    <p:sldId id="561" r:id="rId48"/>
    <p:sldId id="562" r:id="rId49"/>
    <p:sldId id="563" r:id="rId50"/>
    <p:sldId id="584" r:id="rId51"/>
    <p:sldId id="583" r:id="rId52"/>
    <p:sldId id="564" r:id="rId53"/>
    <p:sldId id="572" r:id="rId54"/>
    <p:sldId id="573" r:id="rId55"/>
    <p:sldId id="575" r:id="rId56"/>
    <p:sldId id="358" r:id="rId57"/>
    <p:sldId id="577" r:id="rId58"/>
    <p:sldId id="578" r:id="rId59"/>
    <p:sldId id="580" r:id="rId60"/>
    <p:sldId id="576" r:id="rId61"/>
    <p:sldId id="579" r:id="rId62"/>
    <p:sldId id="586" r:id="rId63"/>
    <p:sldId id="587" r:id="rId64"/>
    <p:sldId id="601" r:id="rId65"/>
    <p:sldId id="588" r:id="rId66"/>
    <p:sldId id="589" r:id="rId67"/>
    <p:sldId id="591" r:id="rId68"/>
    <p:sldId id="592" r:id="rId69"/>
    <p:sldId id="593" r:id="rId70"/>
    <p:sldId id="590" r:id="rId71"/>
    <p:sldId id="594" r:id="rId72"/>
    <p:sldId id="595" r:id="rId73"/>
    <p:sldId id="597" r:id="rId74"/>
    <p:sldId id="596" r:id="rId75"/>
    <p:sldId id="598" r:id="rId76"/>
    <p:sldId id="599" r:id="rId77"/>
    <p:sldId id="600" r:id="rId78"/>
    <p:sldId id="604" r:id="rId79"/>
    <p:sldId id="605" r:id="rId80"/>
    <p:sldId id="585" r:id="rId81"/>
    <p:sldId id="602" r:id="rId82"/>
    <p:sldId id="603" r:id="rId83"/>
    <p:sldId id="607" r:id="rId84"/>
    <p:sldId id="406" r:id="rId85"/>
    <p:sldId id="606" r:id="rId86"/>
    <p:sldId id="608" r:id="rId87"/>
    <p:sldId id="609" r:id="rId88"/>
    <p:sldId id="574" r:id="rId89"/>
    <p:sldId id="405" r:id="rId9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793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577" autoAdjust="0"/>
    <p:restoredTop sz="94660"/>
  </p:normalViewPr>
  <p:slideViewPr>
    <p:cSldViewPr>
      <p:cViewPr varScale="1">
        <p:scale>
          <a:sx n="112" d="100"/>
          <a:sy n="112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6CF370-301E-4E71-8536-9DAE5E1252DE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5BE95E-3ED1-452F-BB21-704F57E054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0575B-5AD5-4B0B-904A-D0029E84242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15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16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17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18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19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20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21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22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7A21F7-594C-4AE6-8B80-73606DD4BD44}" type="slidenum">
              <a:rPr lang="hu-HU"/>
              <a:pPr>
                <a:defRPr/>
              </a:pPr>
              <a:t>29</a:t>
            </a:fld>
            <a:endParaRPr lang="hu-HU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A01A43-5F3B-473E-B276-17F431E35340}" type="slidenum">
              <a:rPr lang="hu-HU"/>
              <a:pPr>
                <a:defRPr/>
              </a:pPr>
              <a:t>30</a:t>
            </a:fld>
            <a:endParaRPr lang="hu-HU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7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6FDB3-3FCD-4C15-8484-3EBE8914631C}" type="slidenum">
              <a:rPr lang="hu-HU"/>
              <a:pPr>
                <a:defRPr/>
              </a:pPr>
              <a:t>33</a:t>
            </a:fld>
            <a:endParaRPr lang="hu-HU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0E0E43-BDD3-44AA-933C-76CDA24E6C15}" type="slidenum">
              <a:rPr lang="hu-HU"/>
              <a:pPr>
                <a:defRPr/>
              </a:pPr>
              <a:t>55</a:t>
            </a:fld>
            <a:endParaRPr lang="hu-HU"/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8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9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10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12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13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8E26-424A-4729-9B7E-48FE0F1CE72E}" type="slidenum">
              <a:rPr lang="hu-HU"/>
              <a:pPr>
                <a:defRPr/>
              </a:pPr>
              <a:t>14</a:t>
            </a:fld>
            <a:endParaRPr lang="hu-HU"/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D861-F200-488D-9EBD-BA20CA413FEA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4F78-3206-417E-ADE0-E46EB997C6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5114B-21CC-4EE2-BA1E-7E6B0017E3D0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3EC4-BC9B-4A5A-8810-5B10218857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1907-383A-4628-8129-F083E1F27E2C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A17A-6E54-42DA-B349-FF2E986C4D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E8EF-1FAD-4A73-9729-607249859C28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9847-B556-4DC5-A8BB-C46DCAC456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4CC8-E332-4C0D-8BFC-E375B1314950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A3E0-181B-4648-BE58-E9588A42B3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C5C0-12C4-474C-B838-51D8998B7108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BC73-945F-46E3-A5D8-AC7CA7832D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A550-56D6-41DD-8316-CE1C794CF2C8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D707-089C-4A98-A331-450367B621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5AD4-A30D-4FC2-A320-2E5DF6D95E0B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1587-0403-44DC-BD90-DAC0D460AD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1A2C-5D6A-4D2D-9A6F-ED217A9ABE72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8C3F-1ACE-4708-B2EC-89F90C5FEE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5ABE-3D7E-4AA2-8889-571CAA5C21F1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0573-64C3-4A01-A7FD-61E9E51B92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F013-6667-4749-B0A5-0A7A02D18E04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9C7C-3945-4F1A-BCA5-506C9CEC0C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99636-52BB-4030-89B1-7D958CE37FFB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52BE4-66A8-4DF4-B134-8618D3840B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nideb.hu/~nbatfai/" TargetMode="External"/><Relationship Id="rId7" Type="http://schemas.openxmlformats.org/officeDocument/2006/relationships/hyperlink" Target="http://store.ovi.com/content/1007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rogpater.blog.hu/" TargetMode="External"/><Relationship Id="rId5" Type="http://schemas.openxmlformats.org/officeDocument/2006/relationships/hyperlink" Target="http://nehogy.fw.hu/" TargetMode="External"/><Relationship Id="rId4" Type="http://schemas.openxmlformats.org/officeDocument/2006/relationships/hyperlink" Target="mailto:batfai.norbert@inf.unideb.h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ourceforge.net/projects/footballerm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7/docs/api/java/awt/event/KeyListener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footballerm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footballerm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.hu/fd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footballerm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footballerm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footballerml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nideb.hu/~nbatfai/MernokInformatikusLabor.pdf" TargetMode="External"/><Relationship Id="rId2" Type="http://schemas.openxmlformats.org/officeDocument/2006/relationships/hyperlink" Target="http://www.inf.unideb.hu/~nbatfai/MernokInformatikusLabor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ourceforge.net/projects/footballer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ogpater.blog.hu/2011/09/23/we_re_a_unit_not_a_one_man_show" TargetMode="External"/><Relationship Id="rId2" Type="http://schemas.openxmlformats.org/officeDocument/2006/relationships/hyperlink" Target="http://progpater.blog.hu/2011/09/16/nem_mindig_a_jobbik_csapat_nye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ersml.blog.hu/2011/06/12/football_computi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fersml.blog.hu/2010/08/01/a_magyarok_labdaitol_avagy_a_bazel_debrecen_elot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fersml.blog.hu/2010/07/29/mi_tortent_az_ejjel_avagy_a_hogyan_lehetsz_avatar_fejleszto_sorozatunk_negyedik_resze" TargetMode="External"/><Relationship Id="rId2" Type="http://schemas.openxmlformats.org/officeDocument/2006/relationships/hyperlink" Target="http://www.dvsc.hu/Lapok/hirek_hud.aspx?id=41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rsml.blog.hu/2010/08/01/a_magyarok_labdaitol_avagy_a_bazel_debrecen_elott" TargetMode="External"/><Relationship Id="rId5" Type="http://schemas.openxmlformats.org/officeDocument/2006/relationships/hyperlink" Target="http://fersml.blog.hu/2010/08/04/lecsap_ma_bazelben_a_magyar_turul" TargetMode="External"/><Relationship Id="rId4" Type="http://schemas.openxmlformats.org/officeDocument/2006/relationships/hyperlink" Target="http://fersml.blog.hu/2010/07/30/a_magyarok_labdaitol_ments_meg_uram_minket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forge.net/projects/sserver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rgouml.tigris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tan1.sourceforge.net/javadoc.htm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sserver/files/rcssmanual/" TargetMode="External"/><Relationship Id="rId2" Type="http://schemas.openxmlformats.org/officeDocument/2006/relationships/hyperlink" Target="http://netcologne.dl.sourceforge.net/project/sserver/rcssmanual/9-20030211/manual-20030211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sserver/files/rcssmanual/" TargetMode="External"/><Relationship Id="rId2" Type="http://schemas.openxmlformats.org/officeDocument/2006/relationships/hyperlink" Target="http://netcologne.dl.sourceforge.net/project/sserver/rcssmanual/9-20030211/manual-20030211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sserver/files/rcssmanual/" TargetMode="External"/><Relationship Id="rId2" Type="http://schemas.openxmlformats.org/officeDocument/2006/relationships/hyperlink" Target="http://netcologne.dl.sourceforge.net/project/sserver/rcssmanual/9-20030211/manual-2003021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sserver/files/rcssmanual/" TargetMode="External"/><Relationship Id="rId2" Type="http://schemas.openxmlformats.org/officeDocument/2006/relationships/hyperlink" Target="http://netcologne.dl.sourceforge.net/project/sserver/rcssmanual/9-20030211/manual-20030211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355604.361591" TargetMode="External"/><Relationship Id="rId2" Type="http://schemas.openxmlformats.org/officeDocument/2006/relationships/hyperlink" Target="http://homepages.cs.ncl.ac.uk/brian.randell/NATO/NATOReports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hyperlink" Target="http://dl.acm.org/citation.cfm?id=355604.361591&amp;coll=DL&amp;dl=ACM&amp;CFID=48433466&amp;CFTOKEN=41884745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magyar-irodalom.elte.hu/robert/szovegek/bazar/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mvnrepository.com/artifact/log4j/log4j/1.2.16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earch.maven.org/#search|ga|1|log4j" TargetMode="External"/><Relationship Id="rId4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ankonyvtar.hu/informatika/javat-tanitok-1-1-3-080904-2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aven.apache.org/plugins/maven-install-plugin/examples/specific-local-repo.html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adastechnika.hu/data/upload/file/2010/HT2011_2_komplett.pdf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hyperlink" Target="http://www.oracle.com/technetwork/java/codeconv-13841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acle.com/technetwork/java/codeconv-138413.html" TargetMode="Externa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8208962" cy="12969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Prog2, Java tárgyalás</a:t>
            </a:r>
            <a:br>
              <a:rPr lang="hu-HU" b="1" dirty="0" smtClean="0"/>
            </a:br>
            <a:endParaRPr lang="hu-HU" sz="1050" b="1" dirty="0"/>
          </a:p>
        </p:txBody>
      </p:sp>
      <p:sp>
        <p:nvSpPr>
          <p:cNvPr id="3075" name="Alcím 4"/>
          <p:cNvSpPr>
            <a:spLocks noGrp="1"/>
          </p:cNvSpPr>
          <p:nvPr>
            <p:ph type="subTitle" idx="1"/>
          </p:nvPr>
        </p:nvSpPr>
        <p:spPr>
          <a:xfrm>
            <a:off x="34925" y="1557338"/>
            <a:ext cx="8964613" cy="431800"/>
          </a:xfrm>
        </p:spPr>
        <p:txBody>
          <a:bodyPr/>
          <a:lstStyle/>
          <a:p>
            <a:pPr eaLnBrk="1" hangingPunct="1"/>
            <a:r>
              <a:rPr lang="hu-HU" sz="2800" b="1" dirty="0" err="1" smtClean="0">
                <a:solidFill>
                  <a:schemeClr val="tx1"/>
                </a:solidFill>
              </a:rPr>
              <a:t>Magasszintű</a:t>
            </a:r>
            <a:r>
              <a:rPr lang="hu-HU" sz="2800" b="1" dirty="0" smtClean="0">
                <a:solidFill>
                  <a:schemeClr val="tx1"/>
                </a:solidFill>
              </a:rPr>
              <a:t> programozási nyelvek 2 mérnök informatikus </a:t>
            </a:r>
            <a:r>
              <a:rPr lang="hu-HU" sz="2800" b="1" dirty="0" err="1" smtClean="0">
                <a:solidFill>
                  <a:schemeClr val="tx1"/>
                </a:solidFill>
              </a:rPr>
              <a:t>BSc</a:t>
            </a:r>
            <a:r>
              <a:rPr lang="hu-HU" sz="2800" b="1" dirty="0" smtClean="0">
                <a:solidFill>
                  <a:schemeClr val="tx1"/>
                </a:solidFill>
              </a:rPr>
              <a:t> előadás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388" y="3357563"/>
            <a:ext cx="8640762" cy="338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+mn-lt"/>
                <a:cs typeface="+mn-cs"/>
              </a:rPr>
              <a:t>Dr. Bátfai </a:t>
            </a:r>
            <a:r>
              <a:rPr lang="hu-HU" dirty="0">
                <a:latin typeface="+mn-lt"/>
                <a:cs typeface="+mn-cs"/>
              </a:rPr>
              <a:t>Norbert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egyetemi </a:t>
            </a:r>
            <a:r>
              <a:rPr lang="hu-HU" sz="1400" dirty="0" smtClean="0">
                <a:latin typeface="+mn-lt"/>
                <a:cs typeface="+mn-cs"/>
              </a:rPr>
              <a:t>adjunktus</a:t>
            </a: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  <a:hlinkClick r:id="rId3"/>
              </a:rPr>
              <a:t>http://www.inf.unideb.hu/~nbatfai/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Debreceni Egyetem, Informatikai Kar,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Információ Technológia Tanszék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err="1">
                <a:latin typeface="+mn-lt"/>
                <a:cs typeface="+mn-cs"/>
                <a:hlinkClick r:id="rId4"/>
              </a:rPr>
              <a:t>batfai.norbert</a:t>
            </a:r>
            <a:r>
              <a:rPr lang="hu-HU" sz="1400" dirty="0">
                <a:latin typeface="+mn-lt"/>
                <a:cs typeface="+mn-cs"/>
                <a:hlinkClick r:id="rId4"/>
              </a:rPr>
              <a:t>@</a:t>
            </a:r>
            <a:r>
              <a:rPr lang="hu-HU" sz="1400" dirty="0" err="1">
                <a:latin typeface="+mn-lt"/>
                <a:cs typeface="+mn-cs"/>
                <a:hlinkClick r:id="rId4"/>
              </a:rPr>
              <a:t>inf.unideb.hu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err="1">
                <a:latin typeface="+mn-lt"/>
                <a:cs typeface="+mn-cs"/>
              </a:rPr>
              <a:t>Skype</a:t>
            </a:r>
            <a:r>
              <a:rPr lang="hu-HU" sz="1400" dirty="0">
                <a:latin typeface="+mn-lt"/>
                <a:cs typeface="+mn-cs"/>
              </a:rPr>
              <a:t>: </a:t>
            </a:r>
            <a:r>
              <a:rPr lang="hu-HU" sz="1400" dirty="0" err="1">
                <a:latin typeface="+mn-lt"/>
                <a:cs typeface="+mn-cs"/>
              </a:rPr>
              <a:t>batfai.norbert</a:t>
            </a: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smtClean="0">
                <a:latin typeface="+mn-lt"/>
                <a:cs typeface="+mn-cs"/>
              </a:rPr>
              <a:t>Prog2_2.ppt</a:t>
            </a:r>
            <a:r>
              <a:rPr lang="hu-HU" sz="1400" dirty="0">
                <a:latin typeface="+mn-lt"/>
                <a:cs typeface="+mn-cs"/>
              </a:rPr>
              <a:t>, v.: </a:t>
            </a:r>
            <a:r>
              <a:rPr lang="hu-HU" sz="1400" dirty="0" smtClean="0">
                <a:latin typeface="+mn-lt"/>
                <a:cs typeface="+mn-cs"/>
              </a:rPr>
              <a:t>0.0.5, </a:t>
            </a:r>
            <a:r>
              <a:rPr lang="hu-HU" sz="1400" dirty="0">
                <a:latin typeface="+mn-lt"/>
                <a:cs typeface="+mn-cs"/>
              </a:rPr>
              <a:t>2011. </a:t>
            </a:r>
            <a:r>
              <a:rPr lang="hu-HU" sz="1400" dirty="0" smtClean="0">
                <a:latin typeface="+mn-lt"/>
                <a:cs typeface="+mn-cs"/>
              </a:rPr>
              <a:t>11. 27.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  <a:hlinkClick r:id="rId3"/>
              </a:rPr>
              <a:t>http://www.inf.unideb.hu/~nbatfai</a:t>
            </a:r>
            <a:r>
              <a:rPr lang="hu-HU" sz="1400" dirty="0" smtClean="0">
                <a:latin typeface="+mn-lt"/>
                <a:cs typeface="+mn-cs"/>
                <a:hlinkClick r:id="rId3"/>
              </a:rPr>
              <a:t>/</a:t>
            </a:r>
            <a:r>
              <a:rPr lang="hu-HU" sz="1400" dirty="0" smtClean="0">
                <a:latin typeface="+mn-lt"/>
                <a:cs typeface="+mn-cs"/>
              </a:rPr>
              <a:t> 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  <a:hlinkClick r:id="rId5"/>
              </a:rPr>
              <a:t>http://nehogy.fw.hu/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Az óra </a:t>
            </a:r>
            <a:r>
              <a:rPr lang="hu-HU" sz="1400" dirty="0" err="1">
                <a:latin typeface="+mn-lt"/>
                <a:cs typeface="+mn-cs"/>
              </a:rPr>
              <a:t>blogja</a:t>
            </a:r>
            <a:r>
              <a:rPr lang="hu-HU" sz="1400" dirty="0">
                <a:latin typeface="+mn-lt"/>
                <a:cs typeface="+mn-cs"/>
              </a:rPr>
              <a:t>: </a:t>
            </a:r>
            <a:r>
              <a:rPr lang="hu-HU" sz="1400" dirty="0">
                <a:solidFill>
                  <a:srgbClr val="C00000"/>
                </a:solidFill>
                <a:latin typeface="+mn-lt"/>
                <a:cs typeface="+mn-cs"/>
                <a:hlinkClick r:id="rId6"/>
              </a:rPr>
              <a:t>http</a:t>
            </a:r>
            <a:r>
              <a:rPr lang="hu-HU" sz="1400" dirty="0">
                <a:latin typeface="+mn-lt"/>
                <a:cs typeface="+mn-cs"/>
                <a:hlinkClick r:id="rId6"/>
              </a:rPr>
              <a:t>://progpater.blog.hu/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</a:rPr>
              <a:t>A Nokia Ovi </a:t>
            </a:r>
            <a:r>
              <a:rPr lang="hu-HU" sz="1400" dirty="0" err="1">
                <a:latin typeface="+mn-lt"/>
                <a:cs typeface="+mn-cs"/>
              </a:rPr>
              <a:t>store-ban</a:t>
            </a:r>
            <a:r>
              <a:rPr lang="hu-HU" sz="1400" dirty="0">
                <a:latin typeface="+mn-lt"/>
                <a:cs typeface="+mn-cs"/>
              </a:rPr>
              <a:t> is elérhető: </a:t>
            </a:r>
            <a:r>
              <a:rPr lang="hu-HU" sz="1400" dirty="0">
                <a:latin typeface="+mn-lt"/>
                <a:cs typeface="+mn-cs"/>
                <a:hlinkClick r:id="rId7"/>
              </a:rPr>
              <a:t>http://store.ovi.com/content/100794</a:t>
            </a:r>
            <a:r>
              <a:rPr lang="hu-HU" sz="1400" dirty="0"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938463" y="166688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99592" y="1196752"/>
            <a:ext cx="21595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Mik az interfészek?</a:t>
            </a:r>
          </a:p>
          <a:p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 smtClean="0">
                <a:solidFill>
                  <a:srgbClr val="000000"/>
                </a:solidFill>
              </a:rPr>
              <a:t>Mire jók?</a:t>
            </a:r>
          </a:p>
          <a:p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763688" y="116632"/>
            <a:ext cx="566598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egy példa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012160" y="2420888"/>
            <a:ext cx="256993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Puskás </a:t>
            </a:r>
            <a:r>
              <a:rPr lang="hu-HU" dirty="0" err="1" smtClean="0">
                <a:solidFill>
                  <a:srgbClr val="000000"/>
                </a:solidFill>
              </a:rPr>
              <a:t>puskás</a:t>
            </a:r>
            <a:r>
              <a:rPr lang="hu-HU" dirty="0" smtClean="0">
                <a:solidFill>
                  <a:srgbClr val="000000"/>
                </a:solidFill>
              </a:rPr>
              <a:t> = </a:t>
            </a:r>
            <a:br>
              <a:rPr lang="hu-HU" dirty="0" smtClean="0">
                <a:solidFill>
                  <a:srgbClr val="000000"/>
                </a:solidFill>
              </a:rPr>
            </a:br>
            <a:r>
              <a:rPr lang="hu-HU" dirty="0" smtClean="0">
                <a:solidFill>
                  <a:srgbClr val="000000"/>
                </a:solidFill>
              </a:rPr>
              <a:t>	</a:t>
            </a:r>
            <a:r>
              <a:rPr lang="hu-HU" dirty="0" err="1" smtClean="0">
                <a:solidFill>
                  <a:srgbClr val="000000"/>
                </a:solidFill>
              </a:rPr>
              <a:t>new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 err="1" smtClean="0">
                <a:solidFill>
                  <a:srgbClr val="000000"/>
                </a:solidFill>
              </a:rPr>
              <a:t>Puskás</a:t>
            </a:r>
            <a:r>
              <a:rPr lang="hu-HU" dirty="0" smtClean="0">
                <a:solidFill>
                  <a:srgbClr val="000000"/>
                </a:solidFill>
              </a:rPr>
              <a:t>();</a:t>
            </a:r>
          </a:p>
          <a:p>
            <a:endParaRPr lang="hu-HU" dirty="0" smtClean="0">
              <a:solidFill>
                <a:srgbClr val="000000"/>
              </a:solidFill>
            </a:endParaRPr>
          </a:p>
          <a:p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 smtClean="0">
                <a:solidFill>
                  <a:srgbClr val="000000"/>
                </a:solidFill>
              </a:rPr>
              <a:t>…</a:t>
            </a:r>
          </a:p>
          <a:p>
            <a:endParaRPr lang="hu-HU" dirty="0" smtClean="0">
              <a:solidFill>
                <a:srgbClr val="000000"/>
              </a:solidFill>
            </a:endParaRPr>
          </a:p>
          <a:p>
            <a:endParaRPr lang="hu-HU" dirty="0" smtClean="0">
              <a:solidFill>
                <a:srgbClr val="000000"/>
              </a:solidFill>
            </a:endParaRPr>
          </a:p>
          <a:p>
            <a:r>
              <a:rPr lang="hu-HU" dirty="0" err="1" smtClean="0">
                <a:solidFill>
                  <a:srgbClr val="000000"/>
                </a:solidFill>
              </a:rPr>
              <a:t>puskás.kapuraLövés</a:t>
            </a:r>
            <a:r>
              <a:rPr lang="hu-HU" dirty="0" smtClean="0">
                <a:solidFill>
                  <a:srgbClr val="000000"/>
                </a:solidFill>
              </a:rPr>
              <a:t>();</a:t>
            </a:r>
          </a:p>
          <a:p>
            <a:endParaRPr lang="hu-HU" dirty="0" smtClean="0">
              <a:solidFill>
                <a:srgbClr val="000000"/>
              </a:solidFill>
            </a:endParaRPr>
          </a:p>
          <a:p>
            <a:endParaRPr lang="hu-HU" dirty="0" smtClean="0">
              <a:solidFill>
                <a:srgbClr val="000000"/>
              </a:solidFill>
            </a:endParaRPr>
          </a:p>
          <a:p>
            <a:endParaRPr lang="hu-HU" dirty="0"/>
          </a:p>
        </p:txBody>
      </p: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5219700" cy="5353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Ellipszis feliratnak 6"/>
          <p:cNvSpPr/>
          <p:nvPr/>
        </p:nvSpPr>
        <p:spPr>
          <a:xfrm>
            <a:off x="6551712" y="3356992"/>
            <a:ext cx="2592288" cy="936104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Használat az implementáción keresztül</a:t>
            </a: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115616" y="44624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új absztrakciós szint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-252536" y="4077072"/>
            <a:ext cx="9649072" cy="2880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51520" y="422108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Játékosok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4572000" y="4149080"/>
            <a:ext cx="4572000" cy="22322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572000" y="494116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Támadók</a:t>
            </a:r>
            <a:endParaRPr lang="hu-HU" dirty="0"/>
          </a:p>
        </p:txBody>
      </p:sp>
      <p:sp>
        <p:nvSpPr>
          <p:cNvPr id="11" name="Ellipszis 10"/>
          <p:cNvSpPr/>
          <p:nvPr/>
        </p:nvSpPr>
        <p:spPr>
          <a:xfrm>
            <a:off x="7452320" y="4941168"/>
            <a:ext cx="1152128" cy="9361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Puskás</a:t>
            </a:r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>
            <a:off x="-1764704" y="4653136"/>
            <a:ext cx="4248472" cy="25649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611560" y="530120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Védők</a:t>
            </a:r>
            <a:endParaRPr lang="hu-HU" dirty="0"/>
          </a:p>
        </p:txBody>
      </p:sp>
      <p:sp>
        <p:nvSpPr>
          <p:cNvPr id="14" name="Ellipszis 13"/>
          <p:cNvSpPr/>
          <p:nvPr/>
        </p:nvSpPr>
        <p:spPr>
          <a:xfrm>
            <a:off x="2339752" y="6093296"/>
            <a:ext cx="4248472" cy="25649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3419872" y="630932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Középpályások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-252536" y="1916832"/>
            <a:ext cx="9649072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2627784" y="2492896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TÁMADÁS</a:t>
            </a:r>
            <a:endParaRPr lang="hu-HU" dirty="0"/>
          </a:p>
        </p:txBody>
      </p:sp>
      <p:cxnSp>
        <p:nvCxnSpPr>
          <p:cNvPr id="19" name="Egyenes összekötő 18"/>
          <p:cNvCxnSpPr/>
          <p:nvPr/>
        </p:nvCxnSpPr>
        <p:spPr>
          <a:xfrm flipV="1">
            <a:off x="3707904" y="2420888"/>
            <a:ext cx="576064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3995936" y="278092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VÉDEKEZÉS</a:t>
            </a: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971600" y="116632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néhány konkrét példa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6484937" cy="3067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251520" y="1052736"/>
            <a:ext cx="8327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FerSML</a:t>
            </a:r>
          </a:p>
          <a:p>
            <a:r>
              <a:rPr lang="hu-HU" dirty="0" smtClean="0">
                <a:solidFill>
                  <a:srgbClr val="000000"/>
                </a:solidFill>
                <a:hlinkClick r:id="rId4"/>
              </a:rPr>
              <a:t>http://sourceforge.net/projects/footballerml/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</a:p>
          <a:p>
            <a:r>
              <a:rPr lang="hu-HU" dirty="0" err="1" smtClean="0"/>
              <a:t>PublicResourceFC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24173" y="116632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</a:t>
            </a: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java.awt.event.KeyListener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0" y="1052736"/>
            <a:ext cx="80971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Java SE 7 API doksi</a:t>
            </a:r>
          </a:p>
          <a:p>
            <a:r>
              <a:rPr lang="hu-HU" dirty="0" smtClean="0">
                <a:solidFill>
                  <a:srgbClr val="000000"/>
                </a:solidFill>
                <a:hlinkClick r:id="rId3"/>
              </a:rPr>
              <a:t>http://download.oracle.com/javase/7/docs/api/java/awt/event/KeyListener.html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</a:p>
          <a:p>
            <a:endParaRPr lang="hu-HU" dirty="0" smtClean="0">
              <a:solidFill>
                <a:srgbClr val="000000"/>
              </a:solidFill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276872"/>
            <a:ext cx="5638800" cy="3590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24173" y="116632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</a:t>
            </a: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java.awt.event.KeyListener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08935" y="764704"/>
            <a:ext cx="40190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c:\Program </a:t>
            </a:r>
            <a:r>
              <a:rPr lang="hu-HU" dirty="0" err="1" smtClean="0">
                <a:solidFill>
                  <a:srgbClr val="000000"/>
                </a:solidFill>
              </a:rPr>
              <a:t>Files</a:t>
            </a:r>
            <a:r>
              <a:rPr lang="hu-HU" dirty="0" smtClean="0">
                <a:solidFill>
                  <a:srgbClr val="000000"/>
                </a:solidFill>
              </a:rPr>
              <a:t>\Java\</a:t>
            </a:r>
            <a:r>
              <a:rPr lang="hu-HU" dirty="0" smtClean="0">
                <a:solidFill>
                  <a:srgbClr val="C00000"/>
                </a:solidFill>
              </a:rPr>
              <a:t>jdk1.7.0</a:t>
            </a:r>
            <a:r>
              <a:rPr lang="hu-HU" dirty="0" smtClean="0">
                <a:solidFill>
                  <a:srgbClr val="000000"/>
                </a:solidFill>
              </a:rPr>
              <a:t>\</a:t>
            </a:r>
            <a:r>
              <a:rPr lang="hu-HU" dirty="0" err="1" smtClean="0">
                <a:solidFill>
                  <a:srgbClr val="000000"/>
                </a:solidFill>
              </a:rPr>
              <a:t>src.zip</a:t>
            </a:r>
            <a:r>
              <a:rPr lang="hu-HU" dirty="0" smtClean="0">
                <a:solidFill>
                  <a:srgbClr val="000000"/>
                </a:solidFill>
              </a:rPr>
              <a:t/>
            </a:r>
            <a:br>
              <a:rPr lang="hu-HU" dirty="0" smtClean="0">
                <a:solidFill>
                  <a:srgbClr val="000000"/>
                </a:solidFill>
              </a:rPr>
            </a:br>
            <a:r>
              <a:rPr lang="hu-HU" dirty="0" smtClean="0">
                <a:solidFill>
                  <a:srgbClr val="000000"/>
                </a:solidFill>
              </a:rPr>
              <a:t> java\</a:t>
            </a:r>
            <a:r>
              <a:rPr lang="hu-HU" dirty="0" err="1" smtClean="0">
                <a:solidFill>
                  <a:srgbClr val="000000"/>
                </a:solidFill>
              </a:rPr>
              <a:t>awt</a:t>
            </a:r>
            <a:r>
              <a:rPr lang="hu-HU" dirty="0" smtClean="0">
                <a:solidFill>
                  <a:srgbClr val="000000"/>
                </a:solidFill>
              </a:rPr>
              <a:t>\</a:t>
            </a:r>
            <a:r>
              <a:rPr lang="hu-HU" dirty="0" err="1" smtClean="0">
                <a:solidFill>
                  <a:srgbClr val="000000"/>
                </a:solidFill>
              </a:rPr>
              <a:t>event</a:t>
            </a:r>
            <a:r>
              <a:rPr lang="hu-HU" dirty="0" smtClean="0">
                <a:solidFill>
                  <a:srgbClr val="000000"/>
                </a:solidFill>
              </a:rPr>
              <a:t>\</a:t>
            </a:r>
            <a:r>
              <a:rPr lang="hu-HU" dirty="0" err="1" smtClean="0">
                <a:solidFill>
                  <a:srgbClr val="C00000"/>
                </a:solidFill>
              </a:rPr>
              <a:t>KeyListener</a:t>
            </a:r>
            <a:r>
              <a:rPr lang="hu-HU" dirty="0" err="1" smtClean="0">
                <a:solidFill>
                  <a:srgbClr val="000000"/>
                </a:solidFill>
              </a:rPr>
              <a:t>.java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br>
              <a:rPr lang="hu-HU" dirty="0" smtClean="0">
                <a:solidFill>
                  <a:srgbClr val="000000"/>
                </a:solidFill>
              </a:rPr>
            </a:br>
            <a:r>
              <a:rPr lang="hu-HU" dirty="0" smtClean="0">
                <a:solidFill>
                  <a:srgbClr val="000000"/>
                </a:solidFill>
              </a:rPr>
              <a:t> </a:t>
            </a:r>
          </a:p>
          <a:p>
            <a:endParaRPr lang="hu-HU" dirty="0" smtClean="0">
              <a:solidFill>
                <a:srgbClr val="000000"/>
              </a:solidFill>
            </a:endParaRPr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80363" cy="4886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24173" y="116632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</a:t>
            </a: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java.awt.event.KeyListener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08935" y="764704"/>
            <a:ext cx="40190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c:\Program </a:t>
            </a:r>
            <a:r>
              <a:rPr lang="hu-HU" dirty="0" err="1" smtClean="0">
                <a:solidFill>
                  <a:srgbClr val="000000"/>
                </a:solidFill>
              </a:rPr>
              <a:t>Files</a:t>
            </a:r>
            <a:r>
              <a:rPr lang="hu-HU" dirty="0" smtClean="0">
                <a:solidFill>
                  <a:srgbClr val="000000"/>
                </a:solidFill>
              </a:rPr>
              <a:t>\Java\</a:t>
            </a:r>
            <a:r>
              <a:rPr lang="hu-HU" dirty="0" smtClean="0">
                <a:solidFill>
                  <a:srgbClr val="C00000"/>
                </a:solidFill>
              </a:rPr>
              <a:t>jdk1.7.0</a:t>
            </a:r>
            <a:r>
              <a:rPr lang="hu-HU" dirty="0" smtClean="0">
                <a:solidFill>
                  <a:srgbClr val="000000"/>
                </a:solidFill>
              </a:rPr>
              <a:t>\</a:t>
            </a:r>
            <a:r>
              <a:rPr lang="hu-HU" dirty="0" err="1" smtClean="0">
                <a:solidFill>
                  <a:srgbClr val="000000"/>
                </a:solidFill>
              </a:rPr>
              <a:t>src.zip</a:t>
            </a:r>
            <a:r>
              <a:rPr lang="hu-HU" dirty="0" smtClean="0">
                <a:solidFill>
                  <a:srgbClr val="000000"/>
                </a:solidFill>
              </a:rPr>
              <a:t/>
            </a:r>
            <a:br>
              <a:rPr lang="hu-HU" dirty="0" smtClean="0">
                <a:solidFill>
                  <a:srgbClr val="000000"/>
                </a:solidFill>
              </a:rPr>
            </a:br>
            <a:r>
              <a:rPr lang="hu-HU" dirty="0" smtClean="0">
                <a:solidFill>
                  <a:srgbClr val="000000"/>
                </a:solidFill>
              </a:rPr>
              <a:t> java\</a:t>
            </a:r>
            <a:r>
              <a:rPr lang="hu-HU" dirty="0" err="1" smtClean="0">
                <a:solidFill>
                  <a:srgbClr val="000000"/>
                </a:solidFill>
              </a:rPr>
              <a:t>awt</a:t>
            </a:r>
            <a:r>
              <a:rPr lang="hu-HU" dirty="0" smtClean="0">
                <a:solidFill>
                  <a:srgbClr val="000000"/>
                </a:solidFill>
              </a:rPr>
              <a:t>\</a:t>
            </a:r>
            <a:r>
              <a:rPr lang="hu-HU" dirty="0" err="1" smtClean="0">
                <a:solidFill>
                  <a:srgbClr val="000000"/>
                </a:solidFill>
              </a:rPr>
              <a:t>event</a:t>
            </a:r>
            <a:r>
              <a:rPr lang="hu-HU" dirty="0" smtClean="0">
                <a:solidFill>
                  <a:srgbClr val="000000"/>
                </a:solidFill>
              </a:rPr>
              <a:t>\</a:t>
            </a:r>
            <a:r>
              <a:rPr lang="hu-HU" dirty="0" err="1" smtClean="0">
                <a:solidFill>
                  <a:srgbClr val="C00000"/>
                </a:solidFill>
              </a:rPr>
              <a:t>KeyListener</a:t>
            </a:r>
            <a:r>
              <a:rPr lang="hu-HU" dirty="0" err="1" smtClean="0">
                <a:solidFill>
                  <a:srgbClr val="000000"/>
                </a:solidFill>
              </a:rPr>
              <a:t>.java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br>
              <a:rPr lang="hu-HU" dirty="0" smtClean="0">
                <a:solidFill>
                  <a:srgbClr val="000000"/>
                </a:solidFill>
              </a:rPr>
            </a:br>
            <a:r>
              <a:rPr lang="hu-HU" dirty="0" smtClean="0">
                <a:solidFill>
                  <a:srgbClr val="000000"/>
                </a:solidFill>
              </a:rPr>
              <a:t> </a:t>
            </a:r>
          </a:p>
          <a:p>
            <a:endParaRPr lang="hu-HU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5638800" cy="3590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14" y="4437112"/>
            <a:ext cx="8850882" cy="15121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24173" y="116632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</a:t>
            </a: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java.awt.event.KeyAdapter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08935" y="764704"/>
            <a:ext cx="40190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c:\Program </a:t>
            </a:r>
            <a:r>
              <a:rPr lang="hu-HU" dirty="0" err="1" smtClean="0">
                <a:solidFill>
                  <a:srgbClr val="000000"/>
                </a:solidFill>
              </a:rPr>
              <a:t>Files</a:t>
            </a:r>
            <a:r>
              <a:rPr lang="hu-HU" dirty="0" smtClean="0">
                <a:solidFill>
                  <a:srgbClr val="000000"/>
                </a:solidFill>
              </a:rPr>
              <a:t>\Java\</a:t>
            </a:r>
            <a:r>
              <a:rPr lang="hu-HU" dirty="0" smtClean="0">
                <a:solidFill>
                  <a:srgbClr val="C00000"/>
                </a:solidFill>
              </a:rPr>
              <a:t>jdk1.7.0</a:t>
            </a:r>
            <a:r>
              <a:rPr lang="hu-HU" dirty="0" smtClean="0">
                <a:solidFill>
                  <a:srgbClr val="000000"/>
                </a:solidFill>
              </a:rPr>
              <a:t>\</a:t>
            </a:r>
            <a:r>
              <a:rPr lang="hu-HU" dirty="0" err="1" smtClean="0">
                <a:solidFill>
                  <a:srgbClr val="000000"/>
                </a:solidFill>
              </a:rPr>
              <a:t>src.zip</a:t>
            </a:r>
            <a:r>
              <a:rPr lang="hu-HU" dirty="0" smtClean="0">
                <a:solidFill>
                  <a:srgbClr val="000000"/>
                </a:solidFill>
              </a:rPr>
              <a:t/>
            </a:r>
            <a:br>
              <a:rPr lang="hu-HU" dirty="0" smtClean="0">
                <a:solidFill>
                  <a:srgbClr val="000000"/>
                </a:solidFill>
              </a:rPr>
            </a:br>
            <a:r>
              <a:rPr lang="hu-HU" dirty="0" smtClean="0">
                <a:solidFill>
                  <a:srgbClr val="000000"/>
                </a:solidFill>
              </a:rPr>
              <a:t> java\</a:t>
            </a:r>
            <a:r>
              <a:rPr lang="hu-HU" dirty="0" err="1" smtClean="0">
                <a:solidFill>
                  <a:srgbClr val="000000"/>
                </a:solidFill>
              </a:rPr>
              <a:t>awt</a:t>
            </a:r>
            <a:r>
              <a:rPr lang="hu-HU" dirty="0" smtClean="0">
                <a:solidFill>
                  <a:srgbClr val="000000"/>
                </a:solidFill>
              </a:rPr>
              <a:t>\</a:t>
            </a:r>
            <a:r>
              <a:rPr lang="hu-HU" dirty="0" err="1" smtClean="0">
                <a:solidFill>
                  <a:srgbClr val="000000"/>
                </a:solidFill>
              </a:rPr>
              <a:t>event</a:t>
            </a:r>
            <a:r>
              <a:rPr lang="hu-HU" dirty="0" smtClean="0">
                <a:solidFill>
                  <a:srgbClr val="000000"/>
                </a:solidFill>
              </a:rPr>
              <a:t>\</a:t>
            </a:r>
            <a:r>
              <a:rPr lang="hu-HU" dirty="0" err="1" smtClean="0">
                <a:solidFill>
                  <a:srgbClr val="C00000"/>
                </a:solidFill>
              </a:rPr>
              <a:t>KeyAdapter</a:t>
            </a:r>
            <a:r>
              <a:rPr lang="hu-HU" dirty="0" err="1" smtClean="0">
                <a:solidFill>
                  <a:srgbClr val="000000"/>
                </a:solidFill>
              </a:rPr>
              <a:t>.java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br>
              <a:rPr lang="hu-HU" dirty="0" smtClean="0">
                <a:solidFill>
                  <a:srgbClr val="000000"/>
                </a:solidFill>
              </a:rPr>
            </a:br>
            <a:r>
              <a:rPr lang="hu-HU" dirty="0" smtClean="0">
                <a:solidFill>
                  <a:srgbClr val="000000"/>
                </a:solidFill>
              </a:rPr>
              <a:t> </a:t>
            </a:r>
          </a:p>
          <a:p>
            <a:endParaRPr lang="hu-HU" dirty="0" smtClean="0">
              <a:solidFill>
                <a:srgbClr val="000000"/>
              </a:solidFill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7485063" cy="3695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971600" y="116632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néhány konkrét példa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0" y="1052736"/>
            <a:ext cx="8327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FerSML</a:t>
            </a:r>
          </a:p>
          <a:p>
            <a:r>
              <a:rPr lang="hu-HU" dirty="0" smtClean="0">
                <a:solidFill>
                  <a:srgbClr val="000000"/>
                </a:solidFill>
                <a:hlinkClick r:id="rId3"/>
              </a:rPr>
              <a:t>http://sourceforge.net/projects/footballerml/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</a:p>
          <a:p>
            <a:r>
              <a:rPr lang="hu-HU" dirty="0" err="1" smtClean="0"/>
              <a:t>PublicResourceFC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endParaRPr lang="hu-HU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04864"/>
            <a:ext cx="6770687" cy="4286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149080"/>
            <a:ext cx="7313613" cy="2524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971600" y="116632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néhány konkrét példa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0" y="1052736"/>
            <a:ext cx="8327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FerSML</a:t>
            </a:r>
          </a:p>
          <a:p>
            <a:r>
              <a:rPr lang="hu-HU" dirty="0" smtClean="0">
                <a:solidFill>
                  <a:srgbClr val="000000"/>
                </a:solidFill>
                <a:hlinkClick r:id="rId3"/>
              </a:rPr>
              <a:t>http://sourceforge.net/projects/footballerml/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</a:p>
          <a:p>
            <a:r>
              <a:rPr lang="hu-HU" dirty="0" err="1" smtClean="0"/>
              <a:t>PublicResourceFC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endParaRPr lang="hu-HU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4181475" cy="2228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40768"/>
            <a:ext cx="7132637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581128"/>
            <a:ext cx="57912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zövegdoboz 4"/>
          <p:cNvSpPr txBox="1">
            <a:spLocks noChangeArrowheads="1"/>
          </p:cNvSpPr>
          <p:nvPr/>
        </p:nvSpPr>
        <p:spPr bwMode="auto">
          <a:xfrm>
            <a:off x="179388" y="765175"/>
            <a:ext cx="892968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+mn-lt"/>
              </a:rPr>
              <a:t>Bátfai Norbert</a:t>
            </a:r>
          </a:p>
          <a:p>
            <a:r>
              <a:rPr lang="hu-HU" dirty="0">
                <a:latin typeface="+mn-lt"/>
              </a:rPr>
              <a:t>Debreceni Egyetem, Informatikai Kar, Információ Technológia Tanszék</a:t>
            </a:r>
          </a:p>
          <a:p>
            <a:r>
              <a:rPr lang="hu-HU" dirty="0">
                <a:latin typeface="+mn-lt"/>
              </a:rPr>
              <a:t>&lt;</a:t>
            </a:r>
            <a:r>
              <a:rPr lang="hu-HU" dirty="0" err="1">
                <a:latin typeface="+mn-lt"/>
              </a:rPr>
              <a:t>nbatfai</a:t>
            </a:r>
            <a:r>
              <a:rPr lang="hu-HU" dirty="0">
                <a:latin typeface="+mn-lt"/>
              </a:rPr>
              <a:t>@</a:t>
            </a:r>
            <a:r>
              <a:rPr lang="hu-HU" dirty="0" err="1">
                <a:latin typeface="+mn-lt"/>
              </a:rPr>
              <a:t>inf.unideb.hu</a:t>
            </a:r>
            <a:r>
              <a:rPr lang="hu-HU" dirty="0">
                <a:latin typeface="+mn-lt"/>
              </a:rPr>
              <a:t>, </a:t>
            </a:r>
            <a:r>
              <a:rPr lang="hu-HU" dirty="0" err="1">
                <a:latin typeface="+mn-lt"/>
              </a:rPr>
              <a:t>nbatfai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gmail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com</a:t>
            </a:r>
            <a:r>
              <a:rPr lang="hu-HU" dirty="0">
                <a:latin typeface="+mn-lt"/>
              </a:rPr>
              <a:t>&gt;</a:t>
            </a:r>
          </a:p>
          <a:p>
            <a:endParaRPr lang="hu-HU" dirty="0">
              <a:latin typeface="+mn-lt"/>
            </a:endParaRPr>
          </a:p>
          <a:p>
            <a:r>
              <a:rPr lang="hu-HU" dirty="0">
                <a:latin typeface="+mn-lt"/>
              </a:rPr>
              <a:t>Copyright © 2011 Bátfai Norbert</a:t>
            </a:r>
          </a:p>
          <a:p>
            <a:endParaRPr lang="hu-HU" dirty="0">
              <a:latin typeface="+mn-lt"/>
            </a:endParaRPr>
          </a:p>
          <a:p>
            <a:r>
              <a:rPr lang="hu-HU" dirty="0">
                <a:latin typeface="+mn-lt"/>
              </a:rPr>
              <a:t>E közlemény felhatalmazást ad önnek jelen dokumentum sokszorosítására, terjesztésére és/vagy módosítására a Szabad Szoftver Alapítvány által kiadott GNU Szabad Dokumentációs Licenc 1.2-es, vagy bármely azt követő verziójának feltételei alapján. Nem változtatható szakaszok: A szerzőről. </a:t>
            </a:r>
          </a:p>
          <a:p>
            <a:r>
              <a:rPr lang="hu-HU" dirty="0">
                <a:latin typeface="+mn-lt"/>
              </a:rPr>
              <a:t>Címlap szövegek: Programozó Páternoszter, Bátfai Norbert, Gép melletti fogyasztásra. </a:t>
            </a:r>
          </a:p>
          <a:p>
            <a:r>
              <a:rPr lang="hu-HU" dirty="0">
                <a:latin typeface="+mn-lt"/>
              </a:rPr>
              <a:t>Hátlap szövegek: GNU Jávácska, belépés a gépek mesés birodalmába.</a:t>
            </a:r>
          </a:p>
          <a:p>
            <a:endParaRPr lang="hu-HU" dirty="0">
              <a:latin typeface="+mn-lt"/>
            </a:endParaRPr>
          </a:p>
          <a:p>
            <a:r>
              <a:rPr lang="hu-HU" dirty="0" err="1">
                <a:latin typeface="+mn-lt"/>
              </a:rPr>
              <a:t>Permission</a:t>
            </a:r>
            <a:r>
              <a:rPr lang="hu-HU" dirty="0">
                <a:latin typeface="+mn-lt"/>
              </a:rPr>
              <a:t> is </a:t>
            </a:r>
            <a:r>
              <a:rPr lang="hu-HU" dirty="0" err="1">
                <a:latin typeface="+mn-lt"/>
              </a:rPr>
              <a:t>granted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to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copy</a:t>
            </a:r>
            <a:r>
              <a:rPr lang="hu-HU" dirty="0">
                <a:latin typeface="+mn-lt"/>
              </a:rPr>
              <a:t>, </a:t>
            </a:r>
            <a:r>
              <a:rPr lang="hu-HU" dirty="0" err="1">
                <a:latin typeface="+mn-lt"/>
              </a:rPr>
              <a:t>distribute</a:t>
            </a:r>
            <a:r>
              <a:rPr lang="hu-HU" dirty="0">
                <a:latin typeface="+mn-lt"/>
              </a:rPr>
              <a:t> and/</a:t>
            </a:r>
            <a:r>
              <a:rPr lang="hu-HU" dirty="0" err="1">
                <a:latin typeface="+mn-lt"/>
              </a:rPr>
              <a:t>or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modify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this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document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under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terms</a:t>
            </a:r>
            <a:r>
              <a:rPr lang="hu-HU" dirty="0">
                <a:latin typeface="+mn-lt"/>
              </a:rPr>
              <a:t> of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GNU Free </a:t>
            </a:r>
            <a:r>
              <a:rPr lang="hu-HU" dirty="0" err="1">
                <a:latin typeface="+mn-lt"/>
              </a:rPr>
              <a:t>Documentation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License</a:t>
            </a:r>
            <a:r>
              <a:rPr lang="hu-HU" dirty="0">
                <a:latin typeface="+mn-lt"/>
              </a:rPr>
              <a:t>, Version 1.2 </a:t>
            </a:r>
            <a:r>
              <a:rPr lang="hu-HU" dirty="0" err="1">
                <a:latin typeface="+mn-lt"/>
              </a:rPr>
              <a:t>or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any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later</a:t>
            </a:r>
            <a:r>
              <a:rPr lang="hu-HU" dirty="0">
                <a:latin typeface="+mn-lt"/>
              </a:rPr>
              <a:t> version </a:t>
            </a:r>
            <a:r>
              <a:rPr lang="hu-HU" dirty="0" err="1">
                <a:latin typeface="+mn-lt"/>
              </a:rPr>
              <a:t>published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by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Free Software </a:t>
            </a:r>
            <a:r>
              <a:rPr lang="hu-HU" dirty="0" err="1">
                <a:latin typeface="+mn-lt"/>
              </a:rPr>
              <a:t>Foundation</a:t>
            </a:r>
            <a:r>
              <a:rPr lang="hu-HU" dirty="0">
                <a:latin typeface="+mn-lt"/>
              </a:rPr>
              <a:t>; </a:t>
            </a:r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Invariant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Sections</a:t>
            </a:r>
            <a:r>
              <a:rPr lang="hu-HU" dirty="0">
                <a:latin typeface="+mn-lt"/>
              </a:rPr>
              <a:t> being: A szerzőről, </a:t>
            </a:r>
          </a:p>
          <a:p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Front- </a:t>
            </a:r>
            <a:r>
              <a:rPr lang="hu-HU" dirty="0" err="1">
                <a:latin typeface="+mn-lt"/>
              </a:rPr>
              <a:t>Cover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Texts</a:t>
            </a:r>
            <a:r>
              <a:rPr lang="hu-HU" dirty="0">
                <a:latin typeface="+mn-lt"/>
              </a:rPr>
              <a:t> being: Programozó Páternoszter, Bátfai Norbert, Gép melletti fogyasztásra, </a:t>
            </a:r>
          </a:p>
          <a:p>
            <a:r>
              <a:rPr lang="hu-HU" dirty="0">
                <a:latin typeface="+mn-lt"/>
              </a:rPr>
              <a:t>and </a:t>
            </a:r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Back-Cover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Texts</a:t>
            </a:r>
            <a:r>
              <a:rPr lang="hu-HU" dirty="0">
                <a:latin typeface="+mn-lt"/>
              </a:rPr>
              <a:t> being: GNU Jávácska, belépés a gépek mesés birodalmába.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17145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Felhasználási engedély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100" name="Téglalap 6"/>
          <p:cNvSpPr>
            <a:spLocks noChangeArrowheads="1"/>
          </p:cNvSpPr>
          <p:nvPr/>
        </p:nvSpPr>
        <p:spPr bwMode="auto">
          <a:xfrm>
            <a:off x="6300192" y="6488113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+mn-lt"/>
                <a:hlinkClick r:id="rId2"/>
              </a:rPr>
              <a:t>http://www.gnu.hu/fdl.html</a:t>
            </a:r>
            <a:r>
              <a:rPr lang="hu-HU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971600" y="116632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néhány konkrét példa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0" y="1052736"/>
            <a:ext cx="8327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FerSML</a:t>
            </a:r>
          </a:p>
          <a:p>
            <a:r>
              <a:rPr lang="hu-HU" dirty="0" smtClean="0">
                <a:solidFill>
                  <a:srgbClr val="000000"/>
                </a:solidFill>
                <a:hlinkClick r:id="rId3"/>
              </a:rPr>
              <a:t>http://sourceforge.net/projects/footballerml/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</a:p>
          <a:p>
            <a:r>
              <a:rPr lang="hu-HU" dirty="0" err="1" smtClean="0"/>
              <a:t>PublicResourceFC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endParaRPr lang="hu-HU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06392"/>
            <a:ext cx="6264696" cy="454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157980"/>
            <a:ext cx="6408712" cy="464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971600" y="116632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néhány konkrét példa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0" y="764704"/>
            <a:ext cx="8327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FerSML</a:t>
            </a:r>
          </a:p>
          <a:p>
            <a:r>
              <a:rPr lang="hu-HU" dirty="0" smtClean="0">
                <a:solidFill>
                  <a:srgbClr val="000000"/>
                </a:solidFill>
                <a:hlinkClick r:id="rId3"/>
              </a:rPr>
              <a:t>http://sourceforge.net/projects/footballerml/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</a:p>
          <a:p>
            <a:r>
              <a:rPr lang="hu-HU" dirty="0" err="1" smtClean="0"/>
              <a:t>PublicResourceFC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endParaRPr lang="hu-HU" dirty="0"/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57912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1159" y="4012282"/>
            <a:ext cx="6608763" cy="1352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5175" y="5308426"/>
            <a:ext cx="7199313" cy="1504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252536" y="35637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r>
              <a:rPr lang="hu-HU" dirty="0" err="1" smtClean="0"/>
              <a:t>SFApplet.java</a:t>
            </a: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971600" y="116632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Interfészek – néhány konkrét példa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0" y="764704"/>
            <a:ext cx="8327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FerSML</a:t>
            </a:r>
          </a:p>
          <a:p>
            <a:r>
              <a:rPr lang="hu-HU" dirty="0" smtClean="0">
                <a:solidFill>
                  <a:srgbClr val="000000"/>
                </a:solidFill>
                <a:hlinkClick r:id="rId3"/>
              </a:rPr>
              <a:t>http://sourceforge.net/projects/footballerml/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</a:p>
          <a:p>
            <a:r>
              <a:rPr lang="hu-HU" dirty="0" err="1" smtClean="0"/>
              <a:t>PublicResourceFC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endParaRPr lang="hu-HU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5400675" cy="2714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933056"/>
            <a:ext cx="6315075" cy="266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84984"/>
            <a:ext cx="8628063" cy="2352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980728"/>
            <a:ext cx="761841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zabadkézi sokszög 15"/>
          <p:cNvSpPr/>
          <p:nvPr/>
        </p:nvSpPr>
        <p:spPr>
          <a:xfrm>
            <a:off x="7024070" y="4065973"/>
            <a:ext cx="779402" cy="818225"/>
          </a:xfrm>
          <a:custGeom>
            <a:avLst/>
            <a:gdLst>
              <a:gd name="connsiteX0" fmla="*/ 166843 w 779402"/>
              <a:gd name="connsiteY0" fmla="*/ 816745 h 818225"/>
              <a:gd name="connsiteX1" fmla="*/ 140210 w 779402"/>
              <a:gd name="connsiteY1" fmla="*/ 807868 h 818225"/>
              <a:gd name="connsiteX2" fmla="*/ 86944 w 779402"/>
              <a:gd name="connsiteY2" fmla="*/ 772357 h 818225"/>
              <a:gd name="connsiteX3" fmla="*/ 78066 w 779402"/>
              <a:gd name="connsiteY3" fmla="*/ 745724 h 818225"/>
              <a:gd name="connsiteX4" fmla="*/ 51433 w 779402"/>
              <a:gd name="connsiteY4" fmla="*/ 710213 h 818225"/>
              <a:gd name="connsiteX5" fmla="*/ 42555 w 779402"/>
              <a:gd name="connsiteY5" fmla="*/ 656947 h 818225"/>
              <a:gd name="connsiteX6" fmla="*/ 33678 w 779402"/>
              <a:gd name="connsiteY6" fmla="*/ 630314 h 818225"/>
              <a:gd name="connsiteX7" fmla="*/ 24800 w 779402"/>
              <a:gd name="connsiteY7" fmla="*/ 577048 h 818225"/>
              <a:gd name="connsiteX8" fmla="*/ 7045 w 779402"/>
              <a:gd name="connsiteY8" fmla="*/ 479394 h 818225"/>
              <a:gd name="connsiteX9" fmla="*/ 15922 w 779402"/>
              <a:gd name="connsiteY9" fmla="*/ 195309 h 818225"/>
              <a:gd name="connsiteX10" fmla="*/ 86944 w 779402"/>
              <a:gd name="connsiteY10" fmla="*/ 106532 h 818225"/>
              <a:gd name="connsiteX11" fmla="*/ 166843 w 779402"/>
              <a:gd name="connsiteY11" fmla="*/ 62144 h 818225"/>
              <a:gd name="connsiteX12" fmla="*/ 237864 w 779402"/>
              <a:gd name="connsiteY12" fmla="*/ 35510 h 818225"/>
              <a:gd name="connsiteX13" fmla="*/ 308885 w 779402"/>
              <a:gd name="connsiteY13" fmla="*/ 17755 h 818225"/>
              <a:gd name="connsiteX14" fmla="*/ 371029 w 779402"/>
              <a:gd name="connsiteY14" fmla="*/ 0 h 818225"/>
              <a:gd name="connsiteX15" fmla="*/ 495316 w 779402"/>
              <a:gd name="connsiteY15" fmla="*/ 17755 h 818225"/>
              <a:gd name="connsiteX16" fmla="*/ 610726 w 779402"/>
              <a:gd name="connsiteY16" fmla="*/ 44388 h 818225"/>
              <a:gd name="connsiteX17" fmla="*/ 672870 w 779402"/>
              <a:gd name="connsiteY17" fmla="*/ 79899 h 818225"/>
              <a:gd name="connsiteX18" fmla="*/ 735013 w 779402"/>
              <a:gd name="connsiteY18" fmla="*/ 150920 h 818225"/>
              <a:gd name="connsiteX19" fmla="*/ 761647 w 779402"/>
              <a:gd name="connsiteY19" fmla="*/ 221942 h 818225"/>
              <a:gd name="connsiteX20" fmla="*/ 779402 w 779402"/>
              <a:gd name="connsiteY20" fmla="*/ 301841 h 818225"/>
              <a:gd name="connsiteX21" fmla="*/ 735013 w 779402"/>
              <a:gd name="connsiteY21" fmla="*/ 594804 h 818225"/>
              <a:gd name="connsiteX22" fmla="*/ 726136 w 779402"/>
              <a:gd name="connsiteY22" fmla="*/ 639192 h 818225"/>
              <a:gd name="connsiteX23" fmla="*/ 690625 w 779402"/>
              <a:gd name="connsiteY23" fmla="*/ 665825 h 818225"/>
              <a:gd name="connsiteX24" fmla="*/ 646237 w 779402"/>
              <a:gd name="connsiteY24" fmla="*/ 727969 h 818225"/>
              <a:gd name="connsiteX25" fmla="*/ 610726 w 779402"/>
              <a:gd name="connsiteY25" fmla="*/ 745724 h 818225"/>
              <a:gd name="connsiteX26" fmla="*/ 548582 w 779402"/>
              <a:gd name="connsiteY26" fmla="*/ 781235 h 818225"/>
              <a:gd name="connsiteX27" fmla="*/ 433173 w 779402"/>
              <a:gd name="connsiteY27" fmla="*/ 798990 h 818225"/>
              <a:gd name="connsiteX28" fmla="*/ 166843 w 779402"/>
              <a:gd name="connsiteY28" fmla="*/ 816745 h 81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79402" h="818225">
                <a:moveTo>
                  <a:pt x="166843" y="816745"/>
                </a:moveTo>
                <a:cubicBezTo>
                  <a:pt x="118016" y="818225"/>
                  <a:pt x="148390" y="812413"/>
                  <a:pt x="140210" y="807868"/>
                </a:cubicBezTo>
                <a:cubicBezTo>
                  <a:pt x="121556" y="797505"/>
                  <a:pt x="86944" y="772357"/>
                  <a:pt x="86944" y="772357"/>
                </a:cubicBezTo>
                <a:cubicBezTo>
                  <a:pt x="83985" y="763479"/>
                  <a:pt x="82709" y="753849"/>
                  <a:pt x="78066" y="745724"/>
                </a:cubicBezTo>
                <a:cubicBezTo>
                  <a:pt x="70725" y="732877"/>
                  <a:pt x="56928" y="723951"/>
                  <a:pt x="51433" y="710213"/>
                </a:cubicBezTo>
                <a:cubicBezTo>
                  <a:pt x="44748" y="693500"/>
                  <a:pt x="46460" y="674519"/>
                  <a:pt x="42555" y="656947"/>
                </a:cubicBezTo>
                <a:cubicBezTo>
                  <a:pt x="40525" y="647812"/>
                  <a:pt x="35708" y="639449"/>
                  <a:pt x="33678" y="630314"/>
                </a:cubicBezTo>
                <a:cubicBezTo>
                  <a:pt x="29773" y="612742"/>
                  <a:pt x="28020" y="594758"/>
                  <a:pt x="24800" y="577048"/>
                </a:cubicBezTo>
                <a:cubicBezTo>
                  <a:pt x="0" y="440655"/>
                  <a:pt x="33185" y="636244"/>
                  <a:pt x="7045" y="479394"/>
                </a:cubicBezTo>
                <a:cubicBezTo>
                  <a:pt x="10004" y="384699"/>
                  <a:pt x="8054" y="289723"/>
                  <a:pt x="15922" y="195309"/>
                </a:cubicBezTo>
                <a:cubicBezTo>
                  <a:pt x="18323" y="166492"/>
                  <a:pt x="74759" y="113843"/>
                  <a:pt x="86944" y="106532"/>
                </a:cubicBezTo>
                <a:cubicBezTo>
                  <a:pt x="118966" y="87319"/>
                  <a:pt x="134087" y="76702"/>
                  <a:pt x="166843" y="62144"/>
                </a:cubicBezTo>
                <a:cubicBezTo>
                  <a:pt x="181089" y="55813"/>
                  <a:pt x="218915" y="40678"/>
                  <a:pt x="237864" y="35510"/>
                </a:cubicBezTo>
                <a:cubicBezTo>
                  <a:pt x="261406" y="29089"/>
                  <a:pt x="285735" y="25472"/>
                  <a:pt x="308885" y="17755"/>
                </a:cubicBezTo>
                <a:cubicBezTo>
                  <a:pt x="347093" y="5018"/>
                  <a:pt x="326439" y="11146"/>
                  <a:pt x="371029" y="0"/>
                </a:cubicBezTo>
                <a:cubicBezTo>
                  <a:pt x="412458" y="5918"/>
                  <a:pt x="455614" y="4521"/>
                  <a:pt x="495316" y="17755"/>
                </a:cubicBezTo>
                <a:cubicBezTo>
                  <a:pt x="550579" y="36177"/>
                  <a:pt x="512773" y="24798"/>
                  <a:pt x="610726" y="44388"/>
                </a:cubicBezTo>
                <a:cubicBezTo>
                  <a:pt x="629837" y="53944"/>
                  <a:pt x="656141" y="65261"/>
                  <a:pt x="672870" y="79899"/>
                </a:cubicBezTo>
                <a:cubicBezTo>
                  <a:pt x="689483" y="94436"/>
                  <a:pt x="723661" y="125945"/>
                  <a:pt x="735013" y="150920"/>
                </a:cubicBezTo>
                <a:cubicBezTo>
                  <a:pt x="745476" y="173938"/>
                  <a:pt x="753651" y="197956"/>
                  <a:pt x="761647" y="221942"/>
                </a:cubicBezTo>
                <a:cubicBezTo>
                  <a:pt x="767913" y="240741"/>
                  <a:pt x="775886" y="284260"/>
                  <a:pt x="779402" y="301841"/>
                </a:cubicBezTo>
                <a:cubicBezTo>
                  <a:pt x="764606" y="399495"/>
                  <a:pt x="750417" y="497244"/>
                  <a:pt x="735013" y="594804"/>
                </a:cubicBezTo>
                <a:cubicBezTo>
                  <a:pt x="732660" y="609708"/>
                  <a:pt x="734133" y="626397"/>
                  <a:pt x="726136" y="639192"/>
                </a:cubicBezTo>
                <a:cubicBezTo>
                  <a:pt x="718294" y="651739"/>
                  <a:pt x="702462" y="656947"/>
                  <a:pt x="690625" y="665825"/>
                </a:cubicBezTo>
                <a:cubicBezTo>
                  <a:pt x="682308" y="678301"/>
                  <a:pt x="654802" y="720628"/>
                  <a:pt x="646237" y="727969"/>
                </a:cubicBezTo>
                <a:cubicBezTo>
                  <a:pt x="636189" y="736582"/>
                  <a:pt x="622216" y="739158"/>
                  <a:pt x="610726" y="745724"/>
                </a:cubicBezTo>
                <a:cubicBezTo>
                  <a:pt x="586640" y="759487"/>
                  <a:pt x="576819" y="772764"/>
                  <a:pt x="548582" y="781235"/>
                </a:cubicBezTo>
                <a:cubicBezTo>
                  <a:pt x="538694" y="784202"/>
                  <a:pt x="438717" y="798436"/>
                  <a:pt x="433173" y="798990"/>
                </a:cubicBezTo>
                <a:cubicBezTo>
                  <a:pt x="308083" y="811500"/>
                  <a:pt x="215670" y="815265"/>
                  <a:pt x="166843" y="816745"/>
                </a:cubicBezTo>
                <a:close/>
              </a:path>
            </a:pathLst>
          </a:custGeom>
          <a:noFill/>
          <a:ln w="47625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6228184" y="5949279"/>
            <a:ext cx="1656184" cy="504057"/>
          </a:xfrm>
          <a:custGeom>
            <a:avLst/>
            <a:gdLst>
              <a:gd name="connsiteX0" fmla="*/ 166843 w 779402"/>
              <a:gd name="connsiteY0" fmla="*/ 816745 h 818225"/>
              <a:gd name="connsiteX1" fmla="*/ 140210 w 779402"/>
              <a:gd name="connsiteY1" fmla="*/ 807868 h 818225"/>
              <a:gd name="connsiteX2" fmla="*/ 86944 w 779402"/>
              <a:gd name="connsiteY2" fmla="*/ 772357 h 818225"/>
              <a:gd name="connsiteX3" fmla="*/ 78066 w 779402"/>
              <a:gd name="connsiteY3" fmla="*/ 745724 h 818225"/>
              <a:gd name="connsiteX4" fmla="*/ 51433 w 779402"/>
              <a:gd name="connsiteY4" fmla="*/ 710213 h 818225"/>
              <a:gd name="connsiteX5" fmla="*/ 42555 w 779402"/>
              <a:gd name="connsiteY5" fmla="*/ 656947 h 818225"/>
              <a:gd name="connsiteX6" fmla="*/ 33678 w 779402"/>
              <a:gd name="connsiteY6" fmla="*/ 630314 h 818225"/>
              <a:gd name="connsiteX7" fmla="*/ 24800 w 779402"/>
              <a:gd name="connsiteY7" fmla="*/ 577048 h 818225"/>
              <a:gd name="connsiteX8" fmla="*/ 7045 w 779402"/>
              <a:gd name="connsiteY8" fmla="*/ 479394 h 818225"/>
              <a:gd name="connsiteX9" fmla="*/ 15922 w 779402"/>
              <a:gd name="connsiteY9" fmla="*/ 195309 h 818225"/>
              <a:gd name="connsiteX10" fmla="*/ 86944 w 779402"/>
              <a:gd name="connsiteY10" fmla="*/ 106532 h 818225"/>
              <a:gd name="connsiteX11" fmla="*/ 166843 w 779402"/>
              <a:gd name="connsiteY11" fmla="*/ 62144 h 818225"/>
              <a:gd name="connsiteX12" fmla="*/ 237864 w 779402"/>
              <a:gd name="connsiteY12" fmla="*/ 35510 h 818225"/>
              <a:gd name="connsiteX13" fmla="*/ 308885 w 779402"/>
              <a:gd name="connsiteY13" fmla="*/ 17755 h 818225"/>
              <a:gd name="connsiteX14" fmla="*/ 371029 w 779402"/>
              <a:gd name="connsiteY14" fmla="*/ 0 h 818225"/>
              <a:gd name="connsiteX15" fmla="*/ 495316 w 779402"/>
              <a:gd name="connsiteY15" fmla="*/ 17755 h 818225"/>
              <a:gd name="connsiteX16" fmla="*/ 610726 w 779402"/>
              <a:gd name="connsiteY16" fmla="*/ 44388 h 818225"/>
              <a:gd name="connsiteX17" fmla="*/ 672870 w 779402"/>
              <a:gd name="connsiteY17" fmla="*/ 79899 h 818225"/>
              <a:gd name="connsiteX18" fmla="*/ 735013 w 779402"/>
              <a:gd name="connsiteY18" fmla="*/ 150920 h 818225"/>
              <a:gd name="connsiteX19" fmla="*/ 761647 w 779402"/>
              <a:gd name="connsiteY19" fmla="*/ 221942 h 818225"/>
              <a:gd name="connsiteX20" fmla="*/ 779402 w 779402"/>
              <a:gd name="connsiteY20" fmla="*/ 301841 h 818225"/>
              <a:gd name="connsiteX21" fmla="*/ 735013 w 779402"/>
              <a:gd name="connsiteY21" fmla="*/ 594804 h 818225"/>
              <a:gd name="connsiteX22" fmla="*/ 726136 w 779402"/>
              <a:gd name="connsiteY22" fmla="*/ 639192 h 818225"/>
              <a:gd name="connsiteX23" fmla="*/ 690625 w 779402"/>
              <a:gd name="connsiteY23" fmla="*/ 665825 h 818225"/>
              <a:gd name="connsiteX24" fmla="*/ 646237 w 779402"/>
              <a:gd name="connsiteY24" fmla="*/ 727969 h 818225"/>
              <a:gd name="connsiteX25" fmla="*/ 610726 w 779402"/>
              <a:gd name="connsiteY25" fmla="*/ 745724 h 818225"/>
              <a:gd name="connsiteX26" fmla="*/ 548582 w 779402"/>
              <a:gd name="connsiteY26" fmla="*/ 781235 h 818225"/>
              <a:gd name="connsiteX27" fmla="*/ 433173 w 779402"/>
              <a:gd name="connsiteY27" fmla="*/ 798990 h 818225"/>
              <a:gd name="connsiteX28" fmla="*/ 166843 w 779402"/>
              <a:gd name="connsiteY28" fmla="*/ 816745 h 81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79402" h="818225">
                <a:moveTo>
                  <a:pt x="166843" y="816745"/>
                </a:moveTo>
                <a:cubicBezTo>
                  <a:pt x="118016" y="818225"/>
                  <a:pt x="148390" y="812413"/>
                  <a:pt x="140210" y="807868"/>
                </a:cubicBezTo>
                <a:cubicBezTo>
                  <a:pt x="121556" y="797505"/>
                  <a:pt x="86944" y="772357"/>
                  <a:pt x="86944" y="772357"/>
                </a:cubicBezTo>
                <a:cubicBezTo>
                  <a:pt x="83985" y="763479"/>
                  <a:pt x="82709" y="753849"/>
                  <a:pt x="78066" y="745724"/>
                </a:cubicBezTo>
                <a:cubicBezTo>
                  <a:pt x="70725" y="732877"/>
                  <a:pt x="56928" y="723951"/>
                  <a:pt x="51433" y="710213"/>
                </a:cubicBezTo>
                <a:cubicBezTo>
                  <a:pt x="44748" y="693500"/>
                  <a:pt x="46460" y="674519"/>
                  <a:pt x="42555" y="656947"/>
                </a:cubicBezTo>
                <a:cubicBezTo>
                  <a:pt x="40525" y="647812"/>
                  <a:pt x="35708" y="639449"/>
                  <a:pt x="33678" y="630314"/>
                </a:cubicBezTo>
                <a:cubicBezTo>
                  <a:pt x="29773" y="612742"/>
                  <a:pt x="28020" y="594758"/>
                  <a:pt x="24800" y="577048"/>
                </a:cubicBezTo>
                <a:cubicBezTo>
                  <a:pt x="0" y="440655"/>
                  <a:pt x="33185" y="636244"/>
                  <a:pt x="7045" y="479394"/>
                </a:cubicBezTo>
                <a:cubicBezTo>
                  <a:pt x="10004" y="384699"/>
                  <a:pt x="8054" y="289723"/>
                  <a:pt x="15922" y="195309"/>
                </a:cubicBezTo>
                <a:cubicBezTo>
                  <a:pt x="18323" y="166492"/>
                  <a:pt x="74759" y="113843"/>
                  <a:pt x="86944" y="106532"/>
                </a:cubicBezTo>
                <a:cubicBezTo>
                  <a:pt x="118966" y="87319"/>
                  <a:pt x="134087" y="76702"/>
                  <a:pt x="166843" y="62144"/>
                </a:cubicBezTo>
                <a:cubicBezTo>
                  <a:pt x="181089" y="55813"/>
                  <a:pt x="218915" y="40678"/>
                  <a:pt x="237864" y="35510"/>
                </a:cubicBezTo>
                <a:cubicBezTo>
                  <a:pt x="261406" y="29089"/>
                  <a:pt x="285735" y="25472"/>
                  <a:pt x="308885" y="17755"/>
                </a:cubicBezTo>
                <a:cubicBezTo>
                  <a:pt x="347093" y="5018"/>
                  <a:pt x="326439" y="11146"/>
                  <a:pt x="371029" y="0"/>
                </a:cubicBezTo>
                <a:cubicBezTo>
                  <a:pt x="412458" y="5918"/>
                  <a:pt x="455614" y="4521"/>
                  <a:pt x="495316" y="17755"/>
                </a:cubicBezTo>
                <a:cubicBezTo>
                  <a:pt x="550579" y="36177"/>
                  <a:pt x="512773" y="24798"/>
                  <a:pt x="610726" y="44388"/>
                </a:cubicBezTo>
                <a:cubicBezTo>
                  <a:pt x="629837" y="53944"/>
                  <a:pt x="656141" y="65261"/>
                  <a:pt x="672870" y="79899"/>
                </a:cubicBezTo>
                <a:cubicBezTo>
                  <a:pt x="689483" y="94436"/>
                  <a:pt x="723661" y="125945"/>
                  <a:pt x="735013" y="150920"/>
                </a:cubicBezTo>
                <a:cubicBezTo>
                  <a:pt x="745476" y="173938"/>
                  <a:pt x="753651" y="197956"/>
                  <a:pt x="761647" y="221942"/>
                </a:cubicBezTo>
                <a:cubicBezTo>
                  <a:pt x="767913" y="240741"/>
                  <a:pt x="775886" y="284260"/>
                  <a:pt x="779402" y="301841"/>
                </a:cubicBezTo>
                <a:cubicBezTo>
                  <a:pt x="764606" y="399495"/>
                  <a:pt x="750417" y="497244"/>
                  <a:pt x="735013" y="594804"/>
                </a:cubicBezTo>
                <a:cubicBezTo>
                  <a:pt x="732660" y="609708"/>
                  <a:pt x="734133" y="626397"/>
                  <a:pt x="726136" y="639192"/>
                </a:cubicBezTo>
                <a:cubicBezTo>
                  <a:pt x="718294" y="651739"/>
                  <a:pt x="702462" y="656947"/>
                  <a:pt x="690625" y="665825"/>
                </a:cubicBezTo>
                <a:cubicBezTo>
                  <a:pt x="682308" y="678301"/>
                  <a:pt x="654802" y="720628"/>
                  <a:pt x="646237" y="727969"/>
                </a:cubicBezTo>
                <a:cubicBezTo>
                  <a:pt x="636189" y="736582"/>
                  <a:pt x="622216" y="739158"/>
                  <a:pt x="610726" y="745724"/>
                </a:cubicBezTo>
                <a:cubicBezTo>
                  <a:pt x="586640" y="759487"/>
                  <a:pt x="576819" y="772764"/>
                  <a:pt x="548582" y="781235"/>
                </a:cubicBezTo>
                <a:cubicBezTo>
                  <a:pt x="538694" y="784202"/>
                  <a:pt x="438717" y="798436"/>
                  <a:pt x="433173" y="798990"/>
                </a:cubicBezTo>
                <a:cubicBezTo>
                  <a:pt x="308083" y="811500"/>
                  <a:pt x="215670" y="815265"/>
                  <a:pt x="166843" y="816745"/>
                </a:cubicBezTo>
                <a:close/>
              </a:path>
            </a:pathLst>
          </a:custGeom>
          <a:noFill/>
          <a:ln w="47625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250825" y="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Labor - egyetemi feladatok</a:t>
            </a:r>
          </a:p>
          <a:p>
            <a:pPr algn="ctr" fontAlgn="auto">
              <a:spcAft>
                <a:spcPts val="0"/>
              </a:spcAft>
              <a:defRPr/>
            </a:pP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87624" y="1412776"/>
            <a:ext cx="730199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hu-HU" dirty="0" smtClean="0"/>
              <a:t>Saját robotfoci csapat, ami eredményesen játszik egy adott csapat</a:t>
            </a:r>
            <a:br>
              <a:rPr lang="hu-HU" dirty="0" smtClean="0"/>
            </a:br>
            <a:r>
              <a:rPr lang="hu-HU" dirty="0" smtClean="0"/>
              <a:t>ellen.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lphaLcParenR"/>
            </a:pPr>
            <a:r>
              <a:rPr lang="hu-HU" dirty="0" smtClean="0"/>
              <a:t>FerSML platformbeli fejlesztés: egyénileg egyeztetve.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lphaLcParenR"/>
            </a:pPr>
            <a:r>
              <a:rPr lang="hu-HU" dirty="0" smtClean="0"/>
              <a:t>Kiterjesztett Jávácska Kupa.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250825" y="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Labor - céges feladatok</a:t>
            </a:r>
          </a:p>
          <a:p>
            <a:pPr algn="ctr" fontAlgn="auto">
              <a:spcAft>
                <a:spcPts val="0"/>
              </a:spcAft>
              <a:defRPr/>
            </a:pP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87624" y="1412776"/>
            <a:ext cx="68084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hu-HU" dirty="0" smtClean="0">
                <a:hlinkClick r:id="rId2"/>
              </a:rPr>
              <a:t>http://www.inf.unideb.hu/~nbatfai/MernokInformatikusLabor.docx</a:t>
            </a:r>
            <a:r>
              <a:rPr lang="hu-HU" dirty="0" smtClean="0"/>
              <a:t> </a:t>
            </a:r>
          </a:p>
          <a:p>
            <a:pPr marL="342900" indent="-342900"/>
            <a:r>
              <a:rPr lang="hu-HU" dirty="0" smtClean="0">
                <a:hlinkClick r:id="rId3"/>
              </a:rPr>
              <a:t>http://www.inf.unideb.hu/~nbatfai/MernokInformatikusLabor.pdf</a:t>
            </a:r>
            <a:endParaRPr lang="hu-HU" dirty="0" smtClean="0"/>
          </a:p>
          <a:p>
            <a:pPr marL="342900" indent="-342900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250825" y="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Labor - FerSML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993502"/>
            <a:ext cx="8327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FerSML</a:t>
            </a:r>
          </a:p>
          <a:p>
            <a:r>
              <a:rPr lang="hu-HU" dirty="0" smtClean="0">
                <a:solidFill>
                  <a:srgbClr val="000000"/>
                </a:solidFill>
                <a:hlinkClick r:id="rId2"/>
              </a:rPr>
              <a:t>http://sourceforge.net/projects/footballerml/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</a:p>
          <a:p>
            <a:r>
              <a:rPr lang="hu-HU" dirty="0" err="1" smtClean="0"/>
              <a:t>PublicResourceFC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sfa</a:t>
            </a:r>
            <a:r>
              <a:rPr lang="hu-HU" dirty="0" smtClean="0"/>
              <a:t>\</a:t>
            </a:r>
            <a:endParaRPr lang="hu-HU" dirty="0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64468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80928"/>
            <a:ext cx="64468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3"/>
          <p:cNvSpPr txBox="1">
            <a:spLocks/>
          </p:cNvSpPr>
          <p:nvPr/>
        </p:nvSpPr>
        <p:spPr bwMode="auto">
          <a:xfrm>
            <a:off x="250825" y="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Labor - FerSML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07504" y="1582341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C:\Users\Norbi\Documents\MavenProjects\PublicResourceFC&gt;</a:t>
            </a:r>
          </a:p>
          <a:p>
            <a:endParaRPr lang="hu-HU" dirty="0" smtClean="0"/>
          </a:p>
          <a:p>
            <a:r>
              <a:rPr lang="hu-HU" dirty="0" smtClean="0"/>
              <a:t>java </a:t>
            </a:r>
          </a:p>
          <a:p>
            <a:endParaRPr lang="hu-HU" dirty="0" smtClean="0"/>
          </a:p>
          <a:p>
            <a:r>
              <a:rPr lang="hu-HU" dirty="0" smtClean="0"/>
              <a:t>-Xmx256m </a:t>
            </a:r>
          </a:p>
          <a:p>
            <a:endParaRPr lang="hu-HU" dirty="0" smtClean="0"/>
          </a:p>
          <a:p>
            <a:r>
              <a:rPr lang="hu-HU" dirty="0" err="1" smtClean="0"/>
              <a:t>-Dorg.apache.xerces.xni.parser.XMLParserConfiguration</a:t>
            </a:r>
            <a:r>
              <a:rPr lang="hu-HU" dirty="0" smtClean="0"/>
              <a:t>= "</a:t>
            </a:r>
            <a:r>
              <a:rPr lang="hu-HU" dirty="0" err="1" smtClean="0"/>
              <a:t>org.apache.xerces.parsers.XIncludeParserConfiguration</a:t>
            </a:r>
            <a:r>
              <a:rPr lang="hu-HU" dirty="0" smtClean="0"/>
              <a:t>" </a:t>
            </a:r>
          </a:p>
          <a:p>
            <a:endParaRPr lang="hu-HU" dirty="0" smtClean="0"/>
          </a:p>
          <a:p>
            <a:r>
              <a:rPr lang="hu-HU" dirty="0" err="1" smtClean="0"/>
              <a:t>-classpath</a:t>
            </a:r>
            <a:r>
              <a:rPr lang="hu-HU" dirty="0" smtClean="0"/>
              <a:t> </a:t>
            </a:r>
          </a:p>
          <a:p>
            <a:r>
              <a:rPr lang="hu-HU" dirty="0" smtClean="0"/>
              <a:t>c:\Users\Norbi\Documents\Projects\FerSML\jing\jing-20091111\bin\jing.jar;</a:t>
            </a:r>
          </a:p>
          <a:p>
            <a:r>
              <a:rPr lang="hu-HU" dirty="0" smtClean="0"/>
              <a:t>c:\Users\Norbi\Prg\xerces-2_10_0\xercesImpl.jar;</a:t>
            </a:r>
          </a:p>
          <a:p>
            <a:r>
              <a:rPr lang="hu-HU" dirty="0" err="1" smtClean="0"/>
              <a:t>target</a:t>
            </a:r>
            <a:r>
              <a:rPr lang="hu-HU" dirty="0" smtClean="0"/>
              <a:t>\PublicResourceFCforFerSML-0.0.15.jar  </a:t>
            </a:r>
          </a:p>
          <a:p>
            <a:endParaRPr lang="hu-HU" dirty="0" smtClean="0"/>
          </a:p>
          <a:p>
            <a:r>
              <a:rPr lang="hu-HU" dirty="0" err="1" smtClean="0"/>
              <a:t>hu.javacska.jsfa.JSFA</a:t>
            </a:r>
            <a:endParaRPr lang="hu-HU" dirty="0"/>
          </a:p>
        </p:txBody>
      </p:sp>
      <p:sp>
        <p:nvSpPr>
          <p:cNvPr id="7" name="Ellipszis feliratnak 6"/>
          <p:cNvSpPr/>
          <p:nvPr/>
        </p:nvSpPr>
        <p:spPr>
          <a:xfrm>
            <a:off x="1331640" y="1916832"/>
            <a:ext cx="6624736" cy="1080120"/>
          </a:xfrm>
          <a:prstGeom prst="wedgeEllipseCallout">
            <a:avLst>
              <a:gd name="adj1" fmla="val -49857"/>
              <a:gd name="adj2" fmla="val 378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err="1" smtClean="0"/>
              <a:t>java.lang.OutOfMemoryError</a:t>
            </a:r>
            <a:r>
              <a:rPr lang="hu-HU" dirty="0" smtClean="0"/>
              <a:t>: Java </a:t>
            </a:r>
            <a:r>
              <a:rPr lang="hu-HU" dirty="0" err="1" smtClean="0"/>
              <a:t>heap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endParaRPr lang="hu-HU" dirty="0" smtClean="0"/>
          </a:p>
          <a:p>
            <a:r>
              <a:rPr lang="hu-HU" dirty="0" smtClean="0"/>
              <a:t>… java -X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7625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-2187624"/>
            <a:ext cx="47625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 txBox="1">
            <a:spLocks/>
          </p:cNvSpPr>
          <p:nvPr/>
        </p:nvSpPr>
        <p:spPr bwMode="auto">
          <a:xfrm>
            <a:off x="250825" y="-1000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Szurkolói avatárok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55546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463" y="1196975"/>
            <a:ext cx="5573712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001838" y="188913"/>
            <a:ext cx="50180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 smtClean="0">
                <a:solidFill>
                  <a:srgbClr val="00B050"/>
                </a:solidFill>
                <a:latin typeface="+mj-lt"/>
              </a:rPr>
              <a:t>FerSML</a:t>
            </a:r>
            <a:r>
              <a:rPr lang="hu-HU" sz="40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hu-HU" sz="4000" b="1" dirty="0">
                <a:solidFill>
                  <a:srgbClr val="000000"/>
                </a:solidFill>
                <a:latin typeface="+mj-lt"/>
              </a:rPr>
            </a:br>
            <a:r>
              <a:rPr lang="en-US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F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ootball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er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 and Football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S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imulation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M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arkup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L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anguage </a:t>
            </a:r>
            <a:r>
              <a:rPr lang="hu-HU" sz="20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hu-HU" sz="2000" b="1" dirty="0">
                <a:solidFill>
                  <a:srgbClr val="000000"/>
                </a:solidFill>
                <a:latin typeface="+mj-lt"/>
              </a:rPr>
            </a:br>
            <a:endParaRPr lang="hu-HU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437" name="Téglalap 4"/>
          <p:cNvSpPr>
            <a:spLocks noChangeArrowheads="1"/>
          </p:cNvSpPr>
          <p:nvPr/>
        </p:nvSpPr>
        <p:spPr bwMode="auto">
          <a:xfrm>
            <a:off x="179388" y="1258888"/>
            <a:ext cx="8785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latin typeface="+mj-lt"/>
              </a:rPr>
              <a:t>Probléma: a valódi futball szimulálható?</a:t>
            </a:r>
          </a:p>
        </p:txBody>
      </p:sp>
      <p:pic>
        <p:nvPicPr>
          <p:cNvPr id="28676" name="Kép 9" descr="r0.0.18-4000-quartesfinalists-3-2010.07.02-12.30-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1773238"/>
            <a:ext cx="7359650" cy="4754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Kép 10" descr="r0.0.18-4000-winner-runners-up-third-fourth-2010.07.02-13.13-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276475"/>
            <a:ext cx="7034213" cy="4435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3"/>
          <p:cNvSpPr txBox="1">
            <a:spLocks/>
          </p:cNvSpPr>
          <p:nvPr/>
        </p:nvSpPr>
        <p:spPr bwMode="auto">
          <a:xfrm>
            <a:off x="0" y="44450"/>
            <a:ext cx="9251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err="1">
                <a:latin typeface="+mn-lt"/>
              </a:rPr>
              <a:t>Kapcsoldó</a:t>
            </a:r>
            <a:r>
              <a:rPr lang="hu-HU" sz="4400" b="1" dirty="0">
                <a:latin typeface="+mn-lt"/>
              </a:rPr>
              <a:t> videók, </a:t>
            </a:r>
            <a:r>
              <a:rPr lang="hu-HU" sz="4400" b="1" dirty="0" err="1">
                <a:latin typeface="+mn-lt"/>
              </a:rPr>
              <a:t>videómagyarázatok</a:t>
            </a:r>
            <a:r>
              <a:rPr lang="hu-HU" sz="4400" b="1" dirty="0">
                <a:latin typeface="+mn-lt"/>
              </a:rPr>
              <a:t> és </a:t>
            </a:r>
            <a:r>
              <a:rPr lang="hu-HU" sz="4400" b="1" dirty="0" err="1">
                <a:latin typeface="+mn-lt"/>
              </a:rPr>
              <a:t>blogok</a:t>
            </a:r>
            <a:endParaRPr lang="hu-HU" sz="4400" b="1" dirty="0">
              <a:latin typeface="+mn-lt"/>
            </a:endParaRPr>
          </a:p>
        </p:txBody>
      </p:sp>
      <p:sp>
        <p:nvSpPr>
          <p:cNvPr id="90115" name="Téglalap 2"/>
          <p:cNvSpPr>
            <a:spLocks noChangeArrowheads="1"/>
          </p:cNvSpPr>
          <p:nvPr/>
        </p:nvSpPr>
        <p:spPr bwMode="auto">
          <a:xfrm>
            <a:off x="250825" y="1628775"/>
            <a:ext cx="784956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  <a:defRPr/>
            </a:pPr>
            <a:r>
              <a:rPr lang="hu-HU" dirty="0" smtClean="0">
                <a:latin typeface="+mn-lt"/>
              </a:rPr>
              <a:t>Nem mindig a jobbik csapat nyer...*: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r>
              <a:rPr lang="hu-HU" dirty="0" smtClean="0">
                <a:latin typeface="+mn-lt"/>
                <a:hlinkClick r:id="rId2"/>
              </a:rPr>
              <a:t>http://progpater.blog.hu/2011/09/16/nem_mindig_a_jobbik_csapat_nyer</a:t>
            </a: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We're a unit, not a one-man show</a:t>
            </a:r>
            <a:r>
              <a:rPr lang="hu-HU" dirty="0" smtClean="0">
                <a:latin typeface="+mn-lt"/>
              </a:rPr>
              <a:t>*: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 </a:t>
            </a:r>
            <a:r>
              <a:rPr lang="hu-HU" dirty="0" smtClean="0">
                <a:latin typeface="+mn-lt"/>
                <a:hlinkClick r:id="rId3"/>
              </a:rPr>
              <a:t>http://progpater.blog.hu/2011/09/23/we_re_a_unit_not_a_one_man_show</a:t>
            </a:r>
            <a:r>
              <a:rPr lang="hu-HU" dirty="0" smtClean="0">
                <a:latin typeface="+mn-lt"/>
              </a:rPr>
              <a:t>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hu-HU" dirty="0" smtClean="0">
                <a:latin typeface="+mn-lt"/>
              </a:rPr>
              <a:t>FerSML - Football </a:t>
            </a:r>
            <a:r>
              <a:rPr lang="hu-HU" dirty="0" err="1" smtClean="0">
                <a:latin typeface="+mn-lt"/>
              </a:rPr>
              <a:t>Computing</a:t>
            </a:r>
            <a:r>
              <a:rPr lang="hu-HU" dirty="0" smtClean="0">
                <a:latin typeface="+mn-lt"/>
              </a:rPr>
              <a:t>: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 </a:t>
            </a:r>
            <a:r>
              <a:rPr lang="hu-HU" dirty="0" smtClean="0">
                <a:latin typeface="+mn-lt"/>
                <a:hlinkClick r:id="rId4"/>
              </a:rPr>
              <a:t>http://fersml.blog.hu/2011/06/12/football_computing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  <a:p>
            <a:pPr marL="342900" indent="-342900">
              <a:defRPr/>
            </a:pPr>
            <a:endParaRPr lang="hu-HU" dirty="0">
              <a:latin typeface="+mn-lt"/>
            </a:endParaRPr>
          </a:p>
          <a:p>
            <a:pPr marL="342900" indent="-342900">
              <a:buFont typeface="+mj-lt"/>
              <a:buAutoNum type="arabicParenR"/>
              <a:defRPr/>
            </a:pPr>
            <a:endParaRPr lang="hu-HU" dirty="0">
              <a:latin typeface="+mn-lt"/>
            </a:endParaRPr>
          </a:p>
          <a:p>
            <a:pPr marL="342900" indent="-342900">
              <a:buFont typeface="+mj-lt"/>
              <a:buAutoNum type="arabicParenR"/>
              <a:defRPr/>
            </a:pPr>
            <a:endParaRPr lang="hu-HU" dirty="0">
              <a:latin typeface="+mn-lt"/>
            </a:endParaRPr>
          </a:p>
          <a:p>
            <a:pPr>
              <a:defRPr/>
            </a:pPr>
            <a:endParaRPr lang="hu-HU" dirty="0">
              <a:latin typeface="+mn-lt"/>
            </a:endParaRPr>
          </a:p>
        </p:txBody>
      </p:sp>
      <p:sp>
        <p:nvSpPr>
          <p:cNvPr id="4" name="Ellipszis feliratnak 3"/>
          <p:cNvSpPr/>
          <p:nvPr/>
        </p:nvSpPr>
        <p:spPr>
          <a:xfrm>
            <a:off x="6156176" y="1124744"/>
            <a:ext cx="2880320" cy="79208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előadás és a labor posztja ez(</a:t>
            </a:r>
            <a:r>
              <a:rPr lang="hu-HU" dirty="0" err="1" smtClean="0"/>
              <a:t>ek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001838" y="188913"/>
            <a:ext cx="50180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 smtClean="0">
                <a:latin typeface="+mj-lt"/>
              </a:rPr>
              <a:t>FerSML</a:t>
            </a:r>
            <a:r>
              <a:rPr lang="hu-HU" sz="40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hu-HU" sz="4000" b="1" dirty="0">
                <a:solidFill>
                  <a:srgbClr val="000000"/>
                </a:solidFill>
                <a:latin typeface="+mj-lt"/>
              </a:rPr>
            </a:br>
            <a:r>
              <a:rPr lang="en-US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20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hu-HU" sz="2000" b="1" dirty="0">
                <a:solidFill>
                  <a:srgbClr val="000000"/>
                </a:solidFill>
                <a:latin typeface="+mj-lt"/>
              </a:rPr>
            </a:br>
            <a:endParaRPr lang="hu-HU" sz="2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25538"/>
            <a:ext cx="8896350" cy="2017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79388" y="3213100"/>
            <a:ext cx="85693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latin typeface="+mn-lt"/>
              </a:rPr>
              <a:t>Piramis számítások: a játék (foci szimulátor) szervezésének dinamikáját a felállások (a piramis) adják.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844675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205038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36625"/>
            <a:ext cx="603091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3"/>
          <p:cNvSpPr txBox="1">
            <a:spLocks/>
          </p:cNvSpPr>
          <p:nvPr/>
        </p:nvSpPr>
        <p:spPr bwMode="auto">
          <a:xfrm>
            <a:off x="250825" y="-173038"/>
            <a:ext cx="8208963" cy="12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A </a:t>
            </a:r>
            <a:r>
              <a:rPr lang="hu-HU" sz="4400" b="1" dirty="0" smtClean="0">
                <a:latin typeface="+mj-lt"/>
                <a:ea typeface="+mj-ea"/>
                <a:cs typeface="+mj-cs"/>
              </a:rPr>
              <a:t>„piramis” </a:t>
            </a:r>
            <a:r>
              <a:rPr lang="hu-HU" sz="4400" b="1" dirty="0" err="1">
                <a:latin typeface="+mj-lt"/>
                <a:ea typeface="+mj-ea"/>
                <a:cs typeface="+mj-cs"/>
              </a:rPr>
              <a:t>jeletése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9388" y="5695950"/>
            <a:ext cx="8964612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dirty="0"/>
              <a:t>5-3-2: a piramis (Cambridge </a:t>
            </a:r>
            <a:r>
              <a:rPr lang="hu-HU" dirty="0" err="1"/>
              <a:t>pyramid</a:t>
            </a:r>
            <a:r>
              <a:rPr lang="hu-HU" dirty="0"/>
              <a:t>) az 1870-es 1880-as évekből…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hu-HU" dirty="0"/>
              <a:t>Csanádi Árpád: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coaching</a:t>
            </a:r>
            <a:r>
              <a:rPr lang="hu-HU" dirty="0"/>
              <a:t> </a:t>
            </a:r>
            <a:r>
              <a:rPr lang="hu-HU" dirty="0" err="1"/>
              <a:t>manual</a:t>
            </a:r>
            <a:r>
              <a:rPr lang="hu-HU" dirty="0"/>
              <a:t>, </a:t>
            </a:r>
            <a:r>
              <a:rPr lang="hu-HU" dirty="0" err="1"/>
              <a:t>Soccer</a:t>
            </a:r>
            <a:r>
              <a:rPr lang="hu-HU" dirty="0"/>
              <a:t>, Corvina, Budapest 1965.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hu-HU" dirty="0"/>
              <a:t>Jonathan Wilson: </a:t>
            </a:r>
            <a:r>
              <a:rPr lang="hu-HU" dirty="0" err="1"/>
              <a:t>Inverting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Pyramid</a:t>
            </a:r>
            <a:r>
              <a:rPr lang="en-US" dirty="0"/>
              <a:t>: a History of Football Tactics, Orion</a:t>
            </a:r>
            <a:r>
              <a:rPr lang="hu-HU" dirty="0"/>
              <a:t> </a:t>
            </a:r>
            <a:r>
              <a:rPr lang="hu-HU" dirty="0" err="1"/>
              <a:t>Books</a:t>
            </a:r>
            <a:r>
              <a:rPr lang="en-US" dirty="0"/>
              <a:t>, 2008</a:t>
            </a:r>
            <a:endParaRPr lang="hu-HU" dirty="0"/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Norbi\Documents\Előadások\FociSzeminárium\ara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08050"/>
            <a:ext cx="624998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abadkézi sokszög 4"/>
          <p:cNvSpPr/>
          <p:nvPr/>
        </p:nvSpPr>
        <p:spPr>
          <a:xfrm>
            <a:off x="3879850" y="2362200"/>
            <a:ext cx="658813" cy="2435225"/>
          </a:xfrm>
          <a:custGeom>
            <a:avLst/>
            <a:gdLst>
              <a:gd name="connsiteX0" fmla="*/ 480291 w 659054"/>
              <a:gd name="connsiteY0" fmla="*/ 103 h 2434193"/>
              <a:gd name="connsiteX1" fmla="*/ 350982 w 659054"/>
              <a:gd name="connsiteY1" fmla="*/ 120176 h 2434193"/>
              <a:gd name="connsiteX2" fmla="*/ 323272 w 659054"/>
              <a:gd name="connsiteY2" fmla="*/ 138649 h 2434193"/>
              <a:gd name="connsiteX3" fmla="*/ 258618 w 659054"/>
              <a:gd name="connsiteY3" fmla="*/ 203303 h 2434193"/>
              <a:gd name="connsiteX4" fmla="*/ 184727 w 659054"/>
              <a:gd name="connsiteY4" fmla="*/ 304903 h 2434193"/>
              <a:gd name="connsiteX5" fmla="*/ 157018 w 659054"/>
              <a:gd name="connsiteY5" fmla="*/ 323376 h 2434193"/>
              <a:gd name="connsiteX6" fmla="*/ 129309 w 659054"/>
              <a:gd name="connsiteY6" fmla="*/ 369558 h 2434193"/>
              <a:gd name="connsiteX7" fmla="*/ 55418 w 659054"/>
              <a:gd name="connsiteY7" fmla="*/ 434212 h 2434193"/>
              <a:gd name="connsiteX8" fmla="*/ 36945 w 659054"/>
              <a:gd name="connsiteY8" fmla="*/ 461921 h 2434193"/>
              <a:gd name="connsiteX9" fmla="*/ 0 w 659054"/>
              <a:gd name="connsiteY9" fmla="*/ 498867 h 2434193"/>
              <a:gd name="connsiteX10" fmla="*/ 18472 w 659054"/>
              <a:gd name="connsiteY10" fmla="*/ 545049 h 2434193"/>
              <a:gd name="connsiteX11" fmla="*/ 46182 w 659054"/>
              <a:gd name="connsiteY11" fmla="*/ 572758 h 2434193"/>
              <a:gd name="connsiteX12" fmla="*/ 83127 w 659054"/>
              <a:gd name="connsiteY12" fmla="*/ 618939 h 2434193"/>
              <a:gd name="connsiteX13" fmla="*/ 120072 w 659054"/>
              <a:gd name="connsiteY13" fmla="*/ 646649 h 2434193"/>
              <a:gd name="connsiteX14" fmla="*/ 138545 w 659054"/>
              <a:gd name="connsiteY14" fmla="*/ 674358 h 2434193"/>
              <a:gd name="connsiteX15" fmla="*/ 193963 w 659054"/>
              <a:gd name="connsiteY15" fmla="*/ 720539 h 2434193"/>
              <a:gd name="connsiteX16" fmla="*/ 240145 w 659054"/>
              <a:gd name="connsiteY16" fmla="*/ 766721 h 2434193"/>
              <a:gd name="connsiteX17" fmla="*/ 258618 w 659054"/>
              <a:gd name="connsiteY17" fmla="*/ 794430 h 2434193"/>
              <a:gd name="connsiteX18" fmla="*/ 314036 w 659054"/>
              <a:gd name="connsiteY18" fmla="*/ 831376 h 2434193"/>
              <a:gd name="connsiteX19" fmla="*/ 387927 w 659054"/>
              <a:gd name="connsiteY19" fmla="*/ 886794 h 2434193"/>
              <a:gd name="connsiteX20" fmla="*/ 406400 w 659054"/>
              <a:gd name="connsiteY20" fmla="*/ 914503 h 2434193"/>
              <a:gd name="connsiteX21" fmla="*/ 434109 w 659054"/>
              <a:gd name="connsiteY21" fmla="*/ 942212 h 2434193"/>
              <a:gd name="connsiteX22" fmla="*/ 452582 w 659054"/>
              <a:gd name="connsiteY22" fmla="*/ 979158 h 2434193"/>
              <a:gd name="connsiteX23" fmla="*/ 480291 w 659054"/>
              <a:gd name="connsiteY23" fmla="*/ 1006867 h 2434193"/>
              <a:gd name="connsiteX24" fmla="*/ 508000 w 659054"/>
              <a:gd name="connsiteY24" fmla="*/ 1043812 h 2434193"/>
              <a:gd name="connsiteX25" fmla="*/ 517236 w 659054"/>
              <a:gd name="connsiteY25" fmla="*/ 1071521 h 2434193"/>
              <a:gd name="connsiteX26" fmla="*/ 581891 w 659054"/>
              <a:gd name="connsiteY26" fmla="*/ 1154649 h 2434193"/>
              <a:gd name="connsiteX27" fmla="*/ 637309 w 659054"/>
              <a:gd name="connsiteY27" fmla="*/ 1200830 h 2434193"/>
              <a:gd name="connsiteX28" fmla="*/ 609600 w 659054"/>
              <a:gd name="connsiteY28" fmla="*/ 1228539 h 2434193"/>
              <a:gd name="connsiteX29" fmla="*/ 600363 w 659054"/>
              <a:gd name="connsiteY29" fmla="*/ 1256249 h 2434193"/>
              <a:gd name="connsiteX30" fmla="*/ 563418 w 659054"/>
              <a:gd name="connsiteY30" fmla="*/ 1283958 h 2434193"/>
              <a:gd name="connsiteX31" fmla="*/ 544945 w 659054"/>
              <a:gd name="connsiteY31" fmla="*/ 1311667 h 2434193"/>
              <a:gd name="connsiteX32" fmla="*/ 508000 w 659054"/>
              <a:gd name="connsiteY32" fmla="*/ 1357849 h 2434193"/>
              <a:gd name="connsiteX33" fmla="*/ 443345 w 659054"/>
              <a:gd name="connsiteY33" fmla="*/ 1422503 h 2434193"/>
              <a:gd name="connsiteX34" fmla="*/ 341745 w 659054"/>
              <a:gd name="connsiteY34" fmla="*/ 1477921 h 2434193"/>
              <a:gd name="connsiteX35" fmla="*/ 295563 w 659054"/>
              <a:gd name="connsiteY35" fmla="*/ 1524103 h 2434193"/>
              <a:gd name="connsiteX36" fmla="*/ 277091 w 659054"/>
              <a:gd name="connsiteY36" fmla="*/ 1551812 h 2434193"/>
              <a:gd name="connsiteX37" fmla="*/ 212436 w 659054"/>
              <a:gd name="connsiteY37" fmla="*/ 1616467 h 2434193"/>
              <a:gd name="connsiteX38" fmla="*/ 184727 w 659054"/>
              <a:gd name="connsiteY38" fmla="*/ 1644176 h 2434193"/>
              <a:gd name="connsiteX39" fmla="*/ 138545 w 659054"/>
              <a:gd name="connsiteY39" fmla="*/ 1699594 h 2434193"/>
              <a:gd name="connsiteX40" fmla="*/ 120072 w 659054"/>
              <a:gd name="connsiteY40" fmla="*/ 1727303 h 2434193"/>
              <a:gd name="connsiteX41" fmla="*/ 92363 w 659054"/>
              <a:gd name="connsiteY41" fmla="*/ 1764249 h 2434193"/>
              <a:gd name="connsiteX42" fmla="*/ 138545 w 659054"/>
              <a:gd name="connsiteY42" fmla="*/ 1865849 h 2434193"/>
              <a:gd name="connsiteX43" fmla="*/ 175491 w 659054"/>
              <a:gd name="connsiteY43" fmla="*/ 1912030 h 2434193"/>
              <a:gd name="connsiteX44" fmla="*/ 193963 w 659054"/>
              <a:gd name="connsiteY44" fmla="*/ 1939739 h 2434193"/>
              <a:gd name="connsiteX45" fmla="*/ 230909 w 659054"/>
              <a:gd name="connsiteY45" fmla="*/ 1958212 h 2434193"/>
              <a:gd name="connsiteX46" fmla="*/ 258618 w 659054"/>
              <a:gd name="connsiteY46" fmla="*/ 1976685 h 2434193"/>
              <a:gd name="connsiteX47" fmla="*/ 286327 w 659054"/>
              <a:gd name="connsiteY47" fmla="*/ 2004394 h 2434193"/>
              <a:gd name="connsiteX48" fmla="*/ 350982 w 659054"/>
              <a:gd name="connsiteY48" fmla="*/ 2059812 h 2434193"/>
              <a:gd name="connsiteX49" fmla="*/ 369454 w 659054"/>
              <a:gd name="connsiteY49" fmla="*/ 2096758 h 2434193"/>
              <a:gd name="connsiteX50" fmla="*/ 397163 w 659054"/>
              <a:gd name="connsiteY50" fmla="*/ 2124467 h 2434193"/>
              <a:gd name="connsiteX51" fmla="*/ 406400 w 659054"/>
              <a:gd name="connsiteY51" fmla="*/ 2198358 h 2434193"/>
              <a:gd name="connsiteX52" fmla="*/ 434109 w 659054"/>
              <a:gd name="connsiteY52" fmla="*/ 2253776 h 2434193"/>
              <a:gd name="connsiteX53" fmla="*/ 452582 w 659054"/>
              <a:gd name="connsiteY53" fmla="*/ 2318430 h 2434193"/>
              <a:gd name="connsiteX54" fmla="*/ 480291 w 659054"/>
              <a:gd name="connsiteY54" fmla="*/ 2383085 h 2434193"/>
              <a:gd name="connsiteX55" fmla="*/ 508000 w 659054"/>
              <a:gd name="connsiteY55" fmla="*/ 2392321 h 2434193"/>
              <a:gd name="connsiteX56" fmla="*/ 554182 w 659054"/>
              <a:gd name="connsiteY56" fmla="*/ 2429267 h 243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59054" h="2434193">
                <a:moveTo>
                  <a:pt x="480291" y="103"/>
                </a:moveTo>
                <a:cubicBezTo>
                  <a:pt x="377366" y="51565"/>
                  <a:pt x="461142" y="0"/>
                  <a:pt x="350982" y="120176"/>
                </a:cubicBezTo>
                <a:cubicBezTo>
                  <a:pt x="343481" y="128359"/>
                  <a:pt x="331523" y="131223"/>
                  <a:pt x="323272" y="138649"/>
                </a:cubicBezTo>
                <a:cubicBezTo>
                  <a:pt x="300618" y="159038"/>
                  <a:pt x="275524" y="177944"/>
                  <a:pt x="258618" y="203303"/>
                </a:cubicBezTo>
                <a:cubicBezTo>
                  <a:pt x="239353" y="232200"/>
                  <a:pt x="210131" y="279498"/>
                  <a:pt x="184727" y="304903"/>
                </a:cubicBezTo>
                <a:cubicBezTo>
                  <a:pt x="176878" y="312752"/>
                  <a:pt x="166254" y="317218"/>
                  <a:pt x="157018" y="323376"/>
                </a:cubicBezTo>
                <a:cubicBezTo>
                  <a:pt x="147782" y="338770"/>
                  <a:pt x="140080" y="355196"/>
                  <a:pt x="129309" y="369558"/>
                </a:cubicBezTo>
                <a:cubicBezTo>
                  <a:pt x="106894" y="399445"/>
                  <a:pt x="82772" y="406859"/>
                  <a:pt x="55418" y="434212"/>
                </a:cubicBezTo>
                <a:cubicBezTo>
                  <a:pt x="47569" y="442061"/>
                  <a:pt x="44169" y="453493"/>
                  <a:pt x="36945" y="461921"/>
                </a:cubicBezTo>
                <a:cubicBezTo>
                  <a:pt x="25611" y="475144"/>
                  <a:pt x="12315" y="486552"/>
                  <a:pt x="0" y="498867"/>
                </a:cubicBezTo>
                <a:cubicBezTo>
                  <a:pt x="6157" y="514261"/>
                  <a:pt x="9685" y="530989"/>
                  <a:pt x="18472" y="545049"/>
                </a:cubicBezTo>
                <a:cubicBezTo>
                  <a:pt x="25395" y="556126"/>
                  <a:pt x="37580" y="562928"/>
                  <a:pt x="46182" y="572758"/>
                </a:cubicBezTo>
                <a:cubicBezTo>
                  <a:pt x="59164" y="587594"/>
                  <a:pt x="69188" y="604999"/>
                  <a:pt x="83127" y="618939"/>
                </a:cubicBezTo>
                <a:cubicBezTo>
                  <a:pt x="94012" y="629824"/>
                  <a:pt x="109187" y="635764"/>
                  <a:pt x="120072" y="646649"/>
                </a:cubicBezTo>
                <a:cubicBezTo>
                  <a:pt x="127921" y="654498"/>
                  <a:pt x="131438" y="665830"/>
                  <a:pt x="138545" y="674358"/>
                </a:cubicBezTo>
                <a:cubicBezTo>
                  <a:pt x="160770" y="701028"/>
                  <a:pt x="166717" y="702375"/>
                  <a:pt x="193963" y="720539"/>
                </a:cubicBezTo>
                <a:cubicBezTo>
                  <a:pt x="239213" y="811040"/>
                  <a:pt x="183518" y="721420"/>
                  <a:pt x="240145" y="766721"/>
                </a:cubicBezTo>
                <a:cubicBezTo>
                  <a:pt x="248813" y="773656"/>
                  <a:pt x="250264" y="787120"/>
                  <a:pt x="258618" y="794430"/>
                </a:cubicBezTo>
                <a:cubicBezTo>
                  <a:pt x="275326" y="809050"/>
                  <a:pt x="296081" y="818318"/>
                  <a:pt x="314036" y="831376"/>
                </a:cubicBezTo>
                <a:cubicBezTo>
                  <a:pt x="434706" y="919136"/>
                  <a:pt x="306752" y="832677"/>
                  <a:pt x="387927" y="886794"/>
                </a:cubicBezTo>
                <a:cubicBezTo>
                  <a:pt x="394085" y="896030"/>
                  <a:pt x="399293" y="905975"/>
                  <a:pt x="406400" y="914503"/>
                </a:cubicBezTo>
                <a:cubicBezTo>
                  <a:pt x="414762" y="924538"/>
                  <a:pt x="426517" y="931583"/>
                  <a:pt x="434109" y="942212"/>
                </a:cubicBezTo>
                <a:cubicBezTo>
                  <a:pt x="442112" y="953416"/>
                  <a:pt x="444579" y="967954"/>
                  <a:pt x="452582" y="979158"/>
                </a:cubicBezTo>
                <a:cubicBezTo>
                  <a:pt x="460174" y="989787"/>
                  <a:pt x="471790" y="996949"/>
                  <a:pt x="480291" y="1006867"/>
                </a:cubicBezTo>
                <a:cubicBezTo>
                  <a:pt x="490309" y="1018555"/>
                  <a:pt x="498764" y="1031497"/>
                  <a:pt x="508000" y="1043812"/>
                </a:cubicBezTo>
                <a:cubicBezTo>
                  <a:pt x="511079" y="1053048"/>
                  <a:pt x="512508" y="1063010"/>
                  <a:pt x="517236" y="1071521"/>
                </a:cubicBezTo>
                <a:cubicBezTo>
                  <a:pt x="534989" y="1103477"/>
                  <a:pt x="554039" y="1131439"/>
                  <a:pt x="581891" y="1154649"/>
                </a:cubicBezTo>
                <a:cubicBezTo>
                  <a:pt x="659054" y="1218952"/>
                  <a:pt x="556346" y="1119867"/>
                  <a:pt x="637309" y="1200830"/>
                </a:cubicBezTo>
                <a:cubicBezTo>
                  <a:pt x="628073" y="1210066"/>
                  <a:pt x="616846" y="1217671"/>
                  <a:pt x="609600" y="1228539"/>
                </a:cubicBezTo>
                <a:cubicBezTo>
                  <a:pt x="604199" y="1236640"/>
                  <a:pt x="606596" y="1248769"/>
                  <a:pt x="600363" y="1256249"/>
                </a:cubicBezTo>
                <a:cubicBezTo>
                  <a:pt x="590508" y="1268075"/>
                  <a:pt x="574303" y="1273073"/>
                  <a:pt x="563418" y="1283958"/>
                </a:cubicBezTo>
                <a:cubicBezTo>
                  <a:pt x="555569" y="1291807"/>
                  <a:pt x="551605" y="1302786"/>
                  <a:pt x="544945" y="1311667"/>
                </a:cubicBezTo>
                <a:cubicBezTo>
                  <a:pt x="533117" y="1327438"/>
                  <a:pt x="521321" y="1343317"/>
                  <a:pt x="508000" y="1357849"/>
                </a:cubicBezTo>
                <a:cubicBezTo>
                  <a:pt x="487405" y="1380316"/>
                  <a:pt x="470606" y="1408872"/>
                  <a:pt x="443345" y="1422503"/>
                </a:cubicBezTo>
                <a:cubicBezTo>
                  <a:pt x="384199" y="1452077"/>
                  <a:pt x="418355" y="1434145"/>
                  <a:pt x="341745" y="1477921"/>
                </a:cubicBezTo>
                <a:cubicBezTo>
                  <a:pt x="292481" y="1551816"/>
                  <a:pt x="357142" y="1462523"/>
                  <a:pt x="295563" y="1524103"/>
                </a:cubicBezTo>
                <a:cubicBezTo>
                  <a:pt x="287714" y="1531952"/>
                  <a:pt x="284517" y="1543561"/>
                  <a:pt x="277091" y="1551812"/>
                </a:cubicBezTo>
                <a:cubicBezTo>
                  <a:pt x="256702" y="1574467"/>
                  <a:pt x="233988" y="1594915"/>
                  <a:pt x="212436" y="1616467"/>
                </a:cubicBezTo>
                <a:cubicBezTo>
                  <a:pt x="203200" y="1625703"/>
                  <a:pt x="191973" y="1633308"/>
                  <a:pt x="184727" y="1644176"/>
                </a:cubicBezTo>
                <a:cubicBezTo>
                  <a:pt x="138862" y="1712972"/>
                  <a:pt x="197809" y="1628477"/>
                  <a:pt x="138545" y="1699594"/>
                </a:cubicBezTo>
                <a:cubicBezTo>
                  <a:pt x="131438" y="1708122"/>
                  <a:pt x="126524" y="1718270"/>
                  <a:pt x="120072" y="1727303"/>
                </a:cubicBezTo>
                <a:cubicBezTo>
                  <a:pt x="111124" y="1739830"/>
                  <a:pt x="101599" y="1751934"/>
                  <a:pt x="92363" y="1764249"/>
                </a:cubicBezTo>
                <a:cubicBezTo>
                  <a:pt x="105491" y="1797068"/>
                  <a:pt x="119635" y="1836134"/>
                  <a:pt x="138545" y="1865849"/>
                </a:cubicBezTo>
                <a:cubicBezTo>
                  <a:pt x="149129" y="1882481"/>
                  <a:pt x="163663" y="1896259"/>
                  <a:pt x="175491" y="1912030"/>
                </a:cubicBezTo>
                <a:cubicBezTo>
                  <a:pt x="182151" y="1920910"/>
                  <a:pt x="185435" y="1932633"/>
                  <a:pt x="193963" y="1939739"/>
                </a:cubicBezTo>
                <a:cubicBezTo>
                  <a:pt x="204541" y="1948554"/>
                  <a:pt x="218954" y="1951381"/>
                  <a:pt x="230909" y="1958212"/>
                </a:cubicBezTo>
                <a:cubicBezTo>
                  <a:pt x="240547" y="1963720"/>
                  <a:pt x="250090" y="1969578"/>
                  <a:pt x="258618" y="1976685"/>
                </a:cubicBezTo>
                <a:cubicBezTo>
                  <a:pt x="268653" y="1985047"/>
                  <a:pt x="276409" y="1995893"/>
                  <a:pt x="286327" y="2004394"/>
                </a:cubicBezTo>
                <a:cubicBezTo>
                  <a:pt x="369277" y="2075495"/>
                  <a:pt x="282216" y="1991049"/>
                  <a:pt x="350982" y="2059812"/>
                </a:cubicBezTo>
                <a:cubicBezTo>
                  <a:pt x="357139" y="2072127"/>
                  <a:pt x="361451" y="2085554"/>
                  <a:pt x="369454" y="2096758"/>
                </a:cubicBezTo>
                <a:cubicBezTo>
                  <a:pt x="377046" y="2107387"/>
                  <a:pt x="392699" y="2112191"/>
                  <a:pt x="397163" y="2124467"/>
                </a:cubicBezTo>
                <a:cubicBezTo>
                  <a:pt x="405646" y="2147795"/>
                  <a:pt x="401960" y="2173936"/>
                  <a:pt x="406400" y="2198358"/>
                </a:cubicBezTo>
                <a:cubicBezTo>
                  <a:pt x="411180" y="2224649"/>
                  <a:pt x="419318" y="2231590"/>
                  <a:pt x="434109" y="2253776"/>
                </a:cubicBezTo>
                <a:cubicBezTo>
                  <a:pt x="440267" y="2275327"/>
                  <a:pt x="446685" y="2296806"/>
                  <a:pt x="452582" y="2318430"/>
                </a:cubicBezTo>
                <a:cubicBezTo>
                  <a:pt x="458774" y="2341132"/>
                  <a:pt x="459793" y="2366687"/>
                  <a:pt x="480291" y="2383085"/>
                </a:cubicBezTo>
                <a:cubicBezTo>
                  <a:pt x="487894" y="2389167"/>
                  <a:pt x="498764" y="2389242"/>
                  <a:pt x="508000" y="2392321"/>
                </a:cubicBezTo>
                <a:cubicBezTo>
                  <a:pt x="539404" y="2434193"/>
                  <a:pt x="520315" y="2429267"/>
                  <a:pt x="554182" y="2429267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>
            <a:off x="2890838" y="2535238"/>
            <a:ext cx="665162" cy="2189162"/>
          </a:xfrm>
          <a:custGeom>
            <a:avLst/>
            <a:gdLst>
              <a:gd name="connsiteX0" fmla="*/ 0 w 665018"/>
              <a:gd name="connsiteY0" fmla="*/ 0 h 2189018"/>
              <a:gd name="connsiteX1" fmla="*/ 36945 w 665018"/>
              <a:gd name="connsiteY1" fmla="*/ 46181 h 2189018"/>
              <a:gd name="connsiteX2" fmla="*/ 110836 w 665018"/>
              <a:gd name="connsiteY2" fmla="*/ 120072 h 2189018"/>
              <a:gd name="connsiteX3" fmla="*/ 157018 w 665018"/>
              <a:gd name="connsiteY3" fmla="*/ 166254 h 2189018"/>
              <a:gd name="connsiteX4" fmla="*/ 193963 w 665018"/>
              <a:gd name="connsiteY4" fmla="*/ 203200 h 2189018"/>
              <a:gd name="connsiteX5" fmla="*/ 221673 w 665018"/>
              <a:gd name="connsiteY5" fmla="*/ 221672 h 2189018"/>
              <a:gd name="connsiteX6" fmla="*/ 323273 w 665018"/>
              <a:gd name="connsiteY6" fmla="*/ 286327 h 2189018"/>
              <a:gd name="connsiteX7" fmla="*/ 360218 w 665018"/>
              <a:gd name="connsiteY7" fmla="*/ 314036 h 2189018"/>
              <a:gd name="connsiteX8" fmla="*/ 387927 w 665018"/>
              <a:gd name="connsiteY8" fmla="*/ 341745 h 2189018"/>
              <a:gd name="connsiteX9" fmla="*/ 415636 w 665018"/>
              <a:gd name="connsiteY9" fmla="*/ 350981 h 2189018"/>
              <a:gd name="connsiteX10" fmla="*/ 443345 w 665018"/>
              <a:gd name="connsiteY10" fmla="*/ 378691 h 2189018"/>
              <a:gd name="connsiteX11" fmla="*/ 471054 w 665018"/>
              <a:gd name="connsiteY11" fmla="*/ 397163 h 2189018"/>
              <a:gd name="connsiteX12" fmla="*/ 517236 w 665018"/>
              <a:gd name="connsiteY12" fmla="*/ 461818 h 2189018"/>
              <a:gd name="connsiteX13" fmla="*/ 544945 w 665018"/>
              <a:gd name="connsiteY13" fmla="*/ 489527 h 2189018"/>
              <a:gd name="connsiteX14" fmla="*/ 591127 w 665018"/>
              <a:gd name="connsiteY14" fmla="*/ 554181 h 2189018"/>
              <a:gd name="connsiteX15" fmla="*/ 600363 w 665018"/>
              <a:gd name="connsiteY15" fmla="*/ 581891 h 2189018"/>
              <a:gd name="connsiteX16" fmla="*/ 535709 w 665018"/>
              <a:gd name="connsiteY16" fmla="*/ 646545 h 2189018"/>
              <a:gd name="connsiteX17" fmla="*/ 471054 w 665018"/>
              <a:gd name="connsiteY17" fmla="*/ 711200 h 2189018"/>
              <a:gd name="connsiteX18" fmla="*/ 424873 w 665018"/>
              <a:gd name="connsiteY18" fmla="*/ 766618 h 2189018"/>
              <a:gd name="connsiteX19" fmla="*/ 397163 w 665018"/>
              <a:gd name="connsiteY19" fmla="*/ 794327 h 2189018"/>
              <a:gd name="connsiteX20" fmla="*/ 378691 w 665018"/>
              <a:gd name="connsiteY20" fmla="*/ 822036 h 2189018"/>
              <a:gd name="connsiteX21" fmla="*/ 258618 w 665018"/>
              <a:gd name="connsiteY21" fmla="*/ 923636 h 2189018"/>
              <a:gd name="connsiteX22" fmla="*/ 221673 w 665018"/>
              <a:gd name="connsiteY22" fmla="*/ 979054 h 2189018"/>
              <a:gd name="connsiteX23" fmla="*/ 203200 w 665018"/>
              <a:gd name="connsiteY23" fmla="*/ 1016000 h 2189018"/>
              <a:gd name="connsiteX24" fmla="*/ 175491 w 665018"/>
              <a:gd name="connsiteY24" fmla="*/ 1043709 h 2189018"/>
              <a:gd name="connsiteX25" fmla="*/ 157018 w 665018"/>
              <a:gd name="connsiteY25" fmla="*/ 1071418 h 2189018"/>
              <a:gd name="connsiteX26" fmla="*/ 166254 w 665018"/>
              <a:gd name="connsiteY26" fmla="*/ 1117600 h 2189018"/>
              <a:gd name="connsiteX27" fmla="*/ 193963 w 665018"/>
              <a:gd name="connsiteY27" fmla="*/ 1126836 h 2189018"/>
              <a:gd name="connsiteX28" fmla="*/ 221673 w 665018"/>
              <a:gd name="connsiteY28" fmla="*/ 1154545 h 2189018"/>
              <a:gd name="connsiteX29" fmla="*/ 258618 w 665018"/>
              <a:gd name="connsiteY29" fmla="*/ 1173018 h 2189018"/>
              <a:gd name="connsiteX30" fmla="*/ 304800 w 665018"/>
              <a:gd name="connsiteY30" fmla="*/ 1209963 h 2189018"/>
              <a:gd name="connsiteX31" fmla="*/ 332509 w 665018"/>
              <a:gd name="connsiteY31" fmla="*/ 1246909 h 2189018"/>
              <a:gd name="connsiteX32" fmla="*/ 360218 w 665018"/>
              <a:gd name="connsiteY32" fmla="*/ 1265381 h 2189018"/>
              <a:gd name="connsiteX33" fmla="*/ 387927 w 665018"/>
              <a:gd name="connsiteY33" fmla="*/ 1293091 h 2189018"/>
              <a:gd name="connsiteX34" fmla="*/ 424873 w 665018"/>
              <a:gd name="connsiteY34" fmla="*/ 1320800 h 2189018"/>
              <a:gd name="connsiteX35" fmla="*/ 471054 w 665018"/>
              <a:gd name="connsiteY35" fmla="*/ 1366981 h 2189018"/>
              <a:gd name="connsiteX36" fmla="*/ 498763 w 665018"/>
              <a:gd name="connsiteY36" fmla="*/ 1385454 h 2189018"/>
              <a:gd name="connsiteX37" fmla="*/ 572654 w 665018"/>
              <a:gd name="connsiteY37" fmla="*/ 1440872 h 2189018"/>
              <a:gd name="connsiteX38" fmla="*/ 572654 w 665018"/>
              <a:gd name="connsiteY38" fmla="*/ 1440872 h 2189018"/>
              <a:gd name="connsiteX39" fmla="*/ 637309 w 665018"/>
              <a:gd name="connsiteY39" fmla="*/ 1477818 h 2189018"/>
              <a:gd name="connsiteX40" fmla="*/ 665018 w 665018"/>
              <a:gd name="connsiteY40" fmla="*/ 1505527 h 2189018"/>
              <a:gd name="connsiteX41" fmla="*/ 637309 w 665018"/>
              <a:gd name="connsiteY41" fmla="*/ 1514763 h 2189018"/>
              <a:gd name="connsiteX42" fmla="*/ 572654 w 665018"/>
              <a:gd name="connsiteY42" fmla="*/ 1588654 h 2189018"/>
              <a:gd name="connsiteX43" fmla="*/ 526473 w 665018"/>
              <a:gd name="connsiteY43" fmla="*/ 1644072 h 2189018"/>
              <a:gd name="connsiteX44" fmla="*/ 508000 w 665018"/>
              <a:gd name="connsiteY44" fmla="*/ 1671781 h 2189018"/>
              <a:gd name="connsiteX45" fmla="*/ 443345 w 665018"/>
              <a:gd name="connsiteY45" fmla="*/ 1727200 h 2189018"/>
              <a:gd name="connsiteX46" fmla="*/ 406400 w 665018"/>
              <a:gd name="connsiteY46" fmla="*/ 1782618 h 2189018"/>
              <a:gd name="connsiteX47" fmla="*/ 369454 w 665018"/>
              <a:gd name="connsiteY47" fmla="*/ 1847272 h 2189018"/>
              <a:gd name="connsiteX48" fmla="*/ 332509 w 665018"/>
              <a:gd name="connsiteY48" fmla="*/ 1884218 h 2189018"/>
              <a:gd name="connsiteX49" fmla="*/ 295563 w 665018"/>
              <a:gd name="connsiteY49" fmla="*/ 1948872 h 2189018"/>
              <a:gd name="connsiteX50" fmla="*/ 277091 w 665018"/>
              <a:gd name="connsiteY50" fmla="*/ 1976581 h 2189018"/>
              <a:gd name="connsiteX51" fmla="*/ 249382 w 665018"/>
              <a:gd name="connsiteY51" fmla="*/ 1995054 h 2189018"/>
              <a:gd name="connsiteX52" fmla="*/ 212436 w 665018"/>
              <a:gd name="connsiteY52" fmla="*/ 2050472 h 2189018"/>
              <a:gd name="connsiteX53" fmla="*/ 175491 w 665018"/>
              <a:gd name="connsiteY53" fmla="*/ 2105891 h 2189018"/>
              <a:gd name="connsiteX54" fmla="*/ 147782 w 665018"/>
              <a:gd name="connsiteY54" fmla="*/ 2133600 h 2189018"/>
              <a:gd name="connsiteX55" fmla="*/ 129309 w 665018"/>
              <a:gd name="connsiteY55" fmla="*/ 2161309 h 2189018"/>
              <a:gd name="connsiteX56" fmla="*/ 101600 w 665018"/>
              <a:gd name="connsiteY56" fmla="*/ 2189018 h 21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65018" h="2189018">
                <a:moveTo>
                  <a:pt x="0" y="0"/>
                </a:moveTo>
                <a:cubicBezTo>
                  <a:pt x="12315" y="15394"/>
                  <a:pt x="23574" y="31695"/>
                  <a:pt x="36945" y="46181"/>
                </a:cubicBezTo>
                <a:cubicBezTo>
                  <a:pt x="60571" y="71776"/>
                  <a:pt x="110836" y="120072"/>
                  <a:pt x="110836" y="120072"/>
                </a:cubicBezTo>
                <a:cubicBezTo>
                  <a:pt x="128015" y="171604"/>
                  <a:pt x="106292" y="128208"/>
                  <a:pt x="157018" y="166254"/>
                </a:cubicBezTo>
                <a:cubicBezTo>
                  <a:pt x="170951" y="176704"/>
                  <a:pt x="180740" y="191866"/>
                  <a:pt x="193963" y="203200"/>
                </a:cubicBezTo>
                <a:cubicBezTo>
                  <a:pt x="202391" y="210424"/>
                  <a:pt x="212695" y="215143"/>
                  <a:pt x="221673" y="221672"/>
                </a:cubicBezTo>
                <a:cubicBezTo>
                  <a:pt x="308068" y="284505"/>
                  <a:pt x="264864" y="266859"/>
                  <a:pt x="323273" y="286327"/>
                </a:cubicBezTo>
                <a:cubicBezTo>
                  <a:pt x="335588" y="295563"/>
                  <a:pt x="348530" y="304018"/>
                  <a:pt x="360218" y="314036"/>
                </a:cubicBezTo>
                <a:cubicBezTo>
                  <a:pt x="370136" y="322537"/>
                  <a:pt x="377059" y="334499"/>
                  <a:pt x="387927" y="341745"/>
                </a:cubicBezTo>
                <a:cubicBezTo>
                  <a:pt x="396028" y="347145"/>
                  <a:pt x="406400" y="347902"/>
                  <a:pt x="415636" y="350981"/>
                </a:cubicBezTo>
                <a:cubicBezTo>
                  <a:pt x="424872" y="360218"/>
                  <a:pt x="433310" y="370329"/>
                  <a:pt x="443345" y="378691"/>
                </a:cubicBezTo>
                <a:cubicBezTo>
                  <a:pt x="451873" y="385797"/>
                  <a:pt x="463205" y="389314"/>
                  <a:pt x="471054" y="397163"/>
                </a:cubicBezTo>
                <a:cubicBezTo>
                  <a:pt x="504323" y="430432"/>
                  <a:pt x="491018" y="430356"/>
                  <a:pt x="517236" y="461818"/>
                </a:cubicBezTo>
                <a:cubicBezTo>
                  <a:pt x="525598" y="471853"/>
                  <a:pt x="536444" y="479609"/>
                  <a:pt x="544945" y="489527"/>
                </a:cubicBezTo>
                <a:cubicBezTo>
                  <a:pt x="562129" y="509575"/>
                  <a:pt x="576508" y="532252"/>
                  <a:pt x="591127" y="554181"/>
                </a:cubicBezTo>
                <a:cubicBezTo>
                  <a:pt x="594206" y="563418"/>
                  <a:pt x="600363" y="572155"/>
                  <a:pt x="600363" y="581891"/>
                </a:cubicBezTo>
                <a:lnTo>
                  <a:pt x="535709" y="646545"/>
                </a:lnTo>
                <a:lnTo>
                  <a:pt x="471054" y="711200"/>
                </a:lnTo>
                <a:cubicBezTo>
                  <a:pt x="390091" y="792163"/>
                  <a:pt x="489176" y="689455"/>
                  <a:pt x="424873" y="766618"/>
                </a:cubicBezTo>
                <a:cubicBezTo>
                  <a:pt x="416511" y="776653"/>
                  <a:pt x="405525" y="784292"/>
                  <a:pt x="397163" y="794327"/>
                </a:cubicBezTo>
                <a:cubicBezTo>
                  <a:pt x="390057" y="802855"/>
                  <a:pt x="387045" y="814726"/>
                  <a:pt x="378691" y="822036"/>
                </a:cubicBezTo>
                <a:cubicBezTo>
                  <a:pt x="317812" y="875305"/>
                  <a:pt x="311654" y="844081"/>
                  <a:pt x="258618" y="923636"/>
                </a:cubicBezTo>
                <a:cubicBezTo>
                  <a:pt x="246303" y="942109"/>
                  <a:pt x="231602" y="959197"/>
                  <a:pt x="221673" y="979054"/>
                </a:cubicBezTo>
                <a:cubicBezTo>
                  <a:pt x="215515" y="991369"/>
                  <a:pt x="211203" y="1004796"/>
                  <a:pt x="203200" y="1016000"/>
                </a:cubicBezTo>
                <a:cubicBezTo>
                  <a:pt x="195608" y="1026629"/>
                  <a:pt x="183853" y="1033674"/>
                  <a:pt x="175491" y="1043709"/>
                </a:cubicBezTo>
                <a:cubicBezTo>
                  <a:pt x="168384" y="1052237"/>
                  <a:pt x="163176" y="1062182"/>
                  <a:pt x="157018" y="1071418"/>
                </a:cubicBezTo>
                <a:cubicBezTo>
                  <a:pt x="160097" y="1086812"/>
                  <a:pt x="157546" y="1104538"/>
                  <a:pt x="166254" y="1117600"/>
                </a:cubicBezTo>
                <a:cubicBezTo>
                  <a:pt x="171654" y="1125701"/>
                  <a:pt x="185862" y="1121436"/>
                  <a:pt x="193963" y="1126836"/>
                </a:cubicBezTo>
                <a:cubicBezTo>
                  <a:pt x="204832" y="1134082"/>
                  <a:pt x="211044" y="1146953"/>
                  <a:pt x="221673" y="1154545"/>
                </a:cubicBezTo>
                <a:cubicBezTo>
                  <a:pt x="232877" y="1162548"/>
                  <a:pt x="246303" y="1166860"/>
                  <a:pt x="258618" y="1173018"/>
                </a:cubicBezTo>
                <a:cubicBezTo>
                  <a:pt x="315195" y="1257882"/>
                  <a:pt x="237877" y="1154194"/>
                  <a:pt x="304800" y="1209963"/>
                </a:cubicBezTo>
                <a:cubicBezTo>
                  <a:pt x="316626" y="1219818"/>
                  <a:pt x="321624" y="1236024"/>
                  <a:pt x="332509" y="1246909"/>
                </a:cubicBezTo>
                <a:cubicBezTo>
                  <a:pt x="340358" y="1254758"/>
                  <a:pt x="351690" y="1258275"/>
                  <a:pt x="360218" y="1265381"/>
                </a:cubicBezTo>
                <a:cubicBezTo>
                  <a:pt x="370253" y="1273743"/>
                  <a:pt x="378009" y="1284590"/>
                  <a:pt x="387927" y="1293091"/>
                </a:cubicBezTo>
                <a:cubicBezTo>
                  <a:pt x="399615" y="1303109"/>
                  <a:pt x="413367" y="1310573"/>
                  <a:pt x="424873" y="1320800"/>
                </a:cubicBezTo>
                <a:cubicBezTo>
                  <a:pt x="441144" y="1335263"/>
                  <a:pt x="454670" y="1352645"/>
                  <a:pt x="471054" y="1366981"/>
                </a:cubicBezTo>
                <a:cubicBezTo>
                  <a:pt x="479408" y="1374291"/>
                  <a:pt x="489785" y="1378925"/>
                  <a:pt x="498763" y="1385454"/>
                </a:cubicBezTo>
                <a:cubicBezTo>
                  <a:pt x="523662" y="1403563"/>
                  <a:pt x="548024" y="1422399"/>
                  <a:pt x="572654" y="1440872"/>
                </a:cubicBezTo>
                <a:lnTo>
                  <a:pt x="572654" y="1440872"/>
                </a:lnTo>
                <a:cubicBezTo>
                  <a:pt x="609339" y="1477557"/>
                  <a:pt x="587691" y="1465413"/>
                  <a:pt x="637309" y="1477818"/>
                </a:cubicBezTo>
                <a:cubicBezTo>
                  <a:pt x="646545" y="1487054"/>
                  <a:pt x="665018" y="1492465"/>
                  <a:pt x="665018" y="1505527"/>
                </a:cubicBezTo>
                <a:cubicBezTo>
                  <a:pt x="665018" y="1515263"/>
                  <a:pt x="644193" y="1507879"/>
                  <a:pt x="637309" y="1514763"/>
                </a:cubicBezTo>
                <a:cubicBezTo>
                  <a:pt x="529546" y="1622524"/>
                  <a:pt x="651165" y="1536312"/>
                  <a:pt x="572654" y="1588654"/>
                </a:cubicBezTo>
                <a:cubicBezTo>
                  <a:pt x="526796" y="1657443"/>
                  <a:pt x="585731" y="1572963"/>
                  <a:pt x="526473" y="1644072"/>
                </a:cubicBezTo>
                <a:cubicBezTo>
                  <a:pt x="519366" y="1652600"/>
                  <a:pt x="515224" y="1663353"/>
                  <a:pt x="508000" y="1671781"/>
                </a:cubicBezTo>
                <a:cubicBezTo>
                  <a:pt x="478136" y="1706622"/>
                  <a:pt x="476028" y="1705411"/>
                  <a:pt x="443345" y="1727200"/>
                </a:cubicBezTo>
                <a:cubicBezTo>
                  <a:pt x="423533" y="1786637"/>
                  <a:pt x="449641" y="1722082"/>
                  <a:pt x="406400" y="1782618"/>
                </a:cubicBezTo>
                <a:cubicBezTo>
                  <a:pt x="368957" y="1835038"/>
                  <a:pt x="406857" y="1803635"/>
                  <a:pt x="369454" y="1847272"/>
                </a:cubicBezTo>
                <a:cubicBezTo>
                  <a:pt x="358120" y="1860495"/>
                  <a:pt x="343843" y="1870995"/>
                  <a:pt x="332509" y="1884218"/>
                </a:cubicBezTo>
                <a:cubicBezTo>
                  <a:pt x="313221" y="1906721"/>
                  <a:pt x="310539" y="1922665"/>
                  <a:pt x="295563" y="1948872"/>
                </a:cubicBezTo>
                <a:cubicBezTo>
                  <a:pt x="290056" y="1958510"/>
                  <a:pt x="284940" y="1968732"/>
                  <a:pt x="277091" y="1976581"/>
                </a:cubicBezTo>
                <a:cubicBezTo>
                  <a:pt x="269242" y="1984431"/>
                  <a:pt x="258618" y="1988896"/>
                  <a:pt x="249382" y="1995054"/>
                </a:cubicBezTo>
                <a:cubicBezTo>
                  <a:pt x="231716" y="2048049"/>
                  <a:pt x="252796" y="1998579"/>
                  <a:pt x="212436" y="2050472"/>
                </a:cubicBezTo>
                <a:cubicBezTo>
                  <a:pt x="198806" y="2067997"/>
                  <a:pt x="191190" y="2090192"/>
                  <a:pt x="175491" y="2105891"/>
                </a:cubicBezTo>
                <a:cubicBezTo>
                  <a:pt x="166255" y="2115127"/>
                  <a:pt x="156144" y="2123565"/>
                  <a:pt x="147782" y="2133600"/>
                </a:cubicBezTo>
                <a:cubicBezTo>
                  <a:pt x="140675" y="2142128"/>
                  <a:pt x="136416" y="2152781"/>
                  <a:pt x="129309" y="2161309"/>
                </a:cubicBezTo>
                <a:cubicBezTo>
                  <a:pt x="120947" y="2171344"/>
                  <a:pt x="101600" y="2189018"/>
                  <a:pt x="101600" y="2189018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79388" y="5876925"/>
            <a:ext cx="6173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/>
              <a:t>WM (esetünkben 3-2-2-3), a „6-3</a:t>
            </a:r>
            <a:r>
              <a:rPr lang="hu-HU" dirty="0" smtClean="0"/>
              <a:t>” az </a:t>
            </a:r>
            <a:r>
              <a:rPr lang="hu-HU" smtClean="0"/>
              <a:t>Aranycsapat felállása</a:t>
            </a:r>
            <a:endParaRPr lang="hu-HU" dirty="0"/>
          </a:p>
          <a:p>
            <a:pPr>
              <a:defRPr/>
            </a:pPr>
            <a:r>
              <a:rPr lang="hu-HU" dirty="0"/>
              <a:t>4-2-4</a:t>
            </a:r>
          </a:p>
        </p:txBody>
      </p:sp>
      <p:sp>
        <p:nvSpPr>
          <p:cNvPr id="8" name="Cím 3"/>
          <p:cNvSpPr txBox="1">
            <a:spLocks/>
          </p:cNvSpPr>
          <p:nvPr/>
        </p:nvSpPr>
        <p:spPr bwMode="auto">
          <a:xfrm>
            <a:off x="250825" y="-244475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További piramisok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2622550" y="2232025"/>
            <a:ext cx="638175" cy="2797175"/>
          </a:xfrm>
          <a:custGeom>
            <a:avLst/>
            <a:gdLst>
              <a:gd name="connsiteX0" fmla="*/ 465827 w 638355"/>
              <a:gd name="connsiteY0" fmla="*/ 2796498 h 2796498"/>
              <a:gd name="connsiteX1" fmla="*/ 465827 w 638355"/>
              <a:gd name="connsiteY1" fmla="*/ 2796498 h 2796498"/>
              <a:gd name="connsiteX2" fmla="*/ 284672 w 638355"/>
              <a:gd name="connsiteY2" fmla="*/ 2667102 h 2796498"/>
              <a:gd name="connsiteX3" fmla="*/ 267419 w 638355"/>
              <a:gd name="connsiteY3" fmla="*/ 2632596 h 2796498"/>
              <a:gd name="connsiteX4" fmla="*/ 207034 w 638355"/>
              <a:gd name="connsiteY4" fmla="*/ 2485947 h 2796498"/>
              <a:gd name="connsiteX5" fmla="*/ 163902 w 638355"/>
              <a:gd name="connsiteY5" fmla="*/ 2391056 h 2796498"/>
              <a:gd name="connsiteX6" fmla="*/ 146649 w 638355"/>
              <a:gd name="connsiteY6" fmla="*/ 2330672 h 2796498"/>
              <a:gd name="connsiteX7" fmla="*/ 129396 w 638355"/>
              <a:gd name="connsiteY7" fmla="*/ 1976989 h 2796498"/>
              <a:gd name="connsiteX8" fmla="*/ 120770 w 638355"/>
              <a:gd name="connsiteY8" fmla="*/ 1951109 h 2796498"/>
              <a:gd name="connsiteX9" fmla="*/ 112144 w 638355"/>
              <a:gd name="connsiteY9" fmla="*/ 1890724 h 2796498"/>
              <a:gd name="connsiteX10" fmla="*/ 103517 w 638355"/>
              <a:gd name="connsiteY10" fmla="*/ 1856219 h 2796498"/>
              <a:gd name="connsiteX11" fmla="*/ 94891 w 638355"/>
              <a:gd name="connsiteY11" fmla="*/ 1804460 h 2796498"/>
              <a:gd name="connsiteX12" fmla="*/ 77638 w 638355"/>
              <a:gd name="connsiteY12" fmla="*/ 1778581 h 2796498"/>
              <a:gd name="connsiteX13" fmla="*/ 60385 w 638355"/>
              <a:gd name="connsiteY13" fmla="*/ 1726823 h 2796498"/>
              <a:gd name="connsiteX14" fmla="*/ 17253 w 638355"/>
              <a:gd name="connsiteY14" fmla="*/ 1631932 h 2796498"/>
              <a:gd name="connsiteX15" fmla="*/ 0 w 638355"/>
              <a:gd name="connsiteY15" fmla="*/ 1545668 h 2796498"/>
              <a:gd name="connsiteX16" fmla="*/ 8627 w 638355"/>
              <a:gd name="connsiteY16" fmla="*/ 1010830 h 2796498"/>
              <a:gd name="connsiteX17" fmla="*/ 17253 w 638355"/>
              <a:gd name="connsiteY17" fmla="*/ 984951 h 2796498"/>
              <a:gd name="connsiteX18" fmla="*/ 25879 w 638355"/>
              <a:gd name="connsiteY18" fmla="*/ 898687 h 2796498"/>
              <a:gd name="connsiteX19" fmla="*/ 43132 w 638355"/>
              <a:gd name="connsiteY19" fmla="*/ 846928 h 2796498"/>
              <a:gd name="connsiteX20" fmla="*/ 51759 w 638355"/>
              <a:gd name="connsiteY20" fmla="*/ 674400 h 2796498"/>
              <a:gd name="connsiteX21" fmla="*/ 69012 w 638355"/>
              <a:gd name="connsiteY21" fmla="*/ 631268 h 2796498"/>
              <a:gd name="connsiteX22" fmla="*/ 103517 w 638355"/>
              <a:gd name="connsiteY22" fmla="*/ 553630 h 2796498"/>
              <a:gd name="connsiteX23" fmla="*/ 129396 w 638355"/>
              <a:gd name="connsiteY23" fmla="*/ 475992 h 2796498"/>
              <a:gd name="connsiteX24" fmla="*/ 163902 w 638355"/>
              <a:gd name="connsiteY24" fmla="*/ 398355 h 2796498"/>
              <a:gd name="connsiteX25" fmla="*/ 181155 w 638355"/>
              <a:gd name="connsiteY25" fmla="*/ 346596 h 2796498"/>
              <a:gd name="connsiteX26" fmla="*/ 224287 w 638355"/>
              <a:gd name="connsiteY26" fmla="*/ 268958 h 2796498"/>
              <a:gd name="connsiteX27" fmla="*/ 276045 w 638355"/>
              <a:gd name="connsiteY27" fmla="*/ 208573 h 2796498"/>
              <a:gd name="connsiteX28" fmla="*/ 362310 w 638355"/>
              <a:gd name="connsiteY28" fmla="*/ 105056 h 2796498"/>
              <a:gd name="connsiteX29" fmla="*/ 439947 w 638355"/>
              <a:gd name="connsiteY29" fmla="*/ 44672 h 2796498"/>
              <a:gd name="connsiteX30" fmla="*/ 508959 w 638355"/>
              <a:gd name="connsiteY30" fmla="*/ 1540 h 2796498"/>
              <a:gd name="connsiteX31" fmla="*/ 560717 w 638355"/>
              <a:gd name="connsiteY31" fmla="*/ 10166 h 2796498"/>
              <a:gd name="connsiteX32" fmla="*/ 569344 w 638355"/>
              <a:gd name="connsiteY32" fmla="*/ 44672 h 2796498"/>
              <a:gd name="connsiteX33" fmla="*/ 586596 w 638355"/>
              <a:gd name="connsiteY33" fmla="*/ 70551 h 2796498"/>
              <a:gd name="connsiteX34" fmla="*/ 595223 w 638355"/>
              <a:gd name="connsiteY34" fmla="*/ 96430 h 2796498"/>
              <a:gd name="connsiteX35" fmla="*/ 612476 w 638355"/>
              <a:gd name="connsiteY35" fmla="*/ 130936 h 2796498"/>
              <a:gd name="connsiteX36" fmla="*/ 621102 w 638355"/>
              <a:gd name="connsiteY36" fmla="*/ 217200 h 2796498"/>
              <a:gd name="connsiteX37" fmla="*/ 603849 w 638355"/>
              <a:gd name="connsiteY37" fmla="*/ 337970 h 2796498"/>
              <a:gd name="connsiteX38" fmla="*/ 595223 w 638355"/>
              <a:gd name="connsiteY38" fmla="*/ 398355 h 2796498"/>
              <a:gd name="connsiteX39" fmla="*/ 569344 w 638355"/>
              <a:gd name="connsiteY39" fmla="*/ 458740 h 2796498"/>
              <a:gd name="connsiteX40" fmla="*/ 552091 w 638355"/>
              <a:gd name="connsiteY40" fmla="*/ 484619 h 2796498"/>
              <a:gd name="connsiteX41" fmla="*/ 543464 w 638355"/>
              <a:gd name="connsiteY41" fmla="*/ 510498 h 2796498"/>
              <a:gd name="connsiteX42" fmla="*/ 517585 w 638355"/>
              <a:gd name="connsiteY42" fmla="*/ 631268 h 2796498"/>
              <a:gd name="connsiteX43" fmla="*/ 508959 w 638355"/>
              <a:gd name="connsiteY43" fmla="*/ 674400 h 2796498"/>
              <a:gd name="connsiteX44" fmla="*/ 500332 w 638355"/>
              <a:gd name="connsiteY44" fmla="*/ 708906 h 2796498"/>
              <a:gd name="connsiteX45" fmla="*/ 483079 w 638355"/>
              <a:gd name="connsiteY45" fmla="*/ 872807 h 2796498"/>
              <a:gd name="connsiteX46" fmla="*/ 474453 w 638355"/>
              <a:gd name="connsiteY46" fmla="*/ 907313 h 2796498"/>
              <a:gd name="connsiteX47" fmla="*/ 465827 w 638355"/>
              <a:gd name="connsiteY47" fmla="*/ 950445 h 2796498"/>
              <a:gd name="connsiteX48" fmla="*/ 448574 w 638355"/>
              <a:gd name="connsiteY48" fmla="*/ 1045336 h 2796498"/>
              <a:gd name="connsiteX49" fmla="*/ 457200 w 638355"/>
              <a:gd name="connsiteY49" fmla="*/ 1433524 h 2796498"/>
              <a:gd name="connsiteX50" fmla="*/ 465827 w 638355"/>
              <a:gd name="connsiteY50" fmla="*/ 1528415 h 2796498"/>
              <a:gd name="connsiteX51" fmla="*/ 474453 w 638355"/>
              <a:gd name="connsiteY51" fmla="*/ 1571547 h 2796498"/>
              <a:gd name="connsiteX52" fmla="*/ 483079 w 638355"/>
              <a:gd name="connsiteY52" fmla="*/ 1623306 h 2796498"/>
              <a:gd name="connsiteX53" fmla="*/ 491706 w 638355"/>
              <a:gd name="connsiteY53" fmla="*/ 1692317 h 2796498"/>
              <a:gd name="connsiteX54" fmla="*/ 500332 w 638355"/>
              <a:gd name="connsiteY54" fmla="*/ 1830340 h 2796498"/>
              <a:gd name="connsiteX55" fmla="*/ 508959 w 638355"/>
              <a:gd name="connsiteY55" fmla="*/ 1856219 h 2796498"/>
              <a:gd name="connsiteX56" fmla="*/ 526212 w 638355"/>
              <a:gd name="connsiteY56" fmla="*/ 1925230 h 2796498"/>
              <a:gd name="connsiteX57" fmla="*/ 543464 w 638355"/>
              <a:gd name="connsiteY57" fmla="*/ 2287540 h 2796498"/>
              <a:gd name="connsiteX58" fmla="*/ 552091 w 638355"/>
              <a:gd name="connsiteY58" fmla="*/ 2313419 h 2796498"/>
              <a:gd name="connsiteX59" fmla="*/ 569344 w 638355"/>
              <a:gd name="connsiteY59" fmla="*/ 2391056 h 2796498"/>
              <a:gd name="connsiteX60" fmla="*/ 577970 w 638355"/>
              <a:gd name="connsiteY60" fmla="*/ 2425562 h 2796498"/>
              <a:gd name="connsiteX61" fmla="*/ 603849 w 638355"/>
              <a:gd name="connsiteY61" fmla="*/ 2503200 h 2796498"/>
              <a:gd name="connsiteX62" fmla="*/ 612476 w 638355"/>
              <a:gd name="connsiteY62" fmla="*/ 2529079 h 2796498"/>
              <a:gd name="connsiteX63" fmla="*/ 638355 w 638355"/>
              <a:gd name="connsiteY63" fmla="*/ 2580838 h 2796498"/>
              <a:gd name="connsiteX64" fmla="*/ 629728 w 638355"/>
              <a:gd name="connsiteY64" fmla="*/ 2623970 h 2796498"/>
              <a:gd name="connsiteX65" fmla="*/ 612476 w 638355"/>
              <a:gd name="connsiteY65" fmla="*/ 2649849 h 2796498"/>
              <a:gd name="connsiteX66" fmla="*/ 595223 w 638355"/>
              <a:gd name="connsiteY66" fmla="*/ 2684355 h 2796498"/>
              <a:gd name="connsiteX67" fmla="*/ 586596 w 638355"/>
              <a:gd name="connsiteY67" fmla="*/ 2710234 h 2796498"/>
              <a:gd name="connsiteX68" fmla="*/ 560717 w 638355"/>
              <a:gd name="connsiteY68" fmla="*/ 2727487 h 2796498"/>
              <a:gd name="connsiteX69" fmla="*/ 508959 w 638355"/>
              <a:gd name="connsiteY69" fmla="*/ 2770619 h 2796498"/>
              <a:gd name="connsiteX70" fmla="*/ 396815 w 638355"/>
              <a:gd name="connsiteY70" fmla="*/ 2770619 h 279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38355" h="2796498">
                <a:moveTo>
                  <a:pt x="465827" y="2796498"/>
                </a:moveTo>
                <a:lnTo>
                  <a:pt x="465827" y="2796498"/>
                </a:lnTo>
                <a:cubicBezTo>
                  <a:pt x="369137" y="2737410"/>
                  <a:pt x="330153" y="2739871"/>
                  <a:pt x="284672" y="2667102"/>
                </a:cubicBezTo>
                <a:cubicBezTo>
                  <a:pt x="277856" y="2656197"/>
                  <a:pt x="273170" y="2644098"/>
                  <a:pt x="267419" y="2632596"/>
                </a:cubicBezTo>
                <a:cubicBezTo>
                  <a:pt x="246795" y="2529473"/>
                  <a:pt x="277012" y="2660890"/>
                  <a:pt x="207034" y="2485947"/>
                </a:cubicBezTo>
                <a:cubicBezTo>
                  <a:pt x="156273" y="2359047"/>
                  <a:pt x="229522" y="2538704"/>
                  <a:pt x="163902" y="2391056"/>
                </a:cubicBezTo>
                <a:cubicBezTo>
                  <a:pt x="156832" y="2375149"/>
                  <a:pt x="150564" y="2346332"/>
                  <a:pt x="146649" y="2330672"/>
                </a:cubicBezTo>
                <a:cubicBezTo>
                  <a:pt x="140898" y="2212778"/>
                  <a:pt x="137425" y="2094750"/>
                  <a:pt x="129396" y="1976989"/>
                </a:cubicBezTo>
                <a:cubicBezTo>
                  <a:pt x="128777" y="1967917"/>
                  <a:pt x="122553" y="1960026"/>
                  <a:pt x="120770" y="1951109"/>
                </a:cubicBezTo>
                <a:cubicBezTo>
                  <a:pt x="116783" y="1931171"/>
                  <a:pt x="115781" y="1910729"/>
                  <a:pt x="112144" y="1890724"/>
                </a:cubicBezTo>
                <a:cubicBezTo>
                  <a:pt x="110023" y="1879060"/>
                  <a:pt x="105842" y="1867844"/>
                  <a:pt x="103517" y="1856219"/>
                </a:cubicBezTo>
                <a:cubicBezTo>
                  <a:pt x="100087" y="1839068"/>
                  <a:pt x="100422" y="1821053"/>
                  <a:pt x="94891" y="1804460"/>
                </a:cubicBezTo>
                <a:cubicBezTo>
                  <a:pt x="91613" y="1794624"/>
                  <a:pt x="81849" y="1788055"/>
                  <a:pt x="77638" y="1778581"/>
                </a:cubicBezTo>
                <a:cubicBezTo>
                  <a:pt x="70252" y="1761963"/>
                  <a:pt x="67910" y="1743379"/>
                  <a:pt x="60385" y="1726823"/>
                </a:cubicBezTo>
                <a:cubicBezTo>
                  <a:pt x="26263" y="1651755"/>
                  <a:pt x="38600" y="1717320"/>
                  <a:pt x="17253" y="1631932"/>
                </a:cubicBezTo>
                <a:cubicBezTo>
                  <a:pt x="10141" y="1603483"/>
                  <a:pt x="0" y="1545668"/>
                  <a:pt x="0" y="1545668"/>
                </a:cubicBezTo>
                <a:cubicBezTo>
                  <a:pt x="2876" y="1367389"/>
                  <a:pt x="3143" y="1189048"/>
                  <a:pt x="8627" y="1010830"/>
                </a:cubicBezTo>
                <a:cubicBezTo>
                  <a:pt x="8907" y="1001741"/>
                  <a:pt x="15870" y="993938"/>
                  <a:pt x="17253" y="984951"/>
                </a:cubicBezTo>
                <a:cubicBezTo>
                  <a:pt x="21647" y="956389"/>
                  <a:pt x="20553" y="927090"/>
                  <a:pt x="25879" y="898687"/>
                </a:cubicBezTo>
                <a:cubicBezTo>
                  <a:pt x="29230" y="880812"/>
                  <a:pt x="43132" y="846928"/>
                  <a:pt x="43132" y="846928"/>
                </a:cubicBezTo>
                <a:cubicBezTo>
                  <a:pt x="46008" y="789419"/>
                  <a:pt x="44898" y="731571"/>
                  <a:pt x="51759" y="674400"/>
                </a:cubicBezTo>
                <a:cubicBezTo>
                  <a:pt x="53604" y="659025"/>
                  <a:pt x="62723" y="645418"/>
                  <a:pt x="69012" y="631268"/>
                </a:cubicBezTo>
                <a:cubicBezTo>
                  <a:pt x="94196" y="574604"/>
                  <a:pt x="80276" y="618706"/>
                  <a:pt x="103517" y="553630"/>
                </a:cubicBezTo>
                <a:cubicBezTo>
                  <a:pt x="112692" y="527940"/>
                  <a:pt x="117196" y="500391"/>
                  <a:pt x="129396" y="475992"/>
                </a:cubicBezTo>
                <a:cubicBezTo>
                  <a:pt x="147476" y="439832"/>
                  <a:pt x="149216" y="438741"/>
                  <a:pt x="163902" y="398355"/>
                </a:cubicBezTo>
                <a:cubicBezTo>
                  <a:pt x="170117" y="381264"/>
                  <a:pt x="171067" y="361728"/>
                  <a:pt x="181155" y="346596"/>
                </a:cubicBezTo>
                <a:cubicBezTo>
                  <a:pt x="241905" y="255473"/>
                  <a:pt x="132751" y="421519"/>
                  <a:pt x="224287" y="268958"/>
                </a:cubicBezTo>
                <a:cubicBezTo>
                  <a:pt x="260289" y="208954"/>
                  <a:pt x="237621" y="257975"/>
                  <a:pt x="276045" y="208573"/>
                </a:cubicBezTo>
                <a:cubicBezTo>
                  <a:pt x="319654" y="152504"/>
                  <a:pt x="301104" y="152661"/>
                  <a:pt x="362310" y="105056"/>
                </a:cubicBezTo>
                <a:cubicBezTo>
                  <a:pt x="388189" y="84928"/>
                  <a:pt x="411834" y="61540"/>
                  <a:pt x="439947" y="44672"/>
                </a:cubicBezTo>
                <a:cubicBezTo>
                  <a:pt x="491969" y="13458"/>
                  <a:pt x="469128" y="28092"/>
                  <a:pt x="508959" y="1540"/>
                </a:cubicBezTo>
                <a:cubicBezTo>
                  <a:pt x="526212" y="4415"/>
                  <a:pt x="546484" y="0"/>
                  <a:pt x="560717" y="10166"/>
                </a:cubicBezTo>
                <a:cubicBezTo>
                  <a:pt x="570365" y="17057"/>
                  <a:pt x="564674" y="33775"/>
                  <a:pt x="569344" y="44672"/>
                </a:cubicBezTo>
                <a:cubicBezTo>
                  <a:pt x="573428" y="54201"/>
                  <a:pt x="581960" y="61278"/>
                  <a:pt x="586596" y="70551"/>
                </a:cubicBezTo>
                <a:cubicBezTo>
                  <a:pt x="590663" y="78684"/>
                  <a:pt x="591641" y="88072"/>
                  <a:pt x="595223" y="96430"/>
                </a:cubicBezTo>
                <a:cubicBezTo>
                  <a:pt x="600289" y="108250"/>
                  <a:pt x="606725" y="119434"/>
                  <a:pt x="612476" y="130936"/>
                </a:cubicBezTo>
                <a:cubicBezTo>
                  <a:pt x="615351" y="159691"/>
                  <a:pt x="621102" y="188302"/>
                  <a:pt x="621102" y="217200"/>
                </a:cubicBezTo>
                <a:cubicBezTo>
                  <a:pt x="621102" y="318506"/>
                  <a:pt x="615462" y="274098"/>
                  <a:pt x="603849" y="337970"/>
                </a:cubicBezTo>
                <a:cubicBezTo>
                  <a:pt x="600212" y="357975"/>
                  <a:pt x="599211" y="378417"/>
                  <a:pt x="595223" y="398355"/>
                </a:cubicBezTo>
                <a:cubicBezTo>
                  <a:pt x="591502" y="416962"/>
                  <a:pt x="577973" y="443638"/>
                  <a:pt x="569344" y="458740"/>
                </a:cubicBezTo>
                <a:cubicBezTo>
                  <a:pt x="564200" y="467742"/>
                  <a:pt x="556728" y="475346"/>
                  <a:pt x="552091" y="484619"/>
                </a:cubicBezTo>
                <a:cubicBezTo>
                  <a:pt x="548024" y="492752"/>
                  <a:pt x="545962" y="501755"/>
                  <a:pt x="543464" y="510498"/>
                </a:cubicBezTo>
                <a:cubicBezTo>
                  <a:pt x="532975" y="547209"/>
                  <a:pt x="524181" y="598290"/>
                  <a:pt x="517585" y="631268"/>
                </a:cubicBezTo>
                <a:cubicBezTo>
                  <a:pt x="514710" y="645645"/>
                  <a:pt x="512515" y="660176"/>
                  <a:pt x="508959" y="674400"/>
                </a:cubicBezTo>
                <a:lnTo>
                  <a:pt x="500332" y="708906"/>
                </a:lnTo>
                <a:cubicBezTo>
                  <a:pt x="498480" y="727423"/>
                  <a:pt x="486459" y="850837"/>
                  <a:pt x="483079" y="872807"/>
                </a:cubicBezTo>
                <a:cubicBezTo>
                  <a:pt x="481276" y="884525"/>
                  <a:pt x="477025" y="895739"/>
                  <a:pt x="474453" y="907313"/>
                </a:cubicBezTo>
                <a:cubicBezTo>
                  <a:pt x="471273" y="921626"/>
                  <a:pt x="468450" y="936019"/>
                  <a:pt x="465827" y="950445"/>
                </a:cubicBezTo>
                <a:cubicBezTo>
                  <a:pt x="443753" y="1071850"/>
                  <a:pt x="469881" y="938794"/>
                  <a:pt x="448574" y="1045336"/>
                </a:cubicBezTo>
                <a:cubicBezTo>
                  <a:pt x="451449" y="1174732"/>
                  <a:pt x="452580" y="1304179"/>
                  <a:pt x="457200" y="1433524"/>
                </a:cubicBezTo>
                <a:cubicBezTo>
                  <a:pt x="458334" y="1465265"/>
                  <a:pt x="461888" y="1496899"/>
                  <a:pt x="465827" y="1528415"/>
                </a:cubicBezTo>
                <a:cubicBezTo>
                  <a:pt x="467646" y="1542964"/>
                  <a:pt x="471830" y="1557121"/>
                  <a:pt x="474453" y="1571547"/>
                </a:cubicBezTo>
                <a:cubicBezTo>
                  <a:pt x="477582" y="1588756"/>
                  <a:pt x="480605" y="1605991"/>
                  <a:pt x="483079" y="1623306"/>
                </a:cubicBezTo>
                <a:cubicBezTo>
                  <a:pt x="486358" y="1646256"/>
                  <a:pt x="488830" y="1669313"/>
                  <a:pt x="491706" y="1692317"/>
                </a:cubicBezTo>
                <a:cubicBezTo>
                  <a:pt x="494581" y="1738325"/>
                  <a:pt x="495506" y="1784496"/>
                  <a:pt x="500332" y="1830340"/>
                </a:cubicBezTo>
                <a:cubicBezTo>
                  <a:pt x="501284" y="1839383"/>
                  <a:pt x="506754" y="1847397"/>
                  <a:pt x="508959" y="1856219"/>
                </a:cubicBezTo>
                <a:lnTo>
                  <a:pt x="526212" y="1925230"/>
                </a:lnTo>
                <a:cubicBezTo>
                  <a:pt x="550226" y="2117353"/>
                  <a:pt x="520415" y="1861128"/>
                  <a:pt x="543464" y="2287540"/>
                </a:cubicBezTo>
                <a:cubicBezTo>
                  <a:pt x="543955" y="2296620"/>
                  <a:pt x="549886" y="2304597"/>
                  <a:pt x="552091" y="2313419"/>
                </a:cubicBezTo>
                <a:cubicBezTo>
                  <a:pt x="558521" y="2339138"/>
                  <a:pt x="563383" y="2365225"/>
                  <a:pt x="569344" y="2391056"/>
                </a:cubicBezTo>
                <a:cubicBezTo>
                  <a:pt x="572010" y="2402608"/>
                  <a:pt x="574483" y="2414230"/>
                  <a:pt x="577970" y="2425562"/>
                </a:cubicBezTo>
                <a:cubicBezTo>
                  <a:pt x="585992" y="2451635"/>
                  <a:pt x="595222" y="2477321"/>
                  <a:pt x="603849" y="2503200"/>
                </a:cubicBezTo>
                <a:cubicBezTo>
                  <a:pt x="606724" y="2511826"/>
                  <a:pt x="607432" y="2521513"/>
                  <a:pt x="612476" y="2529079"/>
                </a:cubicBezTo>
                <a:cubicBezTo>
                  <a:pt x="634772" y="2562524"/>
                  <a:pt x="626449" y="2545123"/>
                  <a:pt x="638355" y="2580838"/>
                </a:cubicBezTo>
                <a:cubicBezTo>
                  <a:pt x="635479" y="2595215"/>
                  <a:pt x="634876" y="2610241"/>
                  <a:pt x="629728" y="2623970"/>
                </a:cubicBezTo>
                <a:cubicBezTo>
                  <a:pt x="626088" y="2633677"/>
                  <a:pt x="617620" y="2640847"/>
                  <a:pt x="612476" y="2649849"/>
                </a:cubicBezTo>
                <a:cubicBezTo>
                  <a:pt x="606096" y="2661014"/>
                  <a:pt x="600289" y="2672535"/>
                  <a:pt x="595223" y="2684355"/>
                </a:cubicBezTo>
                <a:cubicBezTo>
                  <a:pt x="591641" y="2692713"/>
                  <a:pt x="592276" y="2703134"/>
                  <a:pt x="586596" y="2710234"/>
                </a:cubicBezTo>
                <a:cubicBezTo>
                  <a:pt x="580119" y="2718330"/>
                  <a:pt x="568682" y="2720850"/>
                  <a:pt x="560717" y="2727487"/>
                </a:cubicBezTo>
                <a:cubicBezTo>
                  <a:pt x="552114" y="2734656"/>
                  <a:pt x="524077" y="2768729"/>
                  <a:pt x="508959" y="2770619"/>
                </a:cubicBezTo>
                <a:cubicBezTo>
                  <a:pt x="471866" y="2775256"/>
                  <a:pt x="434196" y="2770619"/>
                  <a:pt x="396815" y="2770619"/>
                </a:cubicBezTo>
              </a:path>
            </a:pathLst>
          </a:cu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3203575" y="2205038"/>
            <a:ext cx="638175" cy="2795587"/>
          </a:xfrm>
          <a:custGeom>
            <a:avLst/>
            <a:gdLst>
              <a:gd name="connsiteX0" fmla="*/ 465827 w 638355"/>
              <a:gd name="connsiteY0" fmla="*/ 2796498 h 2796498"/>
              <a:gd name="connsiteX1" fmla="*/ 465827 w 638355"/>
              <a:gd name="connsiteY1" fmla="*/ 2796498 h 2796498"/>
              <a:gd name="connsiteX2" fmla="*/ 284672 w 638355"/>
              <a:gd name="connsiteY2" fmla="*/ 2667102 h 2796498"/>
              <a:gd name="connsiteX3" fmla="*/ 267419 w 638355"/>
              <a:gd name="connsiteY3" fmla="*/ 2632596 h 2796498"/>
              <a:gd name="connsiteX4" fmla="*/ 207034 w 638355"/>
              <a:gd name="connsiteY4" fmla="*/ 2485947 h 2796498"/>
              <a:gd name="connsiteX5" fmla="*/ 163902 w 638355"/>
              <a:gd name="connsiteY5" fmla="*/ 2391056 h 2796498"/>
              <a:gd name="connsiteX6" fmla="*/ 146649 w 638355"/>
              <a:gd name="connsiteY6" fmla="*/ 2330672 h 2796498"/>
              <a:gd name="connsiteX7" fmla="*/ 129396 w 638355"/>
              <a:gd name="connsiteY7" fmla="*/ 1976989 h 2796498"/>
              <a:gd name="connsiteX8" fmla="*/ 120770 w 638355"/>
              <a:gd name="connsiteY8" fmla="*/ 1951109 h 2796498"/>
              <a:gd name="connsiteX9" fmla="*/ 112144 w 638355"/>
              <a:gd name="connsiteY9" fmla="*/ 1890724 h 2796498"/>
              <a:gd name="connsiteX10" fmla="*/ 103517 w 638355"/>
              <a:gd name="connsiteY10" fmla="*/ 1856219 h 2796498"/>
              <a:gd name="connsiteX11" fmla="*/ 94891 w 638355"/>
              <a:gd name="connsiteY11" fmla="*/ 1804460 h 2796498"/>
              <a:gd name="connsiteX12" fmla="*/ 77638 w 638355"/>
              <a:gd name="connsiteY12" fmla="*/ 1778581 h 2796498"/>
              <a:gd name="connsiteX13" fmla="*/ 60385 w 638355"/>
              <a:gd name="connsiteY13" fmla="*/ 1726823 h 2796498"/>
              <a:gd name="connsiteX14" fmla="*/ 17253 w 638355"/>
              <a:gd name="connsiteY14" fmla="*/ 1631932 h 2796498"/>
              <a:gd name="connsiteX15" fmla="*/ 0 w 638355"/>
              <a:gd name="connsiteY15" fmla="*/ 1545668 h 2796498"/>
              <a:gd name="connsiteX16" fmla="*/ 8627 w 638355"/>
              <a:gd name="connsiteY16" fmla="*/ 1010830 h 2796498"/>
              <a:gd name="connsiteX17" fmla="*/ 17253 w 638355"/>
              <a:gd name="connsiteY17" fmla="*/ 984951 h 2796498"/>
              <a:gd name="connsiteX18" fmla="*/ 25879 w 638355"/>
              <a:gd name="connsiteY18" fmla="*/ 898687 h 2796498"/>
              <a:gd name="connsiteX19" fmla="*/ 43132 w 638355"/>
              <a:gd name="connsiteY19" fmla="*/ 846928 h 2796498"/>
              <a:gd name="connsiteX20" fmla="*/ 51759 w 638355"/>
              <a:gd name="connsiteY20" fmla="*/ 674400 h 2796498"/>
              <a:gd name="connsiteX21" fmla="*/ 69012 w 638355"/>
              <a:gd name="connsiteY21" fmla="*/ 631268 h 2796498"/>
              <a:gd name="connsiteX22" fmla="*/ 103517 w 638355"/>
              <a:gd name="connsiteY22" fmla="*/ 553630 h 2796498"/>
              <a:gd name="connsiteX23" fmla="*/ 129396 w 638355"/>
              <a:gd name="connsiteY23" fmla="*/ 475992 h 2796498"/>
              <a:gd name="connsiteX24" fmla="*/ 163902 w 638355"/>
              <a:gd name="connsiteY24" fmla="*/ 398355 h 2796498"/>
              <a:gd name="connsiteX25" fmla="*/ 181155 w 638355"/>
              <a:gd name="connsiteY25" fmla="*/ 346596 h 2796498"/>
              <a:gd name="connsiteX26" fmla="*/ 224287 w 638355"/>
              <a:gd name="connsiteY26" fmla="*/ 268958 h 2796498"/>
              <a:gd name="connsiteX27" fmla="*/ 276045 w 638355"/>
              <a:gd name="connsiteY27" fmla="*/ 208573 h 2796498"/>
              <a:gd name="connsiteX28" fmla="*/ 362310 w 638355"/>
              <a:gd name="connsiteY28" fmla="*/ 105056 h 2796498"/>
              <a:gd name="connsiteX29" fmla="*/ 439947 w 638355"/>
              <a:gd name="connsiteY29" fmla="*/ 44672 h 2796498"/>
              <a:gd name="connsiteX30" fmla="*/ 508959 w 638355"/>
              <a:gd name="connsiteY30" fmla="*/ 1540 h 2796498"/>
              <a:gd name="connsiteX31" fmla="*/ 560717 w 638355"/>
              <a:gd name="connsiteY31" fmla="*/ 10166 h 2796498"/>
              <a:gd name="connsiteX32" fmla="*/ 569344 w 638355"/>
              <a:gd name="connsiteY32" fmla="*/ 44672 h 2796498"/>
              <a:gd name="connsiteX33" fmla="*/ 586596 w 638355"/>
              <a:gd name="connsiteY33" fmla="*/ 70551 h 2796498"/>
              <a:gd name="connsiteX34" fmla="*/ 595223 w 638355"/>
              <a:gd name="connsiteY34" fmla="*/ 96430 h 2796498"/>
              <a:gd name="connsiteX35" fmla="*/ 612476 w 638355"/>
              <a:gd name="connsiteY35" fmla="*/ 130936 h 2796498"/>
              <a:gd name="connsiteX36" fmla="*/ 621102 w 638355"/>
              <a:gd name="connsiteY36" fmla="*/ 217200 h 2796498"/>
              <a:gd name="connsiteX37" fmla="*/ 603849 w 638355"/>
              <a:gd name="connsiteY37" fmla="*/ 337970 h 2796498"/>
              <a:gd name="connsiteX38" fmla="*/ 595223 w 638355"/>
              <a:gd name="connsiteY38" fmla="*/ 398355 h 2796498"/>
              <a:gd name="connsiteX39" fmla="*/ 569344 w 638355"/>
              <a:gd name="connsiteY39" fmla="*/ 458740 h 2796498"/>
              <a:gd name="connsiteX40" fmla="*/ 552091 w 638355"/>
              <a:gd name="connsiteY40" fmla="*/ 484619 h 2796498"/>
              <a:gd name="connsiteX41" fmla="*/ 543464 w 638355"/>
              <a:gd name="connsiteY41" fmla="*/ 510498 h 2796498"/>
              <a:gd name="connsiteX42" fmla="*/ 517585 w 638355"/>
              <a:gd name="connsiteY42" fmla="*/ 631268 h 2796498"/>
              <a:gd name="connsiteX43" fmla="*/ 508959 w 638355"/>
              <a:gd name="connsiteY43" fmla="*/ 674400 h 2796498"/>
              <a:gd name="connsiteX44" fmla="*/ 500332 w 638355"/>
              <a:gd name="connsiteY44" fmla="*/ 708906 h 2796498"/>
              <a:gd name="connsiteX45" fmla="*/ 483079 w 638355"/>
              <a:gd name="connsiteY45" fmla="*/ 872807 h 2796498"/>
              <a:gd name="connsiteX46" fmla="*/ 474453 w 638355"/>
              <a:gd name="connsiteY46" fmla="*/ 907313 h 2796498"/>
              <a:gd name="connsiteX47" fmla="*/ 465827 w 638355"/>
              <a:gd name="connsiteY47" fmla="*/ 950445 h 2796498"/>
              <a:gd name="connsiteX48" fmla="*/ 448574 w 638355"/>
              <a:gd name="connsiteY48" fmla="*/ 1045336 h 2796498"/>
              <a:gd name="connsiteX49" fmla="*/ 457200 w 638355"/>
              <a:gd name="connsiteY49" fmla="*/ 1433524 h 2796498"/>
              <a:gd name="connsiteX50" fmla="*/ 465827 w 638355"/>
              <a:gd name="connsiteY50" fmla="*/ 1528415 h 2796498"/>
              <a:gd name="connsiteX51" fmla="*/ 474453 w 638355"/>
              <a:gd name="connsiteY51" fmla="*/ 1571547 h 2796498"/>
              <a:gd name="connsiteX52" fmla="*/ 483079 w 638355"/>
              <a:gd name="connsiteY52" fmla="*/ 1623306 h 2796498"/>
              <a:gd name="connsiteX53" fmla="*/ 491706 w 638355"/>
              <a:gd name="connsiteY53" fmla="*/ 1692317 h 2796498"/>
              <a:gd name="connsiteX54" fmla="*/ 500332 w 638355"/>
              <a:gd name="connsiteY54" fmla="*/ 1830340 h 2796498"/>
              <a:gd name="connsiteX55" fmla="*/ 508959 w 638355"/>
              <a:gd name="connsiteY55" fmla="*/ 1856219 h 2796498"/>
              <a:gd name="connsiteX56" fmla="*/ 526212 w 638355"/>
              <a:gd name="connsiteY56" fmla="*/ 1925230 h 2796498"/>
              <a:gd name="connsiteX57" fmla="*/ 543464 w 638355"/>
              <a:gd name="connsiteY57" fmla="*/ 2287540 h 2796498"/>
              <a:gd name="connsiteX58" fmla="*/ 552091 w 638355"/>
              <a:gd name="connsiteY58" fmla="*/ 2313419 h 2796498"/>
              <a:gd name="connsiteX59" fmla="*/ 569344 w 638355"/>
              <a:gd name="connsiteY59" fmla="*/ 2391056 h 2796498"/>
              <a:gd name="connsiteX60" fmla="*/ 577970 w 638355"/>
              <a:gd name="connsiteY60" fmla="*/ 2425562 h 2796498"/>
              <a:gd name="connsiteX61" fmla="*/ 603849 w 638355"/>
              <a:gd name="connsiteY61" fmla="*/ 2503200 h 2796498"/>
              <a:gd name="connsiteX62" fmla="*/ 612476 w 638355"/>
              <a:gd name="connsiteY62" fmla="*/ 2529079 h 2796498"/>
              <a:gd name="connsiteX63" fmla="*/ 638355 w 638355"/>
              <a:gd name="connsiteY63" fmla="*/ 2580838 h 2796498"/>
              <a:gd name="connsiteX64" fmla="*/ 629728 w 638355"/>
              <a:gd name="connsiteY64" fmla="*/ 2623970 h 2796498"/>
              <a:gd name="connsiteX65" fmla="*/ 612476 w 638355"/>
              <a:gd name="connsiteY65" fmla="*/ 2649849 h 2796498"/>
              <a:gd name="connsiteX66" fmla="*/ 595223 w 638355"/>
              <a:gd name="connsiteY66" fmla="*/ 2684355 h 2796498"/>
              <a:gd name="connsiteX67" fmla="*/ 586596 w 638355"/>
              <a:gd name="connsiteY67" fmla="*/ 2710234 h 2796498"/>
              <a:gd name="connsiteX68" fmla="*/ 560717 w 638355"/>
              <a:gd name="connsiteY68" fmla="*/ 2727487 h 2796498"/>
              <a:gd name="connsiteX69" fmla="*/ 508959 w 638355"/>
              <a:gd name="connsiteY69" fmla="*/ 2770619 h 2796498"/>
              <a:gd name="connsiteX70" fmla="*/ 396815 w 638355"/>
              <a:gd name="connsiteY70" fmla="*/ 2770619 h 279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38355" h="2796498">
                <a:moveTo>
                  <a:pt x="465827" y="2796498"/>
                </a:moveTo>
                <a:lnTo>
                  <a:pt x="465827" y="2796498"/>
                </a:lnTo>
                <a:cubicBezTo>
                  <a:pt x="369137" y="2737410"/>
                  <a:pt x="330153" y="2739871"/>
                  <a:pt x="284672" y="2667102"/>
                </a:cubicBezTo>
                <a:cubicBezTo>
                  <a:pt x="277856" y="2656197"/>
                  <a:pt x="273170" y="2644098"/>
                  <a:pt x="267419" y="2632596"/>
                </a:cubicBezTo>
                <a:cubicBezTo>
                  <a:pt x="246795" y="2529473"/>
                  <a:pt x="277012" y="2660890"/>
                  <a:pt x="207034" y="2485947"/>
                </a:cubicBezTo>
                <a:cubicBezTo>
                  <a:pt x="156273" y="2359047"/>
                  <a:pt x="229522" y="2538704"/>
                  <a:pt x="163902" y="2391056"/>
                </a:cubicBezTo>
                <a:cubicBezTo>
                  <a:pt x="156832" y="2375149"/>
                  <a:pt x="150564" y="2346332"/>
                  <a:pt x="146649" y="2330672"/>
                </a:cubicBezTo>
                <a:cubicBezTo>
                  <a:pt x="140898" y="2212778"/>
                  <a:pt x="137425" y="2094750"/>
                  <a:pt x="129396" y="1976989"/>
                </a:cubicBezTo>
                <a:cubicBezTo>
                  <a:pt x="128777" y="1967917"/>
                  <a:pt x="122553" y="1960026"/>
                  <a:pt x="120770" y="1951109"/>
                </a:cubicBezTo>
                <a:cubicBezTo>
                  <a:pt x="116783" y="1931171"/>
                  <a:pt x="115781" y="1910729"/>
                  <a:pt x="112144" y="1890724"/>
                </a:cubicBezTo>
                <a:cubicBezTo>
                  <a:pt x="110023" y="1879060"/>
                  <a:pt x="105842" y="1867844"/>
                  <a:pt x="103517" y="1856219"/>
                </a:cubicBezTo>
                <a:cubicBezTo>
                  <a:pt x="100087" y="1839068"/>
                  <a:pt x="100422" y="1821053"/>
                  <a:pt x="94891" y="1804460"/>
                </a:cubicBezTo>
                <a:cubicBezTo>
                  <a:pt x="91613" y="1794624"/>
                  <a:pt x="81849" y="1788055"/>
                  <a:pt x="77638" y="1778581"/>
                </a:cubicBezTo>
                <a:cubicBezTo>
                  <a:pt x="70252" y="1761963"/>
                  <a:pt x="67910" y="1743379"/>
                  <a:pt x="60385" y="1726823"/>
                </a:cubicBezTo>
                <a:cubicBezTo>
                  <a:pt x="26263" y="1651755"/>
                  <a:pt x="38600" y="1717320"/>
                  <a:pt x="17253" y="1631932"/>
                </a:cubicBezTo>
                <a:cubicBezTo>
                  <a:pt x="10141" y="1603483"/>
                  <a:pt x="0" y="1545668"/>
                  <a:pt x="0" y="1545668"/>
                </a:cubicBezTo>
                <a:cubicBezTo>
                  <a:pt x="2876" y="1367389"/>
                  <a:pt x="3143" y="1189048"/>
                  <a:pt x="8627" y="1010830"/>
                </a:cubicBezTo>
                <a:cubicBezTo>
                  <a:pt x="8907" y="1001741"/>
                  <a:pt x="15870" y="993938"/>
                  <a:pt x="17253" y="984951"/>
                </a:cubicBezTo>
                <a:cubicBezTo>
                  <a:pt x="21647" y="956389"/>
                  <a:pt x="20553" y="927090"/>
                  <a:pt x="25879" y="898687"/>
                </a:cubicBezTo>
                <a:cubicBezTo>
                  <a:pt x="29230" y="880812"/>
                  <a:pt x="43132" y="846928"/>
                  <a:pt x="43132" y="846928"/>
                </a:cubicBezTo>
                <a:cubicBezTo>
                  <a:pt x="46008" y="789419"/>
                  <a:pt x="44898" y="731571"/>
                  <a:pt x="51759" y="674400"/>
                </a:cubicBezTo>
                <a:cubicBezTo>
                  <a:pt x="53604" y="659025"/>
                  <a:pt x="62723" y="645418"/>
                  <a:pt x="69012" y="631268"/>
                </a:cubicBezTo>
                <a:cubicBezTo>
                  <a:pt x="94196" y="574604"/>
                  <a:pt x="80276" y="618706"/>
                  <a:pt x="103517" y="553630"/>
                </a:cubicBezTo>
                <a:cubicBezTo>
                  <a:pt x="112692" y="527940"/>
                  <a:pt x="117196" y="500391"/>
                  <a:pt x="129396" y="475992"/>
                </a:cubicBezTo>
                <a:cubicBezTo>
                  <a:pt x="147476" y="439832"/>
                  <a:pt x="149216" y="438741"/>
                  <a:pt x="163902" y="398355"/>
                </a:cubicBezTo>
                <a:cubicBezTo>
                  <a:pt x="170117" y="381264"/>
                  <a:pt x="171067" y="361728"/>
                  <a:pt x="181155" y="346596"/>
                </a:cubicBezTo>
                <a:cubicBezTo>
                  <a:pt x="241905" y="255473"/>
                  <a:pt x="132751" y="421519"/>
                  <a:pt x="224287" y="268958"/>
                </a:cubicBezTo>
                <a:cubicBezTo>
                  <a:pt x="260289" y="208954"/>
                  <a:pt x="237621" y="257975"/>
                  <a:pt x="276045" y="208573"/>
                </a:cubicBezTo>
                <a:cubicBezTo>
                  <a:pt x="319654" y="152504"/>
                  <a:pt x="301104" y="152661"/>
                  <a:pt x="362310" y="105056"/>
                </a:cubicBezTo>
                <a:cubicBezTo>
                  <a:pt x="388189" y="84928"/>
                  <a:pt x="411834" y="61540"/>
                  <a:pt x="439947" y="44672"/>
                </a:cubicBezTo>
                <a:cubicBezTo>
                  <a:pt x="491969" y="13458"/>
                  <a:pt x="469128" y="28092"/>
                  <a:pt x="508959" y="1540"/>
                </a:cubicBezTo>
                <a:cubicBezTo>
                  <a:pt x="526212" y="4415"/>
                  <a:pt x="546484" y="0"/>
                  <a:pt x="560717" y="10166"/>
                </a:cubicBezTo>
                <a:cubicBezTo>
                  <a:pt x="570365" y="17057"/>
                  <a:pt x="564674" y="33775"/>
                  <a:pt x="569344" y="44672"/>
                </a:cubicBezTo>
                <a:cubicBezTo>
                  <a:pt x="573428" y="54201"/>
                  <a:pt x="581960" y="61278"/>
                  <a:pt x="586596" y="70551"/>
                </a:cubicBezTo>
                <a:cubicBezTo>
                  <a:pt x="590663" y="78684"/>
                  <a:pt x="591641" y="88072"/>
                  <a:pt x="595223" y="96430"/>
                </a:cubicBezTo>
                <a:cubicBezTo>
                  <a:pt x="600289" y="108250"/>
                  <a:pt x="606725" y="119434"/>
                  <a:pt x="612476" y="130936"/>
                </a:cubicBezTo>
                <a:cubicBezTo>
                  <a:pt x="615351" y="159691"/>
                  <a:pt x="621102" y="188302"/>
                  <a:pt x="621102" y="217200"/>
                </a:cubicBezTo>
                <a:cubicBezTo>
                  <a:pt x="621102" y="318506"/>
                  <a:pt x="615462" y="274098"/>
                  <a:pt x="603849" y="337970"/>
                </a:cubicBezTo>
                <a:cubicBezTo>
                  <a:pt x="600212" y="357975"/>
                  <a:pt x="599211" y="378417"/>
                  <a:pt x="595223" y="398355"/>
                </a:cubicBezTo>
                <a:cubicBezTo>
                  <a:pt x="591502" y="416962"/>
                  <a:pt x="577973" y="443638"/>
                  <a:pt x="569344" y="458740"/>
                </a:cubicBezTo>
                <a:cubicBezTo>
                  <a:pt x="564200" y="467742"/>
                  <a:pt x="556728" y="475346"/>
                  <a:pt x="552091" y="484619"/>
                </a:cubicBezTo>
                <a:cubicBezTo>
                  <a:pt x="548024" y="492752"/>
                  <a:pt x="545962" y="501755"/>
                  <a:pt x="543464" y="510498"/>
                </a:cubicBezTo>
                <a:cubicBezTo>
                  <a:pt x="532975" y="547209"/>
                  <a:pt x="524181" y="598290"/>
                  <a:pt x="517585" y="631268"/>
                </a:cubicBezTo>
                <a:cubicBezTo>
                  <a:pt x="514710" y="645645"/>
                  <a:pt x="512515" y="660176"/>
                  <a:pt x="508959" y="674400"/>
                </a:cubicBezTo>
                <a:lnTo>
                  <a:pt x="500332" y="708906"/>
                </a:lnTo>
                <a:cubicBezTo>
                  <a:pt x="498480" y="727423"/>
                  <a:pt x="486459" y="850837"/>
                  <a:pt x="483079" y="872807"/>
                </a:cubicBezTo>
                <a:cubicBezTo>
                  <a:pt x="481276" y="884525"/>
                  <a:pt x="477025" y="895739"/>
                  <a:pt x="474453" y="907313"/>
                </a:cubicBezTo>
                <a:cubicBezTo>
                  <a:pt x="471273" y="921626"/>
                  <a:pt x="468450" y="936019"/>
                  <a:pt x="465827" y="950445"/>
                </a:cubicBezTo>
                <a:cubicBezTo>
                  <a:pt x="443753" y="1071850"/>
                  <a:pt x="469881" y="938794"/>
                  <a:pt x="448574" y="1045336"/>
                </a:cubicBezTo>
                <a:cubicBezTo>
                  <a:pt x="451449" y="1174732"/>
                  <a:pt x="452580" y="1304179"/>
                  <a:pt x="457200" y="1433524"/>
                </a:cubicBezTo>
                <a:cubicBezTo>
                  <a:pt x="458334" y="1465265"/>
                  <a:pt x="461888" y="1496899"/>
                  <a:pt x="465827" y="1528415"/>
                </a:cubicBezTo>
                <a:cubicBezTo>
                  <a:pt x="467646" y="1542964"/>
                  <a:pt x="471830" y="1557121"/>
                  <a:pt x="474453" y="1571547"/>
                </a:cubicBezTo>
                <a:cubicBezTo>
                  <a:pt x="477582" y="1588756"/>
                  <a:pt x="480605" y="1605991"/>
                  <a:pt x="483079" y="1623306"/>
                </a:cubicBezTo>
                <a:cubicBezTo>
                  <a:pt x="486358" y="1646256"/>
                  <a:pt x="488830" y="1669313"/>
                  <a:pt x="491706" y="1692317"/>
                </a:cubicBezTo>
                <a:cubicBezTo>
                  <a:pt x="494581" y="1738325"/>
                  <a:pt x="495506" y="1784496"/>
                  <a:pt x="500332" y="1830340"/>
                </a:cubicBezTo>
                <a:cubicBezTo>
                  <a:pt x="501284" y="1839383"/>
                  <a:pt x="506754" y="1847397"/>
                  <a:pt x="508959" y="1856219"/>
                </a:cubicBezTo>
                <a:lnTo>
                  <a:pt x="526212" y="1925230"/>
                </a:lnTo>
                <a:cubicBezTo>
                  <a:pt x="550226" y="2117353"/>
                  <a:pt x="520415" y="1861128"/>
                  <a:pt x="543464" y="2287540"/>
                </a:cubicBezTo>
                <a:cubicBezTo>
                  <a:pt x="543955" y="2296620"/>
                  <a:pt x="549886" y="2304597"/>
                  <a:pt x="552091" y="2313419"/>
                </a:cubicBezTo>
                <a:cubicBezTo>
                  <a:pt x="558521" y="2339138"/>
                  <a:pt x="563383" y="2365225"/>
                  <a:pt x="569344" y="2391056"/>
                </a:cubicBezTo>
                <a:cubicBezTo>
                  <a:pt x="572010" y="2402608"/>
                  <a:pt x="574483" y="2414230"/>
                  <a:pt x="577970" y="2425562"/>
                </a:cubicBezTo>
                <a:cubicBezTo>
                  <a:pt x="585992" y="2451635"/>
                  <a:pt x="595222" y="2477321"/>
                  <a:pt x="603849" y="2503200"/>
                </a:cubicBezTo>
                <a:cubicBezTo>
                  <a:pt x="606724" y="2511826"/>
                  <a:pt x="607432" y="2521513"/>
                  <a:pt x="612476" y="2529079"/>
                </a:cubicBezTo>
                <a:cubicBezTo>
                  <a:pt x="634772" y="2562524"/>
                  <a:pt x="626449" y="2545123"/>
                  <a:pt x="638355" y="2580838"/>
                </a:cubicBezTo>
                <a:cubicBezTo>
                  <a:pt x="635479" y="2595215"/>
                  <a:pt x="634876" y="2610241"/>
                  <a:pt x="629728" y="2623970"/>
                </a:cubicBezTo>
                <a:cubicBezTo>
                  <a:pt x="626088" y="2633677"/>
                  <a:pt x="617620" y="2640847"/>
                  <a:pt x="612476" y="2649849"/>
                </a:cubicBezTo>
                <a:cubicBezTo>
                  <a:pt x="606096" y="2661014"/>
                  <a:pt x="600289" y="2672535"/>
                  <a:pt x="595223" y="2684355"/>
                </a:cubicBezTo>
                <a:cubicBezTo>
                  <a:pt x="591641" y="2692713"/>
                  <a:pt x="592276" y="2703134"/>
                  <a:pt x="586596" y="2710234"/>
                </a:cubicBezTo>
                <a:cubicBezTo>
                  <a:pt x="580119" y="2718330"/>
                  <a:pt x="568682" y="2720850"/>
                  <a:pt x="560717" y="2727487"/>
                </a:cubicBezTo>
                <a:cubicBezTo>
                  <a:pt x="552114" y="2734656"/>
                  <a:pt x="524077" y="2768729"/>
                  <a:pt x="508959" y="2770619"/>
                </a:cubicBezTo>
                <a:cubicBezTo>
                  <a:pt x="471866" y="2775256"/>
                  <a:pt x="434196" y="2770619"/>
                  <a:pt x="396815" y="2770619"/>
                </a:cubicBezTo>
              </a:path>
            </a:pathLst>
          </a:cu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Szabadkézi sokszög 10"/>
          <p:cNvSpPr/>
          <p:nvPr/>
        </p:nvSpPr>
        <p:spPr>
          <a:xfrm>
            <a:off x="3779838" y="2205038"/>
            <a:ext cx="863600" cy="2795587"/>
          </a:xfrm>
          <a:custGeom>
            <a:avLst/>
            <a:gdLst>
              <a:gd name="connsiteX0" fmla="*/ 465827 w 638355"/>
              <a:gd name="connsiteY0" fmla="*/ 2796498 h 2796498"/>
              <a:gd name="connsiteX1" fmla="*/ 465827 w 638355"/>
              <a:gd name="connsiteY1" fmla="*/ 2796498 h 2796498"/>
              <a:gd name="connsiteX2" fmla="*/ 284672 w 638355"/>
              <a:gd name="connsiteY2" fmla="*/ 2667102 h 2796498"/>
              <a:gd name="connsiteX3" fmla="*/ 267419 w 638355"/>
              <a:gd name="connsiteY3" fmla="*/ 2632596 h 2796498"/>
              <a:gd name="connsiteX4" fmla="*/ 207034 w 638355"/>
              <a:gd name="connsiteY4" fmla="*/ 2485947 h 2796498"/>
              <a:gd name="connsiteX5" fmla="*/ 163902 w 638355"/>
              <a:gd name="connsiteY5" fmla="*/ 2391056 h 2796498"/>
              <a:gd name="connsiteX6" fmla="*/ 146649 w 638355"/>
              <a:gd name="connsiteY6" fmla="*/ 2330672 h 2796498"/>
              <a:gd name="connsiteX7" fmla="*/ 129396 w 638355"/>
              <a:gd name="connsiteY7" fmla="*/ 1976989 h 2796498"/>
              <a:gd name="connsiteX8" fmla="*/ 120770 w 638355"/>
              <a:gd name="connsiteY8" fmla="*/ 1951109 h 2796498"/>
              <a:gd name="connsiteX9" fmla="*/ 112144 w 638355"/>
              <a:gd name="connsiteY9" fmla="*/ 1890724 h 2796498"/>
              <a:gd name="connsiteX10" fmla="*/ 103517 w 638355"/>
              <a:gd name="connsiteY10" fmla="*/ 1856219 h 2796498"/>
              <a:gd name="connsiteX11" fmla="*/ 94891 w 638355"/>
              <a:gd name="connsiteY11" fmla="*/ 1804460 h 2796498"/>
              <a:gd name="connsiteX12" fmla="*/ 77638 w 638355"/>
              <a:gd name="connsiteY12" fmla="*/ 1778581 h 2796498"/>
              <a:gd name="connsiteX13" fmla="*/ 60385 w 638355"/>
              <a:gd name="connsiteY13" fmla="*/ 1726823 h 2796498"/>
              <a:gd name="connsiteX14" fmla="*/ 17253 w 638355"/>
              <a:gd name="connsiteY14" fmla="*/ 1631932 h 2796498"/>
              <a:gd name="connsiteX15" fmla="*/ 0 w 638355"/>
              <a:gd name="connsiteY15" fmla="*/ 1545668 h 2796498"/>
              <a:gd name="connsiteX16" fmla="*/ 8627 w 638355"/>
              <a:gd name="connsiteY16" fmla="*/ 1010830 h 2796498"/>
              <a:gd name="connsiteX17" fmla="*/ 17253 w 638355"/>
              <a:gd name="connsiteY17" fmla="*/ 984951 h 2796498"/>
              <a:gd name="connsiteX18" fmla="*/ 25879 w 638355"/>
              <a:gd name="connsiteY18" fmla="*/ 898687 h 2796498"/>
              <a:gd name="connsiteX19" fmla="*/ 43132 w 638355"/>
              <a:gd name="connsiteY19" fmla="*/ 846928 h 2796498"/>
              <a:gd name="connsiteX20" fmla="*/ 51759 w 638355"/>
              <a:gd name="connsiteY20" fmla="*/ 674400 h 2796498"/>
              <a:gd name="connsiteX21" fmla="*/ 69012 w 638355"/>
              <a:gd name="connsiteY21" fmla="*/ 631268 h 2796498"/>
              <a:gd name="connsiteX22" fmla="*/ 103517 w 638355"/>
              <a:gd name="connsiteY22" fmla="*/ 553630 h 2796498"/>
              <a:gd name="connsiteX23" fmla="*/ 129396 w 638355"/>
              <a:gd name="connsiteY23" fmla="*/ 475992 h 2796498"/>
              <a:gd name="connsiteX24" fmla="*/ 163902 w 638355"/>
              <a:gd name="connsiteY24" fmla="*/ 398355 h 2796498"/>
              <a:gd name="connsiteX25" fmla="*/ 181155 w 638355"/>
              <a:gd name="connsiteY25" fmla="*/ 346596 h 2796498"/>
              <a:gd name="connsiteX26" fmla="*/ 224287 w 638355"/>
              <a:gd name="connsiteY26" fmla="*/ 268958 h 2796498"/>
              <a:gd name="connsiteX27" fmla="*/ 276045 w 638355"/>
              <a:gd name="connsiteY27" fmla="*/ 208573 h 2796498"/>
              <a:gd name="connsiteX28" fmla="*/ 362310 w 638355"/>
              <a:gd name="connsiteY28" fmla="*/ 105056 h 2796498"/>
              <a:gd name="connsiteX29" fmla="*/ 439947 w 638355"/>
              <a:gd name="connsiteY29" fmla="*/ 44672 h 2796498"/>
              <a:gd name="connsiteX30" fmla="*/ 508959 w 638355"/>
              <a:gd name="connsiteY30" fmla="*/ 1540 h 2796498"/>
              <a:gd name="connsiteX31" fmla="*/ 560717 w 638355"/>
              <a:gd name="connsiteY31" fmla="*/ 10166 h 2796498"/>
              <a:gd name="connsiteX32" fmla="*/ 569344 w 638355"/>
              <a:gd name="connsiteY32" fmla="*/ 44672 h 2796498"/>
              <a:gd name="connsiteX33" fmla="*/ 586596 w 638355"/>
              <a:gd name="connsiteY33" fmla="*/ 70551 h 2796498"/>
              <a:gd name="connsiteX34" fmla="*/ 595223 w 638355"/>
              <a:gd name="connsiteY34" fmla="*/ 96430 h 2796498"/>
              <a:gd name="connsiteX35" fmla="*/ 612476 w 638355"/>
              <a:gd name="connsiteY35" fmla="*/ 130936 h 2796498"/>
              <a:gd name="connsiteX36" fmla="*/ 621102 w 638355"/>
              <a:gd name="connsiteY36" fmla="*/ 217200 h 2796498"/>
              <a:gd name="connsiteX37" fmla="*/ 603849 w 638355"/>
              <a:gd name="connsiteY37" fmla="*/ 337970 h 2796498"/>
              <a:gd name="connsiteX38" fmla="*/ 595223 w 638355"/>
              <a:gd name="connsiteY38" fmla="*/ 398355 h 2796498"/>
              <a:gd name="connsiteX39" fmla="*/ 569344 w 638355"/>
              <a:gd name="connsiteY39" fmla="*/ 458740 h 2796498"/>
              <a:gd name="connsiteX40" fmla="*/ 552091 w 638355"/>
              <a:gd name="connsiteY40" fmla="*/ 484619 h 2796498"/>
              <a:gd name="connsiteX41" fmla="*/ 543464 w 638355"/>
              <a:gd name="connsiteY41" fmla="*/ 510498 h 2796498"/>
              <a:gd name="connsiteX42" fmla="*/ 517585 w 638355"/>
              <a:gd name="connsiteY42" fmla="*/ 631268 h 2796498"/>
              <a:gd name="connsiteX43" fmla="*/ 508959 w 638355"/>
              <a:gd name="connsiteY43" fmla="*/ 674400 h 2796498"/>
              <a:gd name="connsiteX44" fmla="*/ 500332 w 638355"/>
              <a:gd name="connsiteY44" fmla="*/ 708906 h 2796498"/>
              <a:gd name="connsiteX45" fmla="*/ 483079 w 638355"/>
              <a:gd name="connsiteY45" fmla="*/ 872807 h 2796498"/>
              <a:gd name="connsiteX46" fmla="*/ 474453 w 638355"/>
              <a:gd name="connsiteY46" fmla="*/ 907313 h 2796498"/>
              <a:gd name="connsiteX47" fmla="*/ 465827 w 638355"/>
              <a:gd name="connsiteY47" fmla="*/ 950445 h 2796498"/>
              <a:gd name="connsiteX48" fmla="*/ 448574 w 638355"/>
              <a:gd name="connsiteY48" fmla="*/ 1045336 h 2796498"/>
              <a:gd name="connsiteX49" fmla="*/ 457200 w 638355"/>
              <a:gd name="connsiteY49" fmla="*/ 1433524 h 2796498"/>
              <a:gd name="connsiteX50" fmla="*/ 465827 w 638355"/>
              <a:gd name="connsiteY50" fmla="*/ 1528415 h 2796498"/>
              <a:gd name="connsiteX51" fmla="*/ 474453 w 638355"/>
              <a:gd name="connsiteY51" fmla="*/ 1571547 h 2796498"/>
              <a:gd name="connsiteX52" fmla="*/ 483079 w 638355"/>
              <a:gd name="connsiteY52" fmla="*/ 1623306 h 2796498"/>
              <a:gd name="connsiteX53" fmla="*/ 491706 w 638355"/>
              <a:gd name="connsiteY53" fmla="*/ 1692317 h 2796498"/>
              <a:gd name="connsiteX54" fmla="*/ 500332 w 638355"/>
              <a:gd name="connsiteY54" fmla="*/ 1830340 h 2796498"/>
              <a:gd name="connsiteX55" fmla="*/ 508959 w 638355"/>
              <a:gd name="connsiteY55" fmla="*/ 1856219 h 2796498"/>
              <a:gd name="connsiteX56" fmla="*/ 526212 w 638355"/>
              <a:gd name="connsiteY56" fmla="*/ 1925230 h 2796498"/>
              <a:gd name="connsiteX57" fmla="*/ 543464 w 638355"/>
              <a:gd name="connsiteY57" fmla="*/ 2287540 h 2796498"/>
              <a:gd name="connsiteX58" fmla="*/ 552091 w 638355"/>
              <a:gd name="connsiteY58" fmla="*/ 2313419 h 2796498"/>
              <a:gd name="connsiteX59" fmla="*/ 569344 w 638355"/>
              <a:gd name="connsiteY59" fmla="*/ 2391056 h 2796498"/>
              <a:gd name="connsiteX60" fmla="*/ 577970 w 638355"/>
              <a:gd name="connsiteY60" fmla="*/ 2425562 h 2796498"/>
              <a:gd name="connsiteX61" fmla="*/ 603849 w 638355"/>
              <a:gd name="connsiteY61" fmla="*/ 2503200 h 2796498"/>
              <a:gd name="connsiteX62" fmla="*/ 612476 w 638355"/>
              <a:gd name="connsiteY62" fmla="*/ 2529079 h 2796498"/>
              <a:gd name="connsiteX63" fmla="*/ 638355 w 638355"/>
              <a:gd name="connsiteY63" fmla="*/ 2580838 h 2796498"/>
              <a:gd name="connsiteX64" fmla="*/ 629728 w 638355"/>
              <a:gd name="connsiteY64" fmla="*/ 2623970 h 2796498"/>
              <a:gd name="connsiteX65" fmla="*/ 612476 w 638355"/>
              <a:gd name="connsiteY65" fmla="*/ 2649849 h 2796498"/>
              <a:gd name="connsiteX66" fmla="*/ 595223 w 638355"/>
              <a:gd name="connsiteY66" fmla="*/ 2684355 h 2796498"/>
              <a:gd name="connsiteX67" fmla="*/ 586596 w 638355"/>
              <a:gd name="connsiteY67" fmla="*/ 2710234 h 2796498"/>
              <a:gd name="connsiteX68" fmla="*/ 560717 w 638355"/>
              <a:gd name="connsiteY68" fmla="*/ 2727487 h 2796498"/>
              <a:gd name="connsiteX69" fmla="*/ 508959 w 638355"/>
              <a:gd name="connsiteY69" fmla="*/ 2770619 h 2796498"/>
              <a:gd name="connsiteX70" fmla="*/ 396815 w 638355"/>
              <a:gd name="connsiteY70" fmla="*/ 2770619 h 279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38355" h="2796498">
                <a:moveTo>
                  <a:pt x="465827" y="2796498"/>
                </a:moveTo>
                <a:lnTo>
                  <a:pt x="465827" y="2796498"/>
                </a:lnTo>
                <a:cubicBezTo>
                  <a:pt x="369137" y="2737410"/>
                  <a:pt x="330153" y="2739871"/>
                  <a:pt x="284672" y="2667102"/>
                </a:cubicBezTo>
                <a:cubicBezTo>
                  <a:pt x="277856" y="2656197"/>
                  <a:pt x="273170" y="2644098"/>
                  <a:pt x="267419" y="2632596"/>
                </a:cubicBezTo>
                <a:cubicBezTo>
                  <a:pt x="246795" y="2529473"/>
                  <a:pt x="277012" y="2660890"/>
                  <a:pt x="207034" y="2485947"/>
                </a:cubicBezTo>
                <a:cubicBezTo>
                  <a:pt x="156273" y="2359047"/>
                  <a:pt x="229522" y="2538704"/>
                  <a:pt x="163902" y="2391056"/>
                </a:cubicBezTo>
                <a:cubicBezTo>
                  <a:pt x="156832" y="2375149"/>
                  <a:pt x="150564" y="2346332"/>
                  <a:pt x="146649" y="2330672"/>
                </a:cubicBezTo>
                <a:cubicBezTo>
                  <a:pt x="140898" y="2212778"/>
                  <a:pt x="137425" y="2094750"/>
                  <a:pt x="129396" y="1976989"/>
                </a:cubicBezTo>
                <a:cubicBezTo>
                  <a:pt x="128777" y="1967917"/>
                  <a:pt x="122553" y="1960026"/>
                  <a:pt x="120770" y="1951109"/>
                </a:cubicBezTo>
                <a:cubicBezTo>
                  <a:pt x="116783" y="1931171"/>
                  <a:pt x="115781" y="1910729"/>
                  <a:pt x="112144" y="1890724"/>
                </a:cubicBezTo>
                <a:cubicBezTo>
                  <a:pt x="110023" y="1879060"/>
                  <a:pt x="105842" y="1867844"/>
                  <a:pt x="103517" y="1856219"/>
                </a:cubicBezTo>
                <a:cubicBezTo>
                  <a:pt x="100087" y="1839068"/>
                  <a:pt x="100422" y="1821053"/>
                  <a:pt x="94891" y="1804460"/>
                </a:cubicBezTo>
                <a:cubicBezTo>
                  <a:pt x="91613" y="1794624"/>
                  <a:pt x="81849" y="1788055"/>
                  <a:pt x="77638" y="1778581"/>
                </a:cubicBezTo>
                <a:cubicBezTo>
                  <a:pt x="70252" y="1761963"/>
                  <a:pt x="67910" y="1743379"/>
                  <a:pt x="60385" y="1726823"/>
                </a:cubicBezTo>
                <a:cubicBezTo>
                  <a:pt x="26263" y="1651755"/>
                  <a:pt x="38600" y="1717320"/>
                  <a:pt x="17253" y="1631932"/>
                </a:cubicBezTo>
                <a:cubicBezTo>
                  <a:pt x="10141" y="1603483"/>
                  <a:pt x="0" y="1545668"/>
                  <a:pt x="0" y="1545668"/>
                </a:cubicBezTo>
                <a:cubicBezTo>
                  <a:pt x="2876" y="1367389"/>
                  <a:pt x="3143" y="1189048"/>
                  <a:pt x="8627" y="1010830"/>
                </a:cubicBezTo>
                <a:cubicBezTo>
                  <a:pt x="8907" y="1001741"/>
                  <a:pt x="15870" y="993938"/>
                  <a:pt x="17253" y="984951"/>
                </a:cubicBezTo>
                <a:cubicBezTo>
                  <a:pt x="21647" y="956389"/>
                  <a:pt x="20553" y="927090"/>
                  <a:pt x="25879" y="898687"/>
                </a:cubicBezTo>
                <a:cubicBezTo>
                  <a:pt x="29230" y="880812"/>
                  <a:pt x="43132" y="846928"/>
                  <a:pt x="43132" y="846928"/>
                </a:cubicBezTo>
                <a:cubicBezTo>
                  <a:pt x="46008" y="789419"/>
                  <a:pt x="44898" y="731571"/>
                  <a:pt x="51759" y="674400"/>
                </a:cubicBezTo>
                <a:cubicBezTo>
                  <a:pt x="53604" y="659025"/>
                  <a:pt x="62723" y="645418"/>
                  <a:pt x="69012" y="631268"/>
                </a:cubicBezTo>
                <a:cubicBezTo>
                  <a:pt x="94196" y="574604"/>
                  <a:pt x="80276" y="618706"/>
                  <a:pt x="103517" y="553630"/>
                </a:cubicBezTo>
                <a:cubicBezTo>
                  <a:pt x="112692" y="527940"/>
                  <a:pt x="117196" y="500391"/>
                  <a:pt x="129396" y="475992"/>
                </a:cubicBezTo>
                <a:cubicBezTo>
                  <a:pt x="147476" y="439832"/>
                  <a:pt x="149216" y="438741"/>
                  <a:pt x="163902" y="398355"/>
                </a:cubicBezTo>
                <a:cubicBezTo>
                  <a:pt x="170117" y="381264"/>
                  <a:pt x="171067" y="361728"/>
                  <a:pt x="181155" y="346596"/>
                </a:cubicBezTo>
                <a:cubicBezTo>
                  <a:pt x="241905" y="255473"/>
                  <a:pt x="132751" y="421519"/>
                  <a:pt x="224287" y="268958"/>
                </a:cubicBezTo>
                <a:cubicBezTo>
                  <a:pt x="260289" y="208954"/>
                  <a:pt x="237621" y="257975"/>
                  <a:pt x="276045" y="208573"/>
                </a:cubicBezTo>
                <a:cubicBezTo>
                  <a:pt x="319654" y="152504"/>
                  <a:pt x="301104" y="152661"/>
                  <a:pt x="362310" y="105056"/>
                </a:cubicBezTo>
                <a:cubicBezTo>
                  <a:pt x="388189" y="84928"/>
                  <a:pt x="411834" y="61540"/>
                  <a:pt x="439947" y="44672"/>
                </a:cubicBezTo>
                <a:cubicBezTo>
                  <a:pt x="491969" y="13458"/>
                  <a:pt x="469128" y="28092"/>
                  <a:pt x="508959" y="1540"/>
                </a:cubicBezTo>
                <a:cubicBezTo>
                  <a:pt x="526212" y="4415"/>
                  <a:pt x="546484" y="0"/>
                  <a:pt x="560717" y="10166"/>
                </a:cubicBezTo>
                <a:cubicBezTo>
                  <a:pt x="570365" y="17057"/>
                  <a:pt x="564674" y="33775"/>
                  <a:pt x="569344" y="44672"/>
                </a:cubicBezTo>
                <a:cubicBezTo>
                  <a:pt x="573428" y="54201"/>
                  <a:pt x="581960" y="61278"/>
                  <a:pt x="586596" y="70551"/>
                </a:cubicBezTo>
                <a:cubicBezTo>
                  <a:pt x="590663" y="78684"/>
                  <a:pt x="591641" y="88072"/>
                  <a:pt x="595223" y="96430"/>
                </a:cubicBezTo>
                <a:cubicBezTo>
                  <a:pt x="600289" y="108250"/>
                  <a:pt x="606725" y="119434"/>
                  <a:pt x="612476" y="130936"/>
                </a:cubicBezTo>
                <a:cubicBezTo>
                  <a:pt x="615351" y="159691"/>
                  <a:pt x="621102" y="188302"/>
                  <a:pt x="621102" y="217200"/>
                </a:cubicBezTo>
                <a:cubicBezTo>
                  <a:pt x="621102" y="318506"/>
                  <a:pt x="615462" y="274098"/>
                  <a:pt x="603849" y="337970"/>
                </a:cubicBezTo>
                <a:cubicBezTo>
                  <a:pt x="600212" y="357975"/>
                  <a:pt x="599211" y="378417"/>
                  <a:pt x="595223" y="398355"/>
                </a:cubicBezTo>
                <a:cubicBezTo>
                  <a:pt x="591502" y="416962"/>
                  <a:pt x="577973" y="443638"/>
                  <a:pt x="569344" y="458740"/>
                </a:cubicBezTo>
                <a:cubicBezTo>
                  <a:pt x="564200" y="467742"/>
                  <a:pt x="556728" y="475346"/>
                  <a:pt x="552091" y="484619"/>
                </a:cubicBezTo>
                <a:cubicBezTo>
                  <a:pt x="548024" y="492752"/>
                  <a:pt x="545962" y="501755"/>
                  <a:pt x="543464" y="510498"/>
                </a:cubicBezTo>
                <a:cubicBezTo>
                  <a:pt x="532975" y="547209"/>
                  <a:pt x="524181" y="598290"/>
                  <a:pt x="517585" y="631268"/>
                </a:cubicBezTo>
                <a:cubicBezTo>
                  <a:pt x="514710" y="645645"/>
                  <a:pt x="512515" y="660176"/>
                  <a:pt x="508959" y="674400"/>
                </a:cubicBezTo>
                <a:lnTo>
                  <a:pt x="500332" y="708906"/>
                </a:lnTo>
                <a:cubicBezTo>
                  <a:pt x="498480" y="727423"/>
                  <a:pt x="486459" y="850837"/>
                  <a:pt x="483079" y="872807"/>
                </a:cubicBezTo>
                <a:cubicBezTo>
                  <a:pt x="481276" y="884525"/>
                  <a:pt x="477025" y="895739"/>
                  <a:pt x="474453" y="907313"/>
                </a:cubicBezTo>
                <a:cubicBezTo>
                  <a:pt x="471273" y="921626"/>
                  <a:pt x="468450" y="936019"/>
                  <a:pt x="465827" y="950445"/>
                </a:cubicBezTo>
                <a:cubicBezTo>
                  <a:pt x="443753" y="1071850"/>
                  <a:pt x="469881" y="938794"/>
                  <a:pt x="448574" y="1045336"/>
                </a:cubicBezTo>
                <a:cubicBezTo>
                  <a:pt x="451449" y="1174732"/>
                  <a:pt x="452580" y="1304179"/>
                  <a:pt x="457200" y="1433524"/>
                </a:cubicBezTo>
                <a:cubicBezTo>
                  <a:pt x="458334" y="1465265"/>
                  <a:pt x="461888" y="1496899"/>
                  <a:pt x="465827" y="1528415"/>
                </a:cubicBezTo>
                <a:cubicBezTo>
                  <a:pt x="467646" y="1542964"/>
                  <a:pt x="471830" y="1557121"/>
                  <a:pt x="474453" y="1571547"/>
                </a:cubicBezTo>
                <a:cubicBezTo>
                  <a:pt x="477582" y="1588756"/>
                  <a:pt x="480605" y="1605991"/>
                  <a:pt x="483079" y="1623306"/>
                </a:cubicBezTo>
                <a:cubicBezTo>
                  <a:pt x="486358" y="1646256"/>
                  <a:pt x="488830" y="1669313"/>
                  <a:pt x="491706" y="1692317"/>
                </a:cubicBezTo>
                <a:cubicBezTo>
                  <a:pt x="494581" y="1738325"/>
                  <a:pt x="495506" y="1784496"/>
                  <a:pt x="500332" y="1830340"/>
                </a:cubicBezTo>
                <a:cubicBezTo>
                  <a:pt x="501284" y="1839383"/>
                  <a:pt x="506754" y="1847397"/>
                  <a:pt x="508959" y="1856219"/>
                </a:cubicBezTo>
                <a:lnTo>
                  <a:pt x="526212" y="1925230"/>
                </a:lnTo>
                <a:cubicBezTo>
                  <a:pt x="550226" y="2117353"/>
                  <a:pt x="520415" y="1861128"/>
                  <a:pt x="543464" y="2287540"/>
                </a:cubicBezTo>
                <a:cubicBezTo>
                  <a:pt x="543955" y="2296620"/>
                  <a:pt x="549886" y="2304597"/>
                  <a:pt x="552091" y="2313419"/>
                </a:cubicBezTo>
                <a:cubicBezTo>
                  <a:pt x="558521" y="2339138"/>
                  <a:pt x="563383" y="2365225"/>
                  <a:pt x="569344" y="2391056"/>
                </a:cubicBezTo>
                <a:cubicBezTo>
                  <a:pt x="572010" y="2402608"/>
                  <a:pt x="574483" y="2414230"/>
                  <a:pt x="577970" y="2425562"/>
                </a:cubicBezTo>
                <a:cubicBezTo>
                  <a:pt x="585992" y="2451635"/>
                  <a:pt x="595222" y="2477321"/>
                  <a:pt x="603849" y="2503200"/>
                </a:cubicBezTo>
                <a:cubicBezTo>
                  <a:pt x="606724" y="2511826"/>
                  <a:pt x="607432" y="2521513"/>
                  <a:pt x="612476" y="2529079"/>
                </a:cubicBezTo>
                <a:cubicBezTo>
                  <a:pt x="634772" y="2562524"/>
                  <a:pt x="626449" y="2545123"/>
                  <a:pt x="638355" y="2580838"/>
                </a:cubicBezTo>
                <a:cubicBezTo>
                  <a:pt x="635479" y="2595215"/>
                  <a:pt x="634876" y="2610241"/>
                  <a:pt x="629728" y="2623970"/>
                </a:cubicBezTo>
                <a:cubicBezTo>
                  <a:pt x="626088" y="2633677"/>
                  <a:pt x="617620" y="2640847"/>
                  <a:pt x="612476" y="2649849"/>
                </a:cubicBezTo>
                <a:cubicBezTo>
                  <a:pt x="606096" y="2661014"/>
                  <a:pt x="600289" y="2672535"/>
                  <a:pt x="595223" y="2684355"/>
                </a:cubicBezTo>
                <a:cubicBezTo>
                  <a:pt x="591641" y="2692713"/>
                  <a:pt x="592276" y="2703134"/>
                  <a:pt x="586596" y="2710234"/>
                </a:cubicBezTo>
                <a:cubicBezTo>
                  <a:pt x="580119" y="2718330"/>
                  <a:pt x="568682" y="2720850"/>
                  <a:pt x="560717" y="2727487"/>
                </a:cubicBezTo>
                <a:cubicBezTo>
                  <a:pt x="552114" y="2734656"/>
                  <a:pt x="524077" y="2768729"/>
                  <a:pt x="508959" y="2770619"/>
                </a:cubicBezTo>
                <a:cubicBezTo>
                  <a:pt x="471866" y="2775256"/>
                  <a:pt x="434196" y="2770619"/>
                  <a:pt x="396815" y="2770619"/>
                </a:cubicBezTo>
              </a:path>
            </a:pathLst>
          </a:cu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63713" y="188913"/>
            <a:ext cx="50180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FerSML</a:t>
            </a:r>
            <a:r>
              <a:rPr lang="hu-HU" sz="40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hu-HU" sz="4000" b="1" dirty="0">
                <a:solidFill>
                  <a:srgbClr val="000000"/>
                </a:solidFill>
                <a:latin typeface="+mj-lt"/>
              </a:rPr>
            </a:br>
            <a:endParaRPr lang="hu-HU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0723" name="Picture 2" descr="C:\Users\Norbi\Documents\Articles\Actual\DistributedSupporterAvatarDatabaseInWorldFootball\fersmlevol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646238"/>
            <a:ext cx="9037637" cy="5022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484313"/>
            <a:ext cx="112871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2349500"/>
            <a:ext cx="1092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981075"/>
            <a:ext cx="614363" cy="758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1268413"/>
            <a:ext cx="7493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9725" y="1628775"/>
            <a:ext cx="122078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35362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smtClean="0">
                <a:latin typeface="+mn-lt"/>
              </a:rPr>
              <a:t>Mire (lesz, lenne) jó?</a:t>
            </a:r>
            <a:br>
              <a:rPr lang="hu-HU" sz="3600" b="1" dirty="0" smtClean="0">
                <a:latin typeface="+mn-lt"/>
              </a:rPr>
            </a:br>
            <a:r>
              <a:rPr lang="hu-HU" b="1" dirty="0" smtClean="0">
                <a:latin typeface="+mn-lt"/>
              </a:rPr>
              <a:t> a futball szimuláció egy használati esete</a:t>
            </a:r>
          </a:p>
        </p:txBody>
      </p:sp>
      <p:sp>
        <p:nvSpPr>
          <p:cNvPr id="8" name="Téglalap 7"/>
          <p:cNvSpPr/>
          <p:nvPr/>
        </p:nvSpPr>
        <p:spPr>
          <a:xfrm>
            <a:off x="395536" y="119675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hu-HU" dirty="0" smtClean="0">
                <a:latin typeface="+mn-lt"/>
              </a:rPr>
              <a:t>	Tekintsük meg a </a:t>
            </a:r>
            <a:r>
              <a:rPr lang="en-US" i="1" dirty="0" smtClean="0">
                <a:latin typeface="+mn-lt"/>
              </a:rPr>
              <a:t>N. </a:t>
            </a:r>
            <a:r>
              <a:rPr lang="en-US" i="1" dirty="0" err="1" smtClean="0">
                <a:latin typeface="+mn-lt"/>
              </a:rPr>
              <a:t>Bátfai</a:t>
            </a:r>
            <a:r>
              <a:rPr lang="en-US" i="1" dirty="0" smtClean="0">
                <a:latin typeface="+mn-lt"/>
              </a:rPr>
              <a:t>, E. Bátfai (2010), </a:t>
            </a:r>
            <a:r>
              <a:rPr lang="en-US" b="1" i="1" dirty="0" smtClean="0">
                <a:latin typeface="+mn-lt"/>
              </a:rPr>
              <a:t>Public Resource Computing in </a:t>
            </a:r>
            <a:r>
              <a:rPr lang="hu-HU" b="1" i="1" dirty="0" smtClean="0">
                <a:latin typeface="+mn-lt"/>
              </a:rPr>
              <a:t> </a:t>
            </a:r>
            <a:r>
              <a:rPr lang="en-US" b="1" i="1" dirty="0" smtClean="0">
                <a:latin typeface="+mn-lt"/>
              </a:rPr>
              <a:t>European</a:t>
            </a:r>
            <a:r>
              <a:rPr lang="hu-HU" b="1" i="1" dirty="0" smtClean="0">
                <a:latin typeface="+mn-lt"/>
              </a:rPr>
              <a:t> </a:t>
            </a:r>
            <a:r>
              <a:rPr lang="en-US" b="1" i="1" dirty="0" smtClean="0">
                <a:latin typeface="+mn-lt"/>
              </a:rPr>
              <a:t>Football</a:t>
            </a:r>
            <a:r>
              <a:rPr lang="en-US" i="1" dirty="0" smtClean="0">
                <a:latin typeface="+mn-lt"/>
              </a:rPr>
              <a:t> (submitted)</a:t>
            </a:r>
            <a:r>
              <a:rPr lang="hu-HU" i="1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beküldött cikk példáját, mint egy használati esetet.  Itt a BL 3. selejtezőkörének </a:t>
            </a:r>
            <a:r>
              <a:rPr lang="en-US" dirty="0" err="1" smtClean="0">
                <a:latin typeface="+mn-lt"/>
              </a:rPr>
              <a:t>Debreceni</a:t>
            </a:r>
            <a:r>
              <a:rPr lang="en-US" dirty="0" smtClean="0">
                <a:latin typeface="+mn-lt"/>
              </a:rPr>
              <a:t> VSC </a:t>
            </a:r>
            <a:r>
              <a:rPr lang="hu-HU" dirty="0" smtClean="0">
                <a:latin typeface="+mn-lt"/>
              </a:rPr>
              <a:t>- </a:t>
            </a:r>
            <a:r>
              <a:rPr lang="en-US" dirty="0" smtClean="0">
                <a:latin typeface="+mn-lt"/>
              </a:rPr>
              <a:t>FC Basel</a:t>
            </a:r>
            <a:r>
              <a:rPr lang="hu-HU" dirty="0" smtClean="0">
                <a:latin typeface="+mn-lt"/>
              </a:rPr>
              <a:t> (0-2) és </a:t>
            </a:r>
            <a:r>
              <a:rPr lang="en-US" dirty="0" smtClean="0">
                <a:latin typeface="+mn-lt"/>
              </a:rPr>
              <a:t>FC Basel</a:t>
            </a:r>
            <a:r>
              <a:rPr lang="hu-HU" dirty="0" smtClean="0">
                <a:latin typeface="+mn-lt"/>
              </a:rPr>
              <a:t> –  </a:t>
            </a:r>
            <a:r>
              <a:rPr lang="en-US" dirty="0" err="1" smtClean="0">
                <a:latin typeface="+mn-lt"/>
              </a:rPr>
              <a:t>Debreceni</a:t>
            </a:r>
            <a:r>
              <a:rPr lang="en-US" dirty="0" smtClean="0">
                <a:latin typeface="+mn-lt"/>
              </a:rPr>
              <a:t> VSC </a:t>
            </a:r>
            <a:r>
              <a:rPr lang="hu-HU" dirty="0" smtClean="0">
                <a:latin typeface="+mn-lt"/>
              </a:rPr>
              <a:t> (3-1) mérkőzéséről van szó.</a:t>
            </a:r>
          </a:p>
          <a:p>
            <a:pPr marL="342900" indent="-342900">
              <a:defRPr/>
            </a:pPr>
            <a:endParaRPr lang="hu-HU" dirty="0" smtClean="0">
              <a:latin typeface="+mn-lt"/>
            </a:endParaRPr>
          </a:p>
          <a:p>
            <a:pPr marL="342900" indent="-342900">
              <a:defRPr/>
            </a:pPr>
            <a:endParaRPr lang="hu-HU" dirty="0" smtClean="0">
              <a:latin typeface="+mn-lt"/>
            </a:endParaRPr>
          </a:p>
          <a:p>
            <a:pPr marL="342900" indent="-342900">
              <a:defRPr/>
            </a:pPr>
            <a:endParaRPr lang="hu-H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550223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, E.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 (2010), Public Resource Computing in European Football (submitted)</a:t>
            </a:r>
            <a:endParaRPr lang="hu-HU" sz="1400" dirty="0">
              <a:latin typeface="+mn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4716016" y="188640"/>
          <a:ext cx="3960439" cy="6379464"/>
        </p:xfrm>
        <a:graphic>
          <a:graphicData uri="http://schemas.openxmlformats.org/drawingml/2006/table">
            <a:tbl>
              <a:tblPr/>
              <a:tblGrid>
                <a:gridCol w="565777"/>
                <a:gridCol w="565777"/>
                <a:gridCol w="565777"/>
                <a:gridCol w="565777"/>
                <a:gridCol w="565777"/>
                <a:gridCol w="565777"/>
                <a:gridCol w="565777"/>
              </a:tblGrid>
              <a:tr h="24095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+mn-lt"/>
                          <a:ea typeface="Times New Roman"/>
                          <a:cs typeface="Times New Roman"/>
                        </a:rPr>
                        <a:t>Debreceni VSC vs. FC Basel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SN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+mn-lt"/>
                          <a:ea typeface="Times New Roman"/>
                          <a:cs typeface="Times New Roman"/>
                        </a:rPr>
                        <a:t>UEFA </a:t>
                      </a:r>
                      <a:r>
                        <a:rPr lang="hu-HU" sz="1400" dirty="0" err="1">
                          <a:latin typeface="+mn-lt"/>
                          <a:ea typeface="Times New Roman"/>
                          <a:cs typeface="Times New Roman"/>
                        </a:rPr>
                        <a:t>data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latin typeface="+mn-lt"/>
                          <a:ea typeface="Times New Roman"/>
                          <a:cs typeface="Times New Roman"/>
                        </a:rPr>
                        <a:t>Our</a:t>
                      </a: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b="1" dirty="0" err="1">
                          <a:latin typeface="+mn-lt"/>
                          <a:ea typeface="Times New Roman"/>
                          <a:cs typeface="Times New Roman"/>
                        </a:rPr>
                        <a:t>own</a:t>
                      </a: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b="1" dirty="0" err="1">
                          <a:latin typeface="+mn-lt"/>
                          <a:ea typeface="Times New Roman"/>
                          <a:cs typeface="Times New Roman"/>
                        </a:rPr>
                        <a:t>results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TGB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+mn-lt"/>
                          <a:ea typeface="Times New Roman"/>
                          <a:cs typeface="Times New Roman"/>
                        </a:rPr>
                        <a:t>ATW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LSR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TGB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LSR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ATW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D-21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D-24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D-16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D-22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D-20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D-33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D-30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+mn-lt"/>
                          <a:ea typeface="Times New Roman"/>
                          <a:cs typeface="Times New Roman"/>
                        </a:rPr>
                        <a:t>D-77</a:t>
                      </a:r>
                      <a:endParaRPr lang="hu-H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D-39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D-10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D-15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>
                          <a:latin typeface="+mn-lt"/>
                          <a:ea typeface="Times New Roman"/>
                          <a:cs typeface="Times New Roman"/>
                        </a:rPr>
                        <a:t>B-20</a:t>
                      </a:r>
                      <a:endParaRPr lang="hu-HU" sz="1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B-4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B-19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B-22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B-34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B-24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B-8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B-17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B-31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B-13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B-14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B-30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i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 b="1" i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036" marR="330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323528" y="2132856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Some statistical data collected by UEFA and us, where "SN" means squad number, TGB - tackles with gaining the ball, ATW - attempts on target and wide, LSR - long solo runs.</a:t>
            </a:r>
            <a:endParaRPr lang="hu-HU" dirty="0">
              <a:latin typeface="+mn-lt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35362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smtClean="0">
                <a:latin typeface="Calibri" pitchFamily="34" charset="0"/>
              </a:rPr>
              <a:t>Szimuláció</a:t>
            </a:r>
            <a:br>
              <a:rPr lang="hu-HU" sz="3600" b="1" dirty="0" smtClean="0">
                <a:latin typeface="Calibri" pitchFamily="34" charset="0"/>
              </a:rPr>
            </a:br>
            <a:r>
              <a:rPr lang="hu-HU" b="1" dirty="0" smtClean="0">
                <a:latin typeface="Calibri" pitchFamily="34" charset="0"/>
              </a:rPr>
              <a:t>egy használati 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550223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, E.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 (2010), Public Resource Computing in European Football (submitted)</a:t>
            </a:r>
            <a:endParaRPr lang="hu-HU" sz="1400" dirty="0"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35362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smtClean="0">
                <a:latin typeface="Calibri" pitchFamily="34" charset="0"/>
              </a:rPr>
              <a:t>FerSML szimuláció</a:t>
            </a:r>
            <a:br>
              <a:rPr lang="hu-HU" sz="3600" b="1" dirty="0" smtClean="0">
                <a:latin typeface="Calibri" pitchFamily="34" charset="0"/>
              </a:rPr>
            </a:br>
            <a:r>
              <a:rPr lang="hu-HU" b="1" dirty="0" smtClean="0">
                <a:latin typeface="Calibri" pitchFamily="34" charset="0"/>
              </a:rPr>
              <a:t>egy használati eset</a:t>
            </a:r>
          </a:p>
        </p:txBody>
      </p:sp>
      <p:pic>
        <p:nvPicPr>
          <p:cNvPr id="47105" name="Picture 1" descr="u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935168" cy="502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23529" y="1124744"/>
          <a:ext cx="8280915" cy="2989152"/>
        </p:xfrm>
        <a:graphic>
          <a:graphicData uri="http://schemas.openxmlformats.org/drawingml/2006/table">
            <a:tbl>
              <a:tblPr/>
              <a:tblGrid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  <a:gridCol w="552061"/>
              </a:tblGrid>
              <a:tr h="193956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+mn-lt"/>
                          <a:ea typeface="Times New Roman"/>
                          <a:cs typeface="Times New Roman"/>
                        </a:rPr>
                        <a:t>Public </a:t>
                      </a:r>
                      <a:r>
                        <a:rPr lang="hu-HU" sz="1800" b="1" dirty="0" err="1">
                          <a:latin typeface="+mn-lt"/>
                          <a:ea typeface="Times New Roman"/>
                          <a:cs typeface="Times New Roman"/>
                        </a:rPr>
                        <a:t>Resource</a:t>
                      </a:r>
                      <a:r>
                        <a:rPr lang="hu-HU" sz="18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b="1" dirty="0" err="1">
                          <a:latin typeface="+mn-lt"/>
                          <a:ea typeface="Times New Roman"/>
                          <a:cs typeface="Times New Roman"/>
                        </a:rPr>
                        <a:t>Football</a:t>
                      </a:r>
                      <a:r>
                        <a:rPr lang="hu-HU" sz="18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b="1" dirty="0" err="1">
                          <a:latin typeface="+mn-lt"/>
                          <a:ea typeface="Times New Roman"/>
                          <a:cs typeface="Times New Roman"/>
                        </a:rPr>
                        <a:t>Computing</a:t>
                      </a:r>
                      <a:r>
                        <a:rPr lang="hu-HU" sz="18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b="1" dirty="0" err="1">
                          <a:latin typeface="+mn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hu-HU" sz="1800" b="1" dirty="0">
                          <a:latin typeface="+mn-lt"/>
                          <a:ea typeface="Times New Roman"/>
                          <a:cs typeface="Times New Roman"/>
                        </a:rPr>
                        <a:t> FerSML 0.0.7</a:t>
                      </a:r>
                      <a:endParaRPr lang="hu-H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395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+mn-lt"/>
                          <a:ea typeface="Times New Roman"/>
                          <a:cs typeface="Times New Roman"/>
                        </a:rPr>
                        <a:t>4x3x3</a:t>
                      </a:r>
                      <a:endParaRPr lang="hu-H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+mn-lt"/>
                          <a:ea typeface="Times New Roman"/>
                          <a:cs typeface="Times New Roman"/>
                        </a:rPr>
                        <a:t>4x4x2</a:t>
                      </a:r>
                      <a:endParaRPr lang="hu-H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4x3x2x1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+mn-lt"/>
                          <a:ea typeface="Times New Roman"/>
                          <a:cs typeface="Times New Roman"/>
                        </a:rPr>
                        <a:t>3x4x3</a:t>
                      </a:r>
                      <a:endParaRPr lang="hu-HU" sz="1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+mn-lt"/>
                          <a:ea typeface="Times New Roman"/>
                          <a:cs typeface="Times New Roman"/>
                        </a:rPr>
                        <a:t>4x2x3x1</a:t>
                      </a:r>
                      <a:endParaRPr lang="hu-H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93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BW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DW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DG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BW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DW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DG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BW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DW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DG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BW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DW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DG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BW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DW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DG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155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79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266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73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367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306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147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112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+mn-lt"/>
                          <a:ea typeface="Times New Roman"/>
                          <a:cs typeface="Times New Roman"/>
                        </a:rPr>
                        <a:t>127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261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295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157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109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76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315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+mn-lt"/>
                          <a:ea typeface="Times New Roman"/>
                          <a:cs typeface="Times New Roman"/>
                        </a:rPr>
                        <a:t>79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367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hu-HU" sz="16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170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185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287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111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110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279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174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107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219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123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63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314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endParaRPr lang="hu-HU" sz="1600" b="1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341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117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+mn-lt"/>
                          <a:ea typeface="Times New Roman"/>
                          <a:cs typeface="Times New Roman"/>
                        </a:rPr>
                        <a:t>174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266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144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+mn-lt"/>
                          <a:ea typeface="Times New Roman"/>
                          <a:cs typeface="Times New Roman"/>
                        </a:rPr>
                        <a:t>190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166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122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80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298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151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319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81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+mn-lt"/>
                          <a:ea typeface="Times New Roman"/>
                          <a:cs typeface="Times New Roman"/>
                        </a:rPr>
                        <a:t>141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278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105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+mn-lt"/>
                          <a:ea typeface="Times New Roman"/>
                          <a:cs typeface="Times New Roman"/>
                        </a:rPr>
                        <a:t>106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289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+mn-lt"/>
                          <a:ea typeface="Times New Roman"/>
                          <a:cs typeface="Times New Roman"/>
                        </a:rPr>
                        <a:t>262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192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346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134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198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263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+mn-lt"/>
                          <a:ea typeface="Times New Roman"/>
                          <a:cs typeface="Times New Roman"/>
                        </a:rPr>
                        <a:t>55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+mn-lt"/>
                          <a:ea typeface="Times New Roman"/>
                          <a:cs typeface="Times New Roman"/>
                        </a:rPr>
                        <a:t>298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147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311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156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latin typeface="+mn-lt"/>
                          <a:ea typeface="Times New Roman"/>
                          <a:cs typeface="Times New Roman"/>
                        </a:rPr>
                        <a:t>146</a:t>
                      </a:r>
                      <a:endParaRPr lang="hu-H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+mn-lt"/>
                          <a:ea typeface="Times New Roman"/>
                          <a:cs typeface="Times New Roman"/>
                        </a:rPr>
                        <a:t>182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+mn-lt"/>
                          <a:ea typeface="Times New Roman"/>
                          <a:cs typeface="Times New Roman"/>
                        </a:rPr>
                        <a:t>172</a:t>
                      </a: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323528" y="415890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possible tactical line-up pairs computed by the </a:t>
            </a:r>
            <a:r>
              <a:rPr lang="en-US" i="1" dirty="0" smtClean="0">
                <a:latin typeface="+mn-lt"/>
              </a:rPr>
              <a:t>“Public Resource Football Computing for FerSML”,</a:t>
            </a:r>
            <a:r>
              <a:rPr lang="en-US" dirty="0" smtClean="0">
                <a:latin typeface="+mn-lt"/>
              </a:rPr>
              <a:t> v0.0.7, where "BW" means FC Basel wins, DW - </a:t>
            </a:r>
            <a:r>
              <a:rPr lang="en-US" dirty="0" err="1" smtClean="0">
                <a:latin typeface="+mn-lt"/>
              </a:rPr>
              <a:t>Debreceni</a:t>
            </a:r>
            <a:r>
              <a:rPr lang="en-US" dirty="0" smtClean="0">
                <a:latin typeface="+mn-lt"/>
              </a:rPr>
              <a:t> VSC wins, DG - Drawn game.</a:t>
            </a:r>
            <a:endParaRPr lang="hu-HU" dirty="0">
              <a:latin typeface="+mn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50223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, E.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 (2010), Public Resource Computing in European Football (submitted)</a:t>
            </a:r>
            <a:endParaRPr lang="hu-HU" sz="1400" dirty="0">
              <a:latin typeface="+mn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411760" y="5589240"/>
            <a:ext cx="4798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4-3-2-1 </a:t>
            </a:r>
            <a:r>
              <a:rPr lang="hu-HU" dirty="0" smtClean="0">
                <a:solidFill>
                  <a:srgbClr val="FF0000"/>
                </a:solidFill>
                <a:latin typeface="+mn-lt"/>
              </a:rPr>
              <a:t>formációt választjuk további elemzésre.</a:t>
            </a:r>
            <a:endParaRPr lang="hu-H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35362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smtClean="0">
                <a:latin typeface="Calibri" pitchFamily="34" charset="0"/>
              </a:rPr>
              <a:t>FerSML szimuláció</a:t>
            </a:r>
            <a:br>
              <a:rPr lang="hu-HU" sz="3600" b="1" dirty="0" smtClean="0">
                <a:latin typeface="Calibri" pitchFamily="34" charset="0"/>
              </a:rPr>
            </a:br>
            <a:r>
              <a:rPr lang="hu-HU" b="1" dirty="0" smtClean="0">
                <a:latin typeface="Calibri" pitchFamily="34" charset="0"/>
              </a:rPr>
              <a:t>egy használati eset</a:t>
            </a:r>
          </a:p>
        </p:txBody>
      </p:sp>
      <p:sp>
        <p:nvSpPr>
          <p:cNvPr id="9" name="Téglalap 8"/>
          <p:cNvSpPr/>
          <p:nvPr/>
        </p:nvSpPr>
        <p:spPr>
          <a:xfrm>
            <a:off x="0" y="6237312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latin typeface="+mn-lt"/>
              </a:rPr>
              <a:t>Hasonló számítások: </a:t>
            </a:r>
            <a:r>
              <a:rPr lang="hu-HU" sz="1400" dirty="0" smtClean="0">
                <a:latin typeface="+mn-lt"/>
                <a:hlinkClick r:id="rId2"/>
              </a:rPr>
              <a:t>http://fersml.blog.hu/2010/08/01/a_magyarok_labdaitol_avagy_a_bazel_debrecen_elott</a:t>
            </a:r>
            <a:r>
              <a:rPr lang="hu-HU" sz="1400" dirty="0" smtClean="0">
                <a:latin typeface="+mn-lt"/>
              </a:rPr>
              <a:t> </a:t>
            </a:r>
            <a:endParaRPr lang="hu-H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550223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, E.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 (2010), Public Resource Computing in European Football (submitted)</a:t>
            </a:r>
            <a:endParaRPr lang="hu-HU" sz="1400" dirty="0">
              <a:latin typeface="+mn-lt"/>
            </a:endParaRPr>
          </a:p>
        </p:txBody>
      </p:sp>
      <p:pic>
        <p:nvPicPr>
          <p:cNvPr id="50183" name="Picture 7" descr="Debrecen4_3_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4794926" cy="306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églalap 12"/>
          <p:cNvSpPr/>
          <p:nvPr/>
        </p:nvSpPr>
        <p:spPr>
          <a:xfrm>
            <a:off x="323528" y="50851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20.000 mérkőzésből </a:t>
            </a:r>
          </a:p>
          <a:p>
            <a:pPr lvl="1"/>
            <a:r>
              <a:rPr lang="en-US" dirty="0" smtClean="0">
                <a:latin typeface="+mn-lt"/>
              </a:rPr>
              <a:t>Debrecen </a:t>
            </a:r>
            <a:r>
              <a:rPr lang="hu-HU" dirty="0" smtClean="0">
                <a:latin typeface="+mn-lt"/>
              </a:rPr>
              <a:t>győz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~</a:t>
            </a:r>
            <a:r>
              <a:rPr lang="en-US" dirty="0" smtClean="0">
                <a:latin typeface="+mn-lt"/>
              </a:rPr>
              <a:t>53% </a:t>
            </a: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 döntetlen ~</a:t>
            </a:r>
            <a:r>
              <a:rPr lang="en-US" dirty="0" smtClean="0">
                <a:latin typeface="+mn-lt"/>
              </a:rPr>
              <a:t>42% </a:t>
            </a:r>
            <a:endParaRPr lang="hu-HU" dirty="0" smtClean="0">
              <a:latin typeface="+mn-lt"/>
            </a:endParaRPr>
          </a:p>
          <a:p>
            <a:pPr lvl="1"/>
            <a:r>
              <a:rPr lang="hu-HU" dirty="0" smtClean="0">
                <a:latin typeface="+mn-lt"/>
              </a:rPr>
              <a:t>és csak ~5% b</a:t>
            </a:r>
            <a:r>
              <a:rPr lang="en-US" dirty="0" err="1" smtClean="0">
                <a:latin typeface="+mn-lt"/>
              </a:rPr>
              <a:t>asel</a:t>
            </a:r>
            <a:r>
              <a:rPr lang="hu-HU" dirty="0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győzelem.</a:t>
            </a:r>
            <a:endParaRPr lang="hu-HU" dirty="0">
              <a:latin typeface="+mn-lt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908097" y="1340768"/>
            <a:ext cx="475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12 órával a meccs előtt tudott kezdővel számolva</a:t>
            </a:r>
            <a:endParaRPr lang="hu-HU" dirty="0">
              <a:latin typeface="+mn-lt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35362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smtClean="0">
                <a:latin typeface="Calibri" pitchFamily="34" charset="0"/>
              </a:rPr>
              <a:t>FerSML szimuláció</a:t>
            </a:r>
            <a:br>
              <a:rPr lang="hu-HU" sz="3600" b="1" dirty="0" smtClean="0">
                <a:latin typeface="Calibri" pitchFamily="34" charset="0"/>
              </a:rPr>
            </a:br>
            <a:r>
              <a:rPr lang="hu-HU" b="1" dirty="0" smtClean="0">
                <a:latin typeface="Calibri" pitchFamily="34" charset="0"/>
              </a:rPr>
              <a:t>egy használati 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550223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, E.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 (2010), Public Resource Computing in European Football (submitted)</a:t>
            </a:r>
            <a:endParaRPr lang="hu-HU" sz="1400" dirty="0">
              <a:latin typeface="+mn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23528" y="50851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20.000 mérkőzésből </a:t>
            </a:r>
          </a:p>
          <a:p>
            <a:pPr lvl="1"/>
            <a:r>
              <a:rPr lang="en-US" dirty="0" smtClean="0">
                <a:latin typeface="+mn-lt"/>
              </a:rPr>
              <a:t>Debrecen </a:t>
            </a:r>
            <a:r>
              <a:rPr lang="hu-HU" dirty="0" smtClean="0">
                <a:latin typeface="+mn-lt"/>
              </a:rPr>
              <a:t>győz ~50 % (53)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 döntetlen ~</a:t>
            </a:r>
            <a:r>
              <a:rPr lang="en-US" dirty="0" smtClean="0">
                <a:latin typeface="+mn-lt"/>
              </a:rPr>
              <a:t>4</a:t>
            </a:r>
            <a:r>
              <a:rPr lang="hu-HU" dirty="0" smtClean="0">
                <a:latin typeface="+mn-lt"/>
              </a:rPr>
              <a:t>7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% (42)</a:t>
            </a:r>
          </a:p>
          <a:p>
            <a:pPr lvl="1"/>
            <a:r>
              <a:rPr lang="hu-HU" dirty="0" smtClean="0">
                <a:latin typeface="+mn-lt"/>
              </a:rPr>
              <a:t>és csak ~13 % (5) b</a:t>
            </a:r>
            <a:r>
              <a:rPr lang="en-US" dirty="0" err="1" smtClean="0">
                <a:latin typeface="+mn-lt"/>
              </a:rPr>
              <a:t>asel</a:t>
            </a:r>
            <a:r>
              <a:rPr lang="hu-HU" dirty="0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győzelem.</a:t>
            </a:r>
            <a:endParaRPr lang="hu-HU" dirty="0">
              <a:latin typeface="+mn-l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039561" y="1340768"/>
            <a:ext cx="5700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néhány órával a meccs előtt tudott, a valódi kezdő tagokkal</a:t>
            </a:r>
            <a:endParaRPr lang="hu-HU" dirty="0">
              <a:latin typeface="+mn-lt"/>
            </a:endParaRPr>
          </a:p>
        </p:txBody>
      </p:sp>
      <p:pic>
        <p:nvPicPr>
          <p:cNvPr id="53249" name="Picture 1" descr="Debrecen4_3_2_1starting_t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794926" cy="306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35362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smtClean="0">
                <a:latin typeface="Calibri" pitchFamily="34" charset="0"/>
              </a:rPr>
              <a:t>FerSML szimuláció</a:t>
            </a:r>
            <a:br>
              <a:rPr lang="hu-HU" sz="3600" b="1" dirty="0" smtClean="0">
                <a:latin typeface="Calibri" pitchFamily="34" charset="0"/>
              </a:rPr>
            </a:br>
            <a:r>
              <a:rPr lang="hu-HU" b="1" dirty="0" smtClean="0">
                <a:latin typeface="Calibri" pitchFamily="34" charset="0"/>
              </a:rPr>
              <a:t>egy használati 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1872208" y="-171400"/>
            <a:ext cx="52200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Célok és tartalom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155" y="836712"/>
            <a:ext cx="85693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 smtClean="0">
                <a:latin typeface="+mn-lt"/>
              </a:rPr>
              <a:t>Előadás</a:t>
            </a:r>
            <a:endParaRPr lang="hu-HU" sz="2000" b="1" dirty="0">
              <a:latin typeface="+mn-lt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Néhány osztály kapcsolatának megtervezése, Software </a:t>
            </a:r>
            <a:r>
              <a:rPr lang="hu-HU" sz="2000" dirty="0" err="1" smtClean="0">
                <a:latin typeface="+mn-lt"/>
              </a:rPr>
              <a:t>Engineering</a:t>
            </a:r>
            <a:r>
              <a:rPr lang="hu-HU" sz="2000" dirty="0" smtClean="0">
                <a:latin typeface="+mn-lt"/>
              </a:rPr>
              <a:t> fogalma, OO </a:t>
            </a:r>
            <a:r>
              <a:rPr lang="hu-HU" sz="2000" dirty="0" err="1" smtClean="0">
                <a:latin typeface="+mn-lt"/>
              </a:rPr>
              <a:t>tevezés</a:t>
            </a:r>
            <a:r>
              <a:rPr lang="hu-HU" sz="2000" dirty="0" smtClean="0">
                <a:latin typeface="+mn-lt"/>
              </a:rPr>
              <a:t>, modellezés, RUP, UML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XML dokumentum jól formázottsága és érvényessége, RELAX NG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A </a:t>
            </a:r>
            <a:r>
              <a:rPr lang="hu-HU" sz="2000" dirty="0" err="1" smtClean="0">
                <a:latin typeface="+mn-lt"/>
              </a:rPr>
              <a:t>RoboCup</a:t>
            </a:r>
            <a:r>
              <a:rPr lang="hu-HU" sz="2000" dirty="0" smtClean="0">
                <a:latin typeface="+mn-lt"/>
              </a:rPr>
              <a:t> 2D szimulációs liga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Java fejlesztés: </a:t>
            </a:r>
            <a:r>
              <a:rPr lang="hu-HU" sz="2000" dirty="0" err="1" smtClean="0">
                <a:latin typeface="+mn-lt"/>
              </a:rPr>
              <a:t>Apache</a:t>
            </a:r>
            <a:r>
              <a:rPr lang="hu-HU" sz="2000" dirty="0" smtClean="0">
                <a:latin typeface="+mn-lt"/>
              </a:rPr>
              <a:t> Maven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A Java interfész és csomag fogalma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Java </a:t>
            </a:r>
            <a:r>
              <a:rPr lang="hu-HU" sz="2000" dirty="0">
                <a:latin typeface="+mn-lt"/>
              </a:rPr>
              <a:t>nyelvi bevezetés</a:t>
            </a:r>
            <a:r>
              <a:rPr lang="hu-HU" sz="2000" dirty="0" smtClean="0">
                <a:latin typeface="+mn-lt"/>
              </a:rPr>
              <a:t>: öröklődés, interfészek, absztrakt osztályok, metódusok.</a:t>
            </a:r>
          </a:p>
          <a:p>
            <a:pPr>
              <a:defRPr/>
            </a:pPr>
            <a:r>
              <a:rPr lang="hu-HU" sz="2000" b="1" dirty="0" smtClean="0">
                <a:latin typeface="+mn-lt"/>
              </a:rPr>
              <a:t>Labor </a:t>
            </a:r>
            <a:r>
              <a:rPr lang="hu-HU" sz="2000" dirty="0" smtClean="0">
                <a:latin typeface="+mn-lt"/>
              </a:rPr>
              <a:t>(2 alkalomra tervezve)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a Javát tanítok példáinak felélesztése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EXOR kódolt szöveg megfejtése Javában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err="1" smtClean="0">
                <a:latin typeface="+mn-lt"/>
              </a:rPr>
              <a:t>Atan</a:t>
            </a:r>
            <a:r>
              <a:rPr lang="hu-HU" sz="2000" dirty="0" smtClean="0">
                <a:latin typeface="+mn-lt"/>
              </a:rPr>
              <a:t> alapú robotfoci: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 Aranylabor FC, Csak a foci FC, Büntető FC, Kapuba FC, Foci iszony FC, </a:t>
            </a:r>
            <a:r>
              <a:rPr lang="hu-HU" sz="2000" dirty="0" err="1" smtClean="0">
                <a:latin typeface="+mn-lt"/>
              </a:rPr>
              <a:t>Ping-pong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FC</a:t>
            </a:r>
            <a:r>
              <a:rPr lang="hu-HU" sz="2000" dirty="0" smtClean="0">
                <a:latin typeface="+mn-lt"/>
              </a:rPr>
              <a:t>, Mágnes FC, Kékhalál FC</a:t>
            </a:r>
            <a:endParaRPr lang="hu-HU" sz="2000" dirty="0">
              <a:latin typeface="+mn-lt"/>
            </a:endParaRPr>
          </a:p>
          <a:p>
            <a:pPr>
              <a:defRPr/>
            </a:pPr>
            <a:r>
              <a:rPr lang="hu-HU" sz="2000" b="1" dirty="0">
                <a:latin typeface="+mn-lt"/>
              </a:rPr>
              <a:t>Laborkártyák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Interfész kártyák, kódolási konvenciók kártyák</a:t>
            </a:r>
            <a:endParaRPr lang="hu-HU" sz="2000" dirty="0">
              <a:latin typeface="+mn-lt"/>
            </a:endParaRPr>
          </a:p>
          <a:p>
            <a:pPr marL="457200" indent="-457200">
              <a:defRPr/>
            </a:pPr>
            <a:r>
              <a:rPr lang="hu-HU" sz="2000" b="1" dirty="0">
                <a:latin typeface="+mn-lt"/>
              </a:rPr>
              <a:t>Otthoni opcionális feladat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Saját </a:t>
            </a:r>
            <a:r>
              <a:rPr lang="hu-HU" sz="2000" dirty="0" err="1" smtClean="0">
                <a:latin typeface="+mn-lt"/>
              </a:rPr>
              <a:t>Atan</a:t>
            </a:r>
            <a:r>
              <a:rPr lang="hu-HU" sz="2000" dirty="0" smtClean="0">
                <a:latin typeface="+mn-lt"/>
              </a:rPr>
              <a:t> alapú RCSS csapat fejlesztése</a:t>
            </a: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550223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, E.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 (2010), Public Resource Computing in European Football (submitted)</a:t>
            </a:r>
            <a:endParaRPr lang="hu-HU" sz="1400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50851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20.000 mérkőzésből </a:t>
            </a:r>
          </a:p>
          <a:p>
            <a:pPr lvl="1"/>
            <a:r>
              <a:rPr lang="en-US" dirty="0" smtClean="0">
                <a:latin typeface="+mn-lt"/>
              </a:rPr>
              <a:t>Debrecen </a:t>
            </a:r>
            <a:r>
              <a:rPr lang="hu-HU" dirty="0" smtClean="0">
                <a:latin typeface="+mn-lt"/>
              </a:rPr>
              <a:t>győz 11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% (40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,53)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 döntetlen 80 % (</a:t>
            </a:r>
            <a:r>
              <a:rPr lang="en-US" dirty="0" smtClean="0">
                <a:latin typeface="+mn-lt"/>
              </a:rPr>
              <a:t>4</a:t>
            </a:r>
            <a:r>
              <a:rPr lang="hu-HU" dirty="0" smtClean="0">
                <a:latin typeface="+mn-lt"/>
              </a:rPr>
              <a:t>7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, 42)</a:t>
            </a:r>
          </a:p>
          <a:p>
            <a:pPr lvl="1"/>
            <a:r>
              <a:rPr lang="hu-HU" dirty="0" smtClean="0">
                <a:latin typeface="+mn-lt"/>
              </a:rPr>
              <a:t>és csak 8 % (13, 5) b</a:t>
            </a:r>
            <a:r>
              <a:rPr lang="en-US" dirty="0" err="1" smtClean="0">
                <a:latin typeface="+mn-lt"/>
              </a:rPr>
              <a:t>asel</a:t>
            </a:r>
            <a:r>
              <a:rPr lang="hu-HU" dirty="0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győzelem.</a:t>
            </a:r>
            <a:endParaRPr lang="hu-HU" dirty="0">
              <a:latin typeface="+mn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066730" y="1340768"/>
            <a:ext cx="468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de 4-3-3-at játszottunk (itt már utólag számolva)</a:t>
            </a:r>
            <a:endParaRPr lang="hu-HU" dirty="0">
              <a:latin typeface="+mn-lt"/>
            </a:endParaRPr>
          </a:p>
        </p:txBody>
      </p:sp>
      <p:pic>
        <p:nvPicPr>
          <p:cNvPr id="52225" name="Picture 1" descr="Debrecen4_3_3_starting_t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4794926" cy="306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35362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smtClean="0">
                <a:latin typeface="Calibri" pitchFamily="34" charset="0"/>
              </a:rPr>
              <a:t>FerSML szimuláció</a:t>
            </a:r>
            <a:br>
              <a:rPr lang="hu-HU" sz="3600" b="1" dirty="0" smtClean="0">
                <a:latin typeface="Calibri" pitchFamily="34" charset="0"/>
              </a:rPr>
            </a:br>
            <a:r>
              <a:rPr lang="hu-HU" b="1" dirty="0" smtClean="0">
                <a:latin typeface="Calibri" pitchFamily="34" charset="0"/>
              </a:rPr>
              <a:t>egy használati 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550223"/>
            <a:ext cx="889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, E. </a:t>
            </a:r>
            <a:r>
              <a:rPr lang="en-US" sz="1400" dirty="0" err="1" smtClean="0">
                <a:latin typeface="+mn-lt"/>
              </a:rPr>
              <a:t>Bátfai</a:t>
            </a:r>
            <a:r>
              <a:rPr lang="en-US" sz="1400" dirty="0" smtClean="0">
                <a:latin typeface="+mn-lt"/>
              </a:rPr>
              <a:t> (2010), Public Resource Computing in European Football (submitted)</a:t>
            </a:r>
            <a:endParaRPr lang="hu-HU" sz="1400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50851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20.000 mérkőzésből </a:t>
            </a:r>
          </a:p>
          <a:p>
            <a:pPr lvl="1"/>
            <a:r>
              <a:rPr lang="en-US" dirty="0" smtClean="0">
                <a:latin typeface="+mn-lt"/>
              </a:rPr>
              <a:t>Debrecen </a:t>
            </a:r>
            <a:r>
              <a:rPr lang="hu-HU" dirty="0" smtClean="0">
                <a:latin typeface="+mn-lt"/>
              </a:rPr>
              <a:t>győz 9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% (11, 40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,53)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 döntetlen 76 % (80, </a:t>
            </a:r>
            <a:r>
              <a:rPr lang="en-US" dirty="0" smtClean="0">
                <a:latin typeface="+mn-lt"/>
              </a:rPr>
              <a:t>4</a:t>
            </a:r>
            <a:r>
              <a:rPr lang="hu-HU" dirty="0" smtClean="0">
                <a:latin typeface="+mn-lt"/>
              </a:rPr>
              <a:t>7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, 42)</a:t>
            </a:r>
          </a:p>
          <a:p>
            <a:pPr lvl="1"/>
            <a:r>
              <a:rPr lang="hu-HU" dirty="0" smtClean="0">
                <a:latin typeface="+mn-lt"/>
              </a:rPr>
              <a:t>és csak 15 % (8, 13, 5) b</a:t>
            </a:r>
            <a:r>
              <a:rPr lang="en-US" dirty="0" err="1" smtClean="0">
                <a:latin typeface="+mn-lt"/>
              </a:rPr>
              <a:t>asel</a:t>
            </a:r>
            <a:r>
              <a:rPr lang="hu-HU" dirty="0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hu-HU" dirty="0" smtClean="0">
                <a:latin typeface="+mn-lt"/>
              </a:rPr>
              <a:t>győzelem.</a:t>
            </a:r>
            <a:endParaRPr lang="hu-HU" dirty="0">
              <a:latin typeface="+mn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066730" y="1340768"/>
            <a:ext cx="169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A valódi felállás:</a:t>
            </a:r>
            <a:endParaRPr lang="hu-HU" dirty="0">
              <a:latin typeface="+mn-lt"/>
            </a:endParaRPr>
          </a:p>
        </p:txBody>
      </p:sp>
      <p:pic>
        <p:nvPicPr>
          <p:cNvPr id="51201" name="Picture 1" descr="Debrecen4_3_3_starting_tea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4794926" cy="306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35362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smtClean="0">
                <a:latin typeface="Calibri" pitchFamily="34" charset="0"/>
              </a:rPr>
              <a:t>FerSML szimuláció</a:t>
            </a:r>
            <a:br>
              <a:rPr lang="hu-HU" sz="3600" b="1" dirty="0" smtClean="0">
                <a:latin typeface="Calibri" pitchFamily="34" charset="0"/>
              </a:rPr>
            </a:br>
            <a:r>
              <a:rPr lang="hu-HU" b="1" dirty="0" smtClean="0">
                <a:latin typeface="Calibri" pitchFamily="34" charset="0"/>
              </a:rPr>
              <a:t>egy használati 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5536" y="162880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„</a:t>
            </a:r>
            <a:r>
              <a:rPr lang="hu-HU" i="1" dirty="0" smtClean="0">
                <a:latin typeface="+mn-lt"/>
              </a:rPr>
              <a:t>Úgy érzem, nem érdemeltünk vereséget ezen a mérkőzésen, mert több helyzetünk volt. </a:t>
            </a:r>
            <a:r>
              <a:rPr lang="hu-HU" dirty="0" smtClean="0">
                <a:latin typeface="+mn-lt"/>
              </a:rPr>
              <a:t>„ Herczeg András: Több volt ebben a mérkőzésben, </a:t>
            </a:r>
            <a:r>
              <a:rPr lang="hu-HU" dirty="0" smtClean="0">
                <a:latin typeface="+mn-lt"/>
                <a:hlinkClick r:id="rId2"/>
              </a:rPr>
              <a:t>http://</a:t>
            </a:r>
            <a:r>
              <a:rPr lang="hu-HU" b="1" dirty="0" smtClean="0">
                <a:latin typeface="+mn-lt"/>
                <a:hlinkClick r:id="rId2"/>
              </a:rPr>
              <a:t>www.dvsc.hu</a:t>
            </a:r>
            <a:r>
              <a:rPr lang="hu-HU" dirty="0" smtClean="0">
                <a:latin typeface="+mn-lt"/>
                <a:hlinkClick r:id="rId2"/>
              </a:rPr>
              <a:t>/Lapok/hirek_hud.aspx?id=4187</a:t>
            </a:r>
            <a:r>
              <a:rPr lang="hu-HU" dirty="0" smtClean="0">
                <a:latin typeface="+mn-lt"/>
              </a:rPr>
              <a:t> </a:t>
            </a: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romanLcPeriod"/>
            </a:pPr>
            <a:r>
              <a:rPr lang="hu-HU" dirty="0" smtClean="0">
                <a:latin typeface="+mn-lt"/>
                <a:hlinkClick r:id="rId3"/>
              </a:rPr>
              <a:t>http://fersml.blog.hu/2010/07/29/mi_tortent_az_ejjel_avagy_a_hogyan_lehetsz_avatar_fejleszto_sorozatunk_negyedik_resze</a:t>
            </a:r>
            <a:r>
              <a:rPr lang="hu-HU" dirty="0" smtClean="0">
                <a:latin typeface="+mn-lt"/>
              </a:rPr>
              <a:t> </a:t>
            </a:r>
          </a:p>
          <a:p>
            <a:pPr marL="342900" indent="-342900">
              <a:buFont typeface="+mj-lt"/>
              <a:buAutoNum type="romanLcPeriod"/>
            </a:pPr>
            <a:r>
              <a:rPr lang="hu-HU" dirty="0" smtClean="0">
                <a:latin typeface="+mn-lt"/>
                <a:hlinkClick r:id="rId4"/>
              </a:rPr>
              <a:t>http://fersml.blog.hu/2010/07/30/a_magyarok_labdaitol_ments_meg_uram_minket</a:t>
            </a:r>
            <a:r>
              <a:rPr lang="hu-HU" dirty="0" smtClean="0">
                <a:latin typeface="+mn-lt"/>
              </a:rPr>
              <a:t> </a:t>
            </a:r>
          </a:p>
          <a:p>
            <a:pPr marL="342900" indent="-342900">
              <a:buFont typeface="+mj-lt"/>
              <a:buAutoNum type="romanLcPeriod"/>
            </a:pPr>
            <a:r>
              <a:rPr lang="hu-HU" dirty="0" smtClean="0">
                <a:latin typeface="+mn-lt"/>
                <a:hlinkClick r:id="rId5"/>
              </a:rPr>
              <a:t>http://fersml.blog.hu/2010/08/04/lecsap_ma_bazelben_a_magyar_turul</a:t>
            </a:r>
            <a:r>
              <a:rPr lang="hu-HU" dirty="0" smtClean="0">
                <a:latin typeface="+mn-lt"/>
              </a:rPr>
              <a:t> </a:t>
            </a:r>
          </a:p>
          <a:p>
            <a:pPr marL="342900" indent="-342900">
              <a:buFont typeface="+mj-lt"/>
              <a:buAutoNum type="romanLcPeriod"/>
            </a:pPr>
            <a:r>
              <a:rPr lang="hu-HU" dirty="0" smtClean="0">
                <a:latin typeface="+mn-lt"/>
                <a:hlinkClick r:id="rId6"/>
              </a:rPr>
              <a:t>http://fersml.blog.hu/2010/08/01/a_magyarok_labdaitol_avagy_a_bazel_debrecen_elott</a:t>
            </a:r>
            <a:r>
              <a:rPr lang="hu-HU" dirty="0" smtClean="0">
                <a:latin typeface="+mn-lt"/>
              </a:rPr>
              <a:t> </a:t>
            </a:r>
          </a:p>
          <a:p>
            <a:endParaRPr lang="hu-HU" dirty="0" smtClean="0">
              <a:latin typeface="+mn-lt"/>
            </a:endParaRPr>
          </a:p>
          <a:p>
            <a:endParaRPr lang="hu-HU" dirty="0">
              <a:latin typeface="+mn-lt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835362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smtClean="0">
                <a:latin typeface="Calibri" pitchFamily="34" charset="0"/>
              </a:rPr>
              <a:t>FerSML szimuláció</a:t>
            </a:r>
            <a:br>
              <a:rPr lang="hu-HU" sz="3600" b="1" dirty="0" smtClean="0">
                <a:latin typeface="Calibri" pitchFamily="34" charset="0"/>
              </a:rPr>
            </a:br>
            <a:r>
              <a:rPr lang="hu-HU" b="1" dirty="0" smtClean="0">
                <a:latin typeface="Calibri" pitchFamily="34" charset="0"/>
              </a:rPr>
              <a:t>egy használati 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82873" y="188913"/>
            <a:ext cx="835362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smtClean="0">
                <a:latin typeface="Calibri" pitchFamily="34" charset="0"/>
              </a:rPr>
              <a:t>A FerSML szimulációk labortámogatása</a:t>
            </a:r>
            <a:br>
              <a:rPr lang="hu-HU" sz="3600" b="1" dirty="0" smtClean="0">
                <a:latin typeface="Calibri" pitchFamily="34" charset="0"/>
              </a:rPr>
            </a:br>
            <a:endParaRPr lang="hu-HU" b="1" dirty="0" smtClean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240360" cy="459347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544" y="1109710"/>
            <a:ext cx="6792480" cy="816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hu-HU" dirty="0">
                <a:solidFill>
                  <a:srgbClr val="000000"/>
                </a:solidFill>
                <a:latin typeface="+mn-lt"/>
              </a:rPr>
              <a:t>Bátfai Norbert: </a:t>
            </a:r>
            <a:r>
              <a:rPr lang="hu-HU" b="1" i="1" dirty="0">
                <a:solidFill>
                  <a:srgbClr val="000000"/>
                </a:solidFill>
                <a:latin typeface="+mn-lt"/>
              </a:rPr>
              <a:t>Nehogy már megint a mobilod nyomkodjon Téged!</a:t>
            </a:r>
            <a:r>
              <a:rPr lang="hu-HU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494" y="102534"/>
            <a:ext cx="4989986" cy="671084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 txBox="1">
            <a:spLocks/>
          </p:cNvSpPr>
          <p:nvPr/>
        </p:nvSpPr>
        <p:spPr bwMode="auto">
          <a:xfrm>
            <a:off x="467493" y="-1000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latin typeface="+mj-lt"/>
              </a:rPr>
              <a:t>FerSML irodalomkutatás </a:t>
            </a:r>
            <a:r>
              <a:rPr lang="hu-HU" sz="3600" b="1" dirty="0">
                <a:latin typeface="+mj-lt"/>
              </a:rPr>
              <a:t>és célkitűzés</a:t>
            </a:r>
            <a:endParaRPr lang="hu-HU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79388" y="1700213"/>
            <a:ext cx="3168650" cy="331311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200" dirty="0">
                <a:solidFill>
                  <a:schemeClr val="tx1"/>
                </a:solidFill>
              </a:rPr>
              <a:t>Mesterséges intelligencia</a:t>
            </a:r>
          </a:p>
        </p:txBody>
      </p:sp>
      <p:sp>
        <p:nvSpPr>
          <p:cNvPr id="8" name="Ellipszis 7"/>
          <p:cNvSpPr/>
          <p:nvPr/>
        </p:nvSpPr>
        <p:spPr>
          <a:xfrm>
            <a:off x="2268538" y="4149725"/>
            <a:ext cx="790575" cy="792163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563938" y="1989138"/>
            <a:ext cx="2879725" cy="2879725"/>
          </a:xfrm>
          <a:prstGeom prst="ellipse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200" dirty="0">
                <a:solidFill>
                  <a:schemeClr val="tx1"/>
                </a:solidFill>
              </a:rPr>
              <a:t>Sporttudomány és „</a:t>
            </a:r>
            <a:r>
              <a:rPr lang="hu-HU" sz="2200" dirty="0" err="1">
                <a:solidFill>
                  <a:schemeClr val="tx1"/>
                </a:solidFill>
              </a:rPr>
              <a:t>coaching</a:t>
            </a:r>
            <a:r>
              <a:rPr lang="hu-HU" sz="2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8374" name="Téglalap 9"/>
          <p:cNvSpPr>
            <a:spLocks noChangeArrowheads="1"/>
          </p:cNvSpPr>
          <p:nvPr/>
        </p:nvSpPr>
        <p:spPr bwMode="auto">
          <a:xfrm>
            <a:off x="0" y="55895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Robot foci</a:t>
            </a:r>
            <a:br>
              <a:rPr lang="hu-HU"/>
            </a:br>
            <a:r>
              <a:rPr lang="hu-HU"/>
              <a:t>(2D szimulációs liga)</a:t>
            </a:r>
          </a:p>
        </p:txBody>
      </p:sp>
      <p:cxnSp>
        <p:nvCxnSpPr>
          <p:cNvPr id="12" name="Egyenes összekötő 11"/>
          <p:cNvCxnSpPr>
            <a:stCxn id="58374" idx="0"/>
            <a:endCxn id="8" idx="4"/>
          </p:cNvCxnSpPr>
          <p:nvPr/>
        </p:nvCxnSpPr>
        <p:spPr>
          <a:xfrm rot="5400000" flipH="1" flipV="1">
            <a:off x="2151063" y="5076825"/>
            <a:ext cx="647700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2771775" y="3716338"/>
            <a:ext cx="3313113" cy="1225550"/>
          </a:xfrm>
          <a:prstGeom prst="ellipse">
            <a:avLst/>
          </a:prstGeom>
          <a:solidFill>
            <a:schemeClr val="accent3">
              <a:lumMod val="75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5508625" y="5589588"/>
            <a:ext cx="3288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A FerSML platform</a:t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általunk fejlesztendő terület</a:t>
            </a:r>
          </a:p>
        </p:txBody>
      </p:sp>
      <p:cxnSp>
        <p:nvCxnSpPr>
          <p:cNvPr id="17" name="Egyenes összekötő 16"/>
          <p:cNvCxnSpPr>
            <a:stCxn id="15" idx="0"/>
            <a:endCxn id="14" idx="5"/>
          </p:cNvCxnSpPr>
          <p:nvPr/>
        </p:nvCxnSpPr>
        <p:spPr>
          <a:xfrm flipH="1" flipV="1">
            <a:off x="5599693" y="4762410"/>
            <a:ext cx="1552972" cy="82717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Téglalap 12"/>
          <p:cNvSpPr>
            <a:spLocks noChangeArrowheads="1"/>
          </p:cNvSpPr>
          <p:nvPr/>
        </p:nvSpPr>
        <p:spPr bwMode="auto">
          <a:xfrm>
            <a:off x="4500563" y="1268413"/>
            <a:ext cx="4378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Sport Science Journals:</a:t>
            </a:r>
          </a:p>
          <a:p>
            <a:endParaRPr lang="hu-HU"/>
          </a:p>
          <a:p>
            <a:r>
              <a:rPr lang="en-US"/>
              <a:t>Journal of Human Sport and Exercise</a:t>
            </a:r>
            <a:endParaRPr lang="hu-HU"/>
          </a:p>
          <a:p>
            <a:r>
              <a:rPr lang="hu-HU"/>
              <a:t>Journal of Quantitative Analysis in Sports</a:t>
            </a:r>
          </a:p>
          <a:p>
            <a:r>
              <a:rPr lang="hu-HU"/>
              <a:t>Magyar Sporttudományi Szemle</a:t>
            </a:r>
          </a:p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 txBox="1">
            <a:spLocks/>
          </p:cNvSpPr>
          <p:nvPr/>
        </p:nvSpPr>
        <p:spPr bwMode="auto">
          <a:xfrm>
            <a:off x="250825" y="188913"/>
            <a:ext cx="82089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Robotfoci vs. FerSML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9395" name="Téglalap 5"/>
          <p:cNvSpPr>
            <a:spLocks noChangeArrowheads="1"/>
          </p:cNvSpPr>
          <p:nvPr/>
        </p:nvSpPr>
        <p:spPr bwMode="auto">
          <a:xfrm>
            <a:off x="539750" y="1484313"/>
            <a:ext cx="8496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dirty="0">
                <a:latin typeface="+mn-lt"/>
              </a:rPr>
              <a:t>Miért alkalmatlan a </a:t>
            </a:r>
            <a:r>
              <a:rPr lang="hu-HU" sz="2400" dirty="0" smtClean="0">
                <a:latin typeface="+mn-lt"/>
              </a:rPr>
              <a:t>RC a mi (FerSML sporttudományi) céljainkra</a:t>
            </a:r>
            <a:r>
              <a:rPr lang="hu-HU" sz="2400" dirty="0">
                <a:latin typeface="+mn-lt"/>
              </a:rPr>
              <a:t>?</a:t>
            </a:r>
          </a:p>
          <a:p>
            <a:endParaRPr lang="hu-HU" sz="2400" dirty="0">
              <a:latin typeface="+mn-lt"/>
            </a:endParaRPr>
          </a:p>
          <a:p>
            <a:r>
              <a:rPr lang="hu-HU" sz="2400" dirty="0">
                <a:latin typeface="+mn-lt"/>
              </a:rPr>
              <a:t>Jóval magasabb </a:t>
            </a:r>
            <a:r>
              <a:rPr lang="hu-HU" sz="2400" dirty="0" smtClean="0">
                <a:latin typeface="+mn-lt"/>
              </a:rPr>
              <a:t>absztrakciós </a:t>
            </a:r>
            <a:r>
              <a:rPr lang="hu-HU" sz="2400" dirty="0">
                <a:latin typeface="+mn-lt"/>
              </a:rPr>
              <a:t>szinten mozgunk: például</a:t>
            </a:r>
          </a:p>
          <a:p>
            <a:r>
              <a:rPr lang="hu-HU" sz="2400" dirty="0">
                <a:latin typeface="+mn-lt"/>
              </a:rPr>
              <a:t>a piramis alapú üzem nálunk egy belépési pont, amit a robot focinál kialakítani már komoly eredmény. (Mi nem akarunk a semmiből egy olyan játékos ágenst kialakítani, aki rendelkezik a pálya és a játék egy belső reprezentációjával, így képes intelligens viselkedésre, mert triviálisan feltesszük, hogy ez adott.) </a:t>
            </a:r>
          </a:p>
          <a:p>
            <a:endParaRPr lang="hu-HU" sz="2400" dirty="0">
              <a:latin typeface="+mn-lt"/>
            </a:endParaRPr>
          </a:p>
          <a:p>
            <a:r>
              <a:rPr lang="hu-HU" sz="2400" dirty="0">
                <a:latin typeface="+mn-lt"/>
              </a:rPr>
              <a:t>(Aki elkészíti saját robotfocis csapatát, tapasztalni fogja, hogy ugyanaz a fejlesztői élmény, mintha csak egy LEGO robotot programozott volna.)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zis 9"/>
          <p:cNvSpPr/>
          <p:nvPr/>
        </p:nvSpPr>
        <p:spPr>
          <a:xfrm>
            <a:off x="3492500" y="3284538"/>
            <a:ext cx="2374900" cy="1657350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Szerver</a:t>
            </a:r>
          </a:p>
        </p:txBody>
      </p:sp>
      <p:sp>
        <p:nvSpPr>
          <p:cNvPr id="5" name="Cím 3"/>
          <p:cNvSpPr txBox="1">
            <a:spLocks/>
          </p:cNvSpPr>
          <p:nvPr/>
        </p:nvSpPr>
        <p:spPr bwMode="auto">
          <a:xfrm>
            <a:off x="250825" y="188913"/>
            <a:ext cx="82089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err="1" smtClean="0">
                <a:latin typeface="+mj-lt"/>
                <a:ea typeface="+mj-ea"/>
                <a:cs typeface="+mj-cs"/>
              </a:rPr>
              <a:t>RoboCup</a:t>
            </a:r>
            <a:r>
              <a:rPr lang="hu-HU" sz="3600" b="1" dirty="0" smtClean="0">
                <a:latin typeface="+mj-lt"/>
                <a:ea typeface="+mj-ea"/>
                <a:cs typeface="+mj-cs"/>
              </a:rPr>
              <a:t> </a:t>
            </a:r>
            <a:r>
              <a:rPr lang="hu-HU" sz="3600" b="1" dirty="0" err="1">
                <a:latin typeface="+mj-lt"/>
                <a:ea typeface="+mj-ea"/>
                <a:cs typeface="+mj-cs"/>
              </a:rPr>
              <a:t>Soccer</a:t>
            </a:r>
            <a:r>
              <a:rPr lang="hu-HU" sz="3600" b="1" dirty="0">
                <a:latin typeface="+mj-lt"/>
                <a:ea typeface="+mj-ea"/>
                <a:cs typeface="+mj-cs"/>
              </a:rPr>
              <a:t> 2D Simulation League</a:t>
            </a:r>
          </a:p>
        </p:txBody>
      </p:sp>
      <p:sp>
        <p:nvSpPr>
          <p:cNvPr id="60420" name="Téglalap 5"/>
          <p:cNvSpPr>
            <a:spLocks noChangeArrowheads="1"/>
          </p:cNvSpPr>
          <p:nvPr/>
        </p:nvSpPr>
        <p:spPr bwMode="auto">
          <a:xfrm>
            <a:off x="323850" y="1557338"/>
            <a:ext cx="8640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Alapcikk: </a:t>
            </a:r>
            <a:r>
              <a:rPr lang="hu-HU" dirty="0" err="1"/>
              <a:t>Hiroaki</a:t>
            </a:r>
            <a:r>
              <a:rPr lang="hu-HU" dirty="0"/>
              <a:t> </a:t>
            </a:r>
            <a:r>
              <a:rPr lang="hu-HU" dirty="0" err="1"/>
              <a:t>Kitano</a:t>
            </a:r>
            <a:r>
              <a:rPr lang="hu-HU" dirty="0"/>
              <a:t>, </a:t>
            </a:r>
            <a:r>
              <a:rPr lang="hu-HU" dirty="0" err="1"/>
              <a:t>Minoru</a:t>
            </a:r>
            <a:r>
              <a:rPr lang="hu-HU" dirty="0"/>
              <a:t> </a:t>
            </a:r>
            <a:r>
              <a:rPr lang="hu-HU" dirty="0" err="1"/>
              <a:t>Asada</a:t>
            </a:r>
            <a:r>
              <a:rPr lang="hu-HU" dirty="0"/>
              <a:t>, </a:t>
            </a:r>
            <a:r>
              <a:rPr lang="hu-HU" dirty="0" err="1"/>
              <a:t>Yasuo</a:t>
            </a:r>
            <a:r>
              <a:rPr lang="hu-HU" dirty="0"/>
              <a:t> </a:t>
            </a:r>
            <a:r>
              <a:rPr lang="hu-HU" dirty="0" err="1"/>
              <a:t>Kuniyoshi</a:t>
            </a:r>
            <a:r>
              <a:rPr lang="hu-HU" dirty="0"/>
              <a:t>, </a:t>
            </a:r>
            <a:r>
              <a:rPr lang="hu-HU" dirty="0" err="1"/>
              <a:t>Itsuki</a:t>
            </a:r>
            <a:r>
              <a:rPr lang="hu-HU" dirty="0"/>
              <a:t> </a:t>
            </a:r>
            <a:r>
              <a:rPr lang="hu-HU" dirty="0" err="1"/>
              <a:t>Noda</a:t>
            </a:r>
            <a:r>
              <a:rPr lang="hu-HU" dirty="0"/>
              <a:t>, and </a:t>
            </a:r>
            <a:r>
              <a:rPr lang="hu-HU" dirty="0" err="1"/>
              <a:t>Eiichi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err="1"/>
              <a:t>Osawa</a:t>
            </a:r>
            <a:r>
              <a:rPr lang="hu-HU" dirty="0"/>
              <a:t>. 1997. </a:t>
            </a:r>
            <a:r>
              <a:rPr lang="hu-HU" dirty="0" err="1"/>
              <a:t>RoboCup</a:t>
            </a:r>
            <a:r>
              <a:rPr lang="hu-HU" dirty="0"/>
              <a:t>: </a:t>
            </a:r>
            <a:r>
              <a:rPr lang="hu-HU" i="1" dirty="0"/>
              <a:t>The Robot World </a:t>
            </a:r>
            <a:r>
              <a:rPr lang="hu-HU" i="1" dirty="0" err="1"/>
              <a:t>Cup</a:t>
            </a:r>
            <a:r>
              <a:rPr lang="hu-HU" i="1" dirty="0"/>
              <a:t> </a:t>
            </a:r>
            <a:r>
              <a:rPr lang="hu-HU" i="1" dirty="0" err="1"/>
              <a:t>Initiative</a:t>
            </a:r>
            <a:r>
              <a:rPr lang="hu-HU" dirty="0"/>
              <a:t>.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Proceedings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international</a:t>
            </a:r>
            <a:r>
              <a:rPr lang="hu-HU" dirty="0"/>
              <a:t> </a:t>
            </a:r>
            <a:r>
              <a:rPr lang="hu-HU" dirty="0" err="1"/>
              <a:t>conference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Autonomous</a:t>
            </a:r>
            <a:r>
              <a:rPr lang="hu-HU" dirty="0"/>
              <a:t> </a:t>
            </a:r>
            <a:r>
              <a:rPr lang="hu-HU" dirty="0" err="1"/>
              <a:t>agents</a:t>
            </a:r>
            <a:r>
              <a:rPr lang="hu-HU" dirty="0"/>
              <a:t> (AGENTS '97). ACM, New York, NY, USA, 340-347.</a:t>
            </a:r>
          </a:p>
        </p:txBody>
      </p:sp>
      <p:sp>
        <p:nvSpPr>
          <p:cNvPr id="4" name="Ellipszis 3"/>
          <p:cNvSpPr/>
          <p:nvPr/>
        </p:nvSpPr>
        <p:spPr>
          <a:xfrm>
            <a:off x="3851275" y="3644900"/>
            <a:ext cx="1584325" cy="863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Szerver</a:t>
            </a:r>
          </a:p>
        </p:txBody>
      </p:sp>
      <p:sp>
        <p:nvSpPr>
          <p:cNvPr id="7" name="Ellipszis 6"/>
          <p:cNvSpPr/>
          <p:nvPr/>
        </p:nvSpPr>
        <p:spPr>
          <a:xfrm>
            <a:off x="107950" y="2852738"/>
            <a:ext cx="2735263" cy="2305050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11+1 </a:t>
            </a:r>
            <a:r>
              <a:rPr lang="hu-HU" sz="2400" dirty="0" err="1">
                <a:solidFill>
                  <a:schemeClr val="tx1"/>
                </a:solidFill>
              </a:rPr>
              <a:t>clients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0423" name="Téglalap 10"/>
          <p:cNvSpPr>
            <a:spLocks noChangeArrowheads="1"/>
          </p:cNvSpPr>
          <p:nvPr/>
        </p:nvSpPr>
        <p:spPr bwMode="auto">
          <a:xfrm>
            <a:off x="4067175" y="4508500"/>
            <a:ext cx="1198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TCP/UDP</a:t>
            </a:r>
          </a:p>
        </p:txBody>
      </p:sp>
      <p:sp>
        <p:nvSpPr>
          <p:cNvPr id="60424" name="Téglalap 11"/>
          <p:cNvSpPr>
            <a:spLocks noChangeArrowheads="1"/>
          </p:cNvSpPr>
          <p:nvPr/>
        </p:nvSpPr>
        <p:spPr bwMode="auto">
          <a:xfrm>
            <a:off x="900113" y="2997200"/>
            <a:ext cx="1287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Team Own</a:t>
            </a:r>
          </a:p>
        </p:txBody>
      </p:sp>
      <p:sp>
        <p:nvSpPr>
          <p:cNvPr id="13" name="Ellipszis 12"/>
          <p:cNvSpPr/>
          <p:nvPr/>
        </p:nvSpPr>
        <p:spPr>
          <a:xfrm>
            <a:off x="611188" y="4221163"/>
            <a:ext cx="431800" cy="431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116013" y="4221163"/>
            <a:ext cx="431800" cy="431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tx1"/>
              </a:solidFill>
            </a:endParaRPr>
          </a:p>
        </p:txBody>
      </p:sp>
      <p:cxnSp>
        <p:nvCxnSpPr>
          <p:cNvPr id="19" name="Egyenes összekötő 18"/>
          <p:cNvCxnSpPr>
            <a:stCxn id="17" idx="6"/>
            <a:endCxn id="10" idx="2"/>
          </p:cNvCxnSpPr>
          <p:nvPr/>
        </p:nvCxnSpPr>
        <p:spPr>
          <a:xfrm flipV="1">
            <a:off x="1979613" y="4113213"/>
            <a:ext cx="1512887" cy="53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>
            <a:stCxn id="16" idx="6"/>
            <a:endCxn id="10" idx="2"/>
          </p:cNvCxnSpPr>
          <p:nvPr/>
        </p:nvCxnSpPr>
        <p:spPr>
          <a:xfrm>
            <a:off x="2195513" y="3644900"/>
            <a:ext cx="1296987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1547813" y="4437063"/>
            <a:ext cx="431800" cy="431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1763713" y="3429000"/>
            <a:ext cx="431800" cy="431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6" name="Ellipszis 35"/>
          <p:cNvSpPr/>
          <p:nvPr/>
        </p:nvSpPr>
        <p:spPr>
          <a:xfrm>
            <a:off x="6156325" y="2997200"/>
            <a:ext cx="2736850" cy="2303463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11+1 </a:t>
            </a:r>
            <a:r>
              <a:rPr lang="hu-HU" sz="2400" dirty="0" err="1">
                <a:solidFill>
                  <a:schemeClr val="tx1"/>
                </a:solidFill>
              </a:rPr>
              <a:t>clients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0432" name="Téglalap 36"/>
          <p:cNvSpPr>
            <a:spLocks noChangeArrowheads="1"/>
          </p:cNvSpPr>
          <p:nvPr/>
        </p:nvSpPr>
        <p:spPr bwMode="auto">
          <a:xfrm>
            <a:off x="6948488" y="3141663"/>
            <a:ext cx="1390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Team Other</a:t>
            </a:r>
          </a:p>
        </p:txBody>
      </p:sp>
      <p:sp>
        <p:nvSpPr>
          <p:cNvPr id="44" name="Ellipszis 43"/>
          <p:cNvSpPr/>
          <p:nvPr/>
        </p:nvSpPr>
        <p:spPr>
          <a:xfrm>
            <a:off x="3708400" y="5516563"/>
            <a:ext cx="1943100" cy="8651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chemeClr val="tx1"/>
                </a:solidFill>
              </a:rPr>
              <a:t>Monitor</a:t>
            </a:r>
          </a:p>
        </p:txBody>
      </p:sp>
      <p:cxnSp>
        <p:nvCxnSpPr>
          <p:cNvPr id="46" name="Egyenes összekötő 45"/>
          <p:cNvCxnSpPr>
            <a:stCxn id="44" idx="0"/>
            <a:endCxn id="10" idx="4"/>
          </p:cNvCxnSpPr>
          <p:nvPr/>
        </p:nvCxnSpPr>
        <p:spPr>
          <a:xfrm rot="5400000" flipH="1" flipV="1">
            <a:off x="4392612" y="5229226"/>
            <a:ext cx="574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 txBox="1">
            <a:spLocks/>
          </p:cNvSpPr>
          <p:nvPr/>
        </p:nvSpPr>
        <p:spPr bwMode="auto">
          <a:xfrm>
            <a:off x="250825" y="187325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/>
              <a:t>The </a:t>
            </a:r>
            <a:r>
              <a:rPr lang="hu-HU" sz="3600" b="1" dirty="0" err="1"/>
              <a:t>RoboCup</a:t>
            </a:r>
            <a:r>
              <a:rPr lang="hu-HU" sz="3600" b="1" dirty="0"/>
              <a:t> </a:t>
            </a:r>
            <a:r>
              <a:rPr lang="hu-HU" sz="3600" b="1" dirty="0" err="1"/>
              <a:t>Soccer</a:t>
            </a:r>
            <a:r>
              <a:rPr lang="hu-HU" sz="3600" b="1" dirty="0"/>
              <a:t> Simulator</a:t>
            </a:r>
            <a:br>
              <a:rPr lang="hu-HU" sz="3600" b="1" dirty="0"/>
            </a:br>
            <a:r>
              <a:rPr lang="hu-HU" sz="3600" b="1" dirty="0" err="1"/>
              <a:t>rcssserver</a:t>
            </a:r>
            <a:endParaRPr lang="hu-HU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5867400" y="3132138"/>
            <a:ext cx="2520950" cy="863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 err="1">
                <a:solidFill>
                  <a:schemeClr val="tx1"/>
                </a:solidFill>
              </a:rPr>
              <a:t>rcssserver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395288" y="3132138"/>
            <a:ext cx="2520950" cy="863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 err="1">
                <a:solidFill>
                  <a:schemeClr val="tx1"/>
                </a:solidFill>
              </a:rPr>
              <a:t>client</a:t>
            </a:r>
            <a:endParaRPr lang="hu-HU" sz="2400" dirty="0">
              <a:solidFill>
                <a:schemeClr val="tx1"/>
              </a:solidFill>
            </a:endParaRP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059113" y="4219575"/>
            <a:ext cx="25923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rot="10800000">
            <a:off x="3059113" y="3130550"/>
            <a:ext cx="25923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447" name="Téglalap 25"/>
          <p:cNvSpPr>
            <a:spLocks noChangeArrowheads="1"/>
          </p:cNvSpPr>
          <p:nvPr/>
        </p:nvSpPr>
        <p:spPr bwMode="auto">
          <a:xfrm>
            <a:off x="3708400" y="2698750"/>
            <a:ext cx="119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Érzékelés</a:t>
            </a:r>
          </a:p>
        </p:txBody>
      </p:sp>
      <p:sp>
        <p:nvSpPr>
          <p:cNvPr id="61448" name="Téglalap 26"/>
          <p:cNvSpPr>
            <a:spLocks noChangeArrowheads="1"/>
          </p:cNvSpPr>
          <p:nvPr/>
        </p:nvSpPr>
        <p:spPr bwMode="auto">
          <a:xfrm>
            <a:off x="3851275" y="3779838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Válasz</a:t>
            </a:r>
          </a:p>
        </p:txBody>
      </p:sp>
      <p:sp>
        <p:nvSpPr>
          <p:cNvPr id="61449" name="Téglalap 27"/>
          <p:cNvSpPr>
            <a:spLocks noChangeArrowheads="1"/>
          </p:cNvSpPr>
          <p:nvPr/>
        </p:nvSpPr>
        <p:spPr bwMode="auto">
          <a:xfrm>
            <a:off x="3924300" y="3317875"/>
            <a:ext cx="86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/>
              <a:t>ZAJ</a:t>
            </a:r>
          </a:p>
        </p:txBody>
      </p:sp>
      <p:sp>
        <p:nvSpPr>
          <p:cNvPr id="61450" name="Téglalap 28"/>
          <p:cNvSpPr>
            <a:spLocks noChangeArrowheads="1"/>
          </p:cNvSpPr>
          <p:nvPr/>
        </p:nvSpPr>
        <p:spPr bwMode="auto">
          <a:xfrm>
            <a:off x="827088" y="1908175"/>
            <a:ext cx="251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Egy szimulációs lépés:</a:t>
            </a:r>
          </a:p>
        </p:txBody>
      </p:sp>
      <p:sp>
        <p:nvSpPr>
          <p:cNvPr id="61451" name="Téglalap 29"/>
          <p:cNvSpPr>
            <a:spLocks noChangeArrowheads="1"/>
          </p:cNvSpPr>
          <p:nvPr/>
        </p:nvSpPr>
        <p:spPr bwMode="auto">
          <a:xfrm>
            <a:off x="684213" y="5949950"/>
            <a:ext cx="2595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6000 lépés 10 percben.</a:t>
            </a:r>
          </a:p>
        </p:txBody>
      </p:sp>
      <p:sp>
        <p:nvSpPr>
          <p:cNvPr id="61452" name="Téglalap 30"/>
          <p:cNvSpPr>
            <a:spLocks noChangeArrowheads="1"/>
          </p:cNvSpPr>
          <p:nvPr/>
        </p:nvSpPr>
        <p:spPr bwMode="auto">
          <a:xfrm>
            <a:off x="3924300" y="4292600"/>
            <a:ext cx="684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dash</a:t>
            </a:r>
          </a:p>
          <a:p>
            <a:r>
              <a:rPr lang="hu-HU"/>
              <a:t>turn</a:t>
            </a:r>
          </a:p>
          <a:p>
            <a:r>
              <a:rPr lang="hu-HU"/>
              <a:t>kick</a:t>
            </a:r>
          </a:p>
          <a:p>
            <a:r>
              <a:rPr lang="hu-HU"/>
              <a:t>…</a:t>
            </a:r>
          </a:p>
        </p:txBody>
      </p:sp>
      <p:sp>
        <p:nvSpPr>
          <p:cNvPr id="61453" name="Téglalap 12"/>
          <p:cNvSpPr>
            <a:spLocks noChangeArrowheads="1"/>
          </p:cNvSpPr>
          <p:nvPr/>
        </p:nvSpPr>
        <p:spPr bwMode="auto">
          <a:xfrm>
            <a:off x="2268538" y="1341438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hlinkClick r:id="rId2"/>
              </a:rPr>
              <a:t>https://sourceforge.net/projects/sserver/</a:t>
            </a:r>
            <a:r>
              <a:rPr lang="hu-H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18977" y="188913"/>
            <a:ext cx="5617319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smtClean="0">
                <a:latin typeface="Calibri" pitchFamily="34" charset="0"/>
              </a:rPr>
              <a:t>A robotfoci labortámogatása</a:t>
            </a:r>
            <a:br>
              <a:rPr lang="hu-HU" sz="3600" b="1" dirty="0" smtClean="0">
                <a:latin typeface="Calibri" pitchFamily="34" charset="0"/>
              </a:rPr>
            </a:br>
            <a:endParaRPr lang="hu-HU" b="1" dirty="0" smtClean="0"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2" y="836712"/>
            <a:ext cx="6792480" cy="816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hu-HU" dirty="0">
                <a:solidFill>
                  <a:srgbClr val="000000"/>
                </a:solidFill>
                <a:latin typeface="+mn-lt"/>
              </a:rPr>
              <a:t>Bátfai Norbert: </a:t>
            </a:r>
            <a:r>
              <a:rPr lang="hu-HU" b="1" i="1" dirty="0" smtClean="0">
                <a:solidFill>
                  <a:srgbClr val="000000"/>
                </a:solidFill>
                <a:latin typeface="+mn-lt"/>
              </a:rPr>
              <a:t>Mesterséges intelligencia a gyakorlatban: bevezetés a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hu-HU" b="1" i="1" dirty="0" smtClean="0">
                <a:solidFill>
                  <a:srgbClr val="000000"/>
                </a:solidFill>
                <a:latin typeface="+mn-lt"/>
              </a:rPr>
              <a:t>robotfoci programozásba </a:t>
            </a:r>
            <a:br>
              <a:rPr lang="hu-HU" b="1" i="1" dirty="0" smtClean="0">
                <a:solidFill>
                  <a:srgbClr val="000000"/>
                </a:solidFill>
                <a:latin typeface="+mn-lt"/>
              </a:rPr>
            </a:br>
            <a:endParaRPr lang="hu-HU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251801" cy="460851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665" y="116632"/>
            <a:ext cx="4761767" cy="667318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115616" y="44624"/>
            <a:ext cx="784887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err="1" smtClean="0">
                <a:latin typeface="Calibri" pitchFamily="34" charset="0"/>
              </a:rPr>
              <a:t>Atan</a:t>
            </a:r>
            <a:r>
              <a:rPr lang="hu-HU" sz="3600" b="1" dirty="0" smtClean="0">
                <a:latin typeface="Calibri" pitchFamily="34" charset="0"/>
              </a:rPr>
              <a:t> - </a:t>
            </a:r>
            <a:r>
              <a:rPr lang="hu-HU" sz="3600" b="1" dirty="0" err="1" smtClean="0">
                <a:latin typeface="Calibri" pitchFamily="34" charset="0"/>
              </a:rPr>
              <a:t>atan.model.ControllerPlayer</a:t>
            </a:r>
            <a:endParaRPr lang="hu-HU" b="1" dirty="0" smtClean="0">
              <a:latin typeface="Calibri" pitchFamily="34" charset="0"/>
            </a:endParaRPr>
          </a:p>
        </p:txBody>
      </p:sp>
      <p:pic>
        <p:nvPicPr>
          <p:cNvPr id="217091" name="Picture 3" descr="C:\Users\Norbi\Documents\TAMOP\MIRC\0.0.1\images\controllerplay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92696"/>
            <a:ext cx="2232248" cy="605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250825" y="-24288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Minimális gyakorlati cél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Téglalap 4"/>
          <p:cNvSpPr>
            <a:spLocks noChangeArrowheads="1"/>
          </p:cNvSpPr>
          <p:nvPr/>
        </p:nvSpPr>
        <p:spPr bwMode="auto">
          <a:xfrm>
            <a:off x="323528" y="908720"/>
            <a:ext cx="770485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u-HU" sz="2000" dirty="0">
                <a:latin typeface="+mn-lt"/>
              </a:rPr>
              <a:t>A </a:t>
            </a:r>
            <a:r>
              <a:rPr lang="hu-HU" sz="2000" dirty="0" smtClean="0">
                <a:latin typeface="+mn-lt"/>
              </a:rPr>
              <a:t>hallgató el tudjon készíteni (verbális terv, programozás, fordítás, futtatás) egy </a:t>
            </a:r>
            <a:r>
              <a:rPr lang="hu-HU" sz="2000" dirty="0" err="1" smtClean="0">
                <a:latin typeface="+mn-lt"/>
              </a:rPr>
              <a:t>Atan</a:t>
            </a:r>
            <a:r>
              <a:rPr lang="hu-HU" sz="2000" dirty="0" smtClean="0">
                <a:latin typeface="+mn-lt"/>
              </a:rPr>
              <a:t> alapú robotfoci csapatot.</a:t>
            </a:r>
            <a:br>
              <a:rPr lang="hu-HU" sz="2000" dirty="0" smtClean="0">
                <a:latin typeface="+mn-lt"/>
              </a:rPr>
            </a:b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lphaLcParenR"/>
            </a:pPr>
            <a:r>
              <a:rPr lang="hu-HU" sz="2000" dirty="0" smtClean="0">
                <a:latin typeface="+mn-lt"/>
              </a:rPr>
              <a:t>Le tudja fordítani és tudja futtatni a FerSML platform </a:t>
            </a:r>
            <a:r>
              <a:rPr lang="hu-HU" sz="2000" dirty="0" err="1" smtClean="0">
                <a:latin typeface="+mn-lt"/>
              </a:rPr>
              <a:t>PublicResourceFC</a:t>
            </a:r>
            <a:r>
              <a:rPr lang="hu-HU" sz="2000" dirty="0" smtClean="0">
                <a:latin typeface="+mn-lt"/>
              </a:rPr>
              <a:t> programját, illetve a kurzus Aranycsapat FC csapatát (Maven projektek).</a:t>
            </a:r>
          </a:p>
          <a:p>
            <a:pPr marL="457200" indent="-457200">
              <a:buFont typeface="+mj-lt"/>
              <a:buAutoNum type="alphaLcParenR"/>
            </a:pP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lphaLcParenR"/>
            </a:pPr>
            <a:r>
              <a:rPr lang="hu-HU" sz="2000" dirty="0" smtClean="0">
                <a:latin typeface="+mn-lt"/>
              </a:rPr>
              <a:t>Tudjon egyszerű esetekben UML osztálydiagramot </a:t>
            </a:r>
            <a:r>
              <a:rPr lang="hu-HU" sz="2000" dirty="0" err="1" smtClean="0">
                <a:latin typeface="+mn-lt"/>
              </a:rPr>
              <a:t>tevezni-rajzolni</a:t>
            </a:r>
            <a:r>
              <a:rPr lang="hu-HU" sz="2000" dirty="0" smtClean="0">
                <a:latin typeface="+mn-lt"/>
              </a:rPr>
              <a:t>, vagy ilyet generálni meglévő Java forrásokból, például az </a:t>
            </a:r>
            <a:r>
              <a:rPr lang="hu-HU" sz="2000" dirty="0" err="1" smtClean="0">
                <a:latin typeface="+mn-lt"/>
              </a:rPr>
              <a:t>ArgoUML-el</a:t>
            </a:r>
            <a:r>
              <a:rPr lang="hu-HU" sz="2000" dirty="0" smtClean="0">
                <a:latin typeface="+mn-lt"/>
              </a:rPr>
              <a:t>: </a:t>
            </a:r>
            <a:r>
              <a:rPr lang="hu-HU" sz="2000" dirty="0" smtClean="0">
                <a:latin typeface="+mn-lt"/>
                <a:hlinkClick r:id="rId2"/>
              </a:rPr>
              <a:t>http://argouml.tigris.org/</a:t>
            </a:r>
            <a:r>
              <a:rPr lang="hu-HU" sz="2000" dirty="0" smtClean="0">
                <a:latin typeface="+mn-lt"/>
              </a:rPr>
              <a:t> </a:t>
            </a: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115616" y="44624"/>
            <a:ext cx="784887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err="1" smtClean="0">
                <a:latin typeface="Calibri" pitchFamily="34" charset="0"/>
              </a:rPr>
              <a:t>Atan</a:t>
            </a:r>
            <a:r>
              <a:rPr lang="hu-HU" sz="3600" b="1" dirty="0" smtClean="0">
                <a:latin typeface="Calibri" pitchFamily="34" charset="0"/>
              </a:rPr>
              <a:t> - </a:t>
            </a:r>
            <a:r>
              <a:rPr lang="hu-HU" sz="3600" b="1" dirty="0" err="1" smtClean="0">
                <a:latin typeface="Calibri" pitchFamily="34" charset="0"/>
              </a:rPr>
              <a:t>atan.model.ControllerPlayer</a:t>
            </a:r>
            <a:endParaRPr lang="hu-HU" b="1" dirty="0" smtClean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6" y="692696"/>
            <a:ext cx="8849490" cy="60486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341" y="1288876"/>
            <a:ext cx="8285163" cy="5524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3995936" y="594928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4"/>
              </a:rPr>
              <a:t>http://atan1.sourceforge.net/</a:t>
            </a:r>
            <a:r>
              <a:rPr lang="hu-HU" dirty="0" err="1" smtClean="0">
                <a:hlinkClick r:id="rId4"/>
              </a:rPr>
              <a:t>javadoc.html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 descr="C:\Users\Norbi\Documents\TAMOP\MIRC\0.0.1\images\controllerplay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232248" cy="60589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7256463" cy="6523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zabadkézi sokszög 4"/>
          <p:cNvSpPr/>
          <p:nvPr/>
        </p:nvSpPr>
        <p:spPr>
          <a:xfrm>
            <a:off x="3131840" y="4437112"/>
            <a:ext cx="1368152" cy="370645"/>
          </a:xfrm>
          <a:custGeom>
            <a:avLst/>
            <a:gdLst>
              <a:gd name="connsiteX0" fmla="*/ 168676 w 1106622"/>
              <a:gd name="connsiteY0" fmla="*/ 588699 h 588699"/>
              <a:gd name="connsiteX1" fmla="*/ 133165 w 1106622"/>
              <a:gd name="connsiteY1" fmla="*/ 579821 h 588699"/>
              <a:gd name="connsiteX2" fmla="*/ 53266 w 1106622"/>
              <a:gd name="connsiteY2" fmla="*/ 544310 h 588699"/>
              <a:gd name="connsiteX3" fmla="*/ 17755 w 1106622"/>
              <a:gd name="connsiteY3" fmla="*/ 464411 h 588699"/>
              <a:gd name="connsiteX4" fmla="*/ 0 w 1106622"/>
              <a:gd name="connsiteY4" fmla="*/ 411145 h 588699"/>
              <a:gd name="connsiteX5" fmla="*/ 17755 w 1106622"/>
              <a:gd name="connsiteY5" fmla="*/ 189204 h 588699"/>
              <a:gd name="connsiteX6" fmla="*/ 35511 w 1106622"/>
              <a:gd name="connsiteY6" fmla="*/ 171448 h 588699"/>
              <a:gd name="connsiteX7" fmla="*/ 106532 w 1106622"/>
              <a:gd name="connsiteY7" fmla="*/ 91549 h 588699"/>
              <a:gd name="connsiteX8" fmla="*/ 168676 w 1106622"/>
              <a:gd name="connsiteY8" fmla="*/ 73794 h 588699"/>
              <a:gd name="connsiteX9" fmla="*/ 239697 w 1106622"/>
              <a:gd name="connsiteY9" fmla="*/ 29406 h 588699"/>
              <a:gd name="connsiteX10" fmla="*/ 284085 w 1106622"/>
              <a:gd name="connsiteY10" fmla="*/ 20528 h 588699"/>
              <a:gd name="connsiteX11" fmla="*/ 381740 w 1106622"/>
              <a:gd name="connsiteY11" fmla="*/ 2773 h 588699"/>
              <a:gd name="connsiteX12" fmla="*/ 914400 w 1106622"/>
              <a:gd name="connsiteY12" fmla="*/ 11650 h 588699"/>
              <a:gd name="connsiteX13" fmla="*/ 976544 w 1106622"/>
              <a:gd name="connsiteY13" fmla="*/ 20528 h 588699"/>
              <a:gd name="connsiteX14" fmla="*/ 1003177 w 1106622"/>
              <a:gd name="connsiteY14" fmla="*/ 29406 h 588699"/>
              <a:gd name="connsiteX15" fmla="*/ 1029810 w 1106622"/>
              <a:gd name="connsiteY15" fmla="*/ 464411 h 588699"/>
              <a:gd name="connsiteX16" fmla="*/ 985421 w 1106622"/>
              <a:gd name="connsiteY16" fmla="*/ 499922 h 588699"/>
              <a:gd name="connsiteX17" fmla="*/ 932155 w 1106622"/>
              <a:gd name="connsiteY17" fmla="*/ 508800 h 588699"/>
              <a:gd name="connsiteX18" fmla="*/ 834501 w 1106622"/>
              <a:gd name="connsiteY18" fmla="*/ 535433 h 588699"/>
              <a:gd name="connsiteX19" fmla="*/ 790112 w 1106622"/>
              <a:gd name="connsiteY19" fmla="*/ 553188 h 588699"/>
              <a:gd name="connsiteX20" fmla="*/ 674703 w 1106622"/>
              <a:gd name="connsiteY20" fmla="*/ 562066 h 588699"/>
              <a:gd name="connsiteX21" fmla="*/ 523782 w 1106622"/>
              <a:gd name="connsiteY21" fmla="*/ 579821 h 588699"/>
              <a:gd name="connsiteX22" fmla="*/ 248575 w 1106622"/>
              <a:gd name="connsiteY22" fmla="*/ 579821 h 58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06622" h="588699">
                <a:moveTo>
                  <a:pt x="168676" y="588699"/>
                </a:moveTo>
                <a:cubicBezTo>
                  <a:pt x="156839" y="585740"/>
                  <a:pt x="144740" y="583679"/>
                  <a:pt x="133165" y="579821"/>
                </a:cubicBezTo>
                <a:cubicBezTo>
                  <a:pt x="99156" y="568485"/>
                  <a:pt x="84206" y="559780"/>
                  <a:pt x="53266" y="544310"/>
                </a:cubicBezTo>
                <a:cubicBezTo>
                  <a:pt x="10980" y="487929"/>
                  <a:pt x="36265" y="532282"/>
                  <a:pt x="17755" y="464411"/>
                </a:cubicBezTo>
                <a:cubicBezTo>
                  <a:pt x="12831" y="446355"/>
                  <a:pt x="0" y="411145"/>
                  <a:pt x="0" y="411145"/>
                </a:cubicBezTo>
                <a:cubicBezTo>
                  <a:pt x="5918" y="337165"/>
                  <a:pt x="6879" y="262619"/>
                  <a:pt x="17755" y="189204"/>
                </a:cubicBezTo>
                <a:cubicBezTo>
                  <a:pt x="18982" y="180924"/>
                  <a:pt x="30152" y="177878"/>
                  <a:pt x="35511" y="171448"/>
                </a:cubicBezTo>
                <a:cubicBezTo>
                  <a:pt x="56964" y="145704"/>
                  <a:pt x="76763" y="108914"/>
                  <a:pt x="106532" y="91549"/>
                </a:cubicBezTo>
                <a:cubicBezTo>
                  <a:pt x="125141" y="80694"/>
                  <a:pt x="147961" y="79712"/>
                  <a:pt x="168676" y="73794"/>
                </a:cubicBezTo>
                <a:cubicBezTo>
                  <a:pt x="192350" y="58998"/>
                  <a:pt x="214349" y="41105"/>
                  <a:pt x="239697" y="29406"/>
                </a:cubicBezTo>
                <a:cubicBezTo>
                  <a:pt x="253397" y="23083"/>
                  <a:pt x="269447" y="24188"/>
                  <a:pt x="284085" y="20528"/>
                </a:cubicBezTo>
                <a:cubicBezTo>
                  <a:pt x="366192" y="0"/>
                  <a:pt x="217707" y="23275"/>
                  <a:pt x="381740" y="2773"/>
                </a:cubicBezTo>
                <a:lnTo>
                  <a:pt x="914400" y="11650"/>
                </a:lnTo>
                <a:cubicBezTo>
                  <a:pt x="935316" y="12274"/>
                  <a:pt x="956025" y="16424"/>
                  <a:pt x="976544" y="20528"/>
                </a:cubicBezTo>
                <a:cubicBezTo>
                  <a:pt x="985720" y="22363"/>
                  <a:pt x="994299" y="26447"/>
                  <a:pt x="1003177" y="29406"/>
                </a:cubicBezTo>
                <a:cubicBezTo>
                  <a:pt x="1106622" y="184576"/>
                  <a:pt x="1055091" y="85201"/>
                  <a:pt x="1029810" y="464411"/>
                </a:cubicBezTo>
                <a:cubicBezTo>
                  <a:pt x="1029259" y="472676"/>
                  <a:pt x="987470" y="499239"/>
                  <a:pt x="985421" y="499922"/>
                </a:cubicBezTo>
                <a:cubicBezTo>
                  <a:pt x="968344" y="505614"/>
                  <a:pt x="949910" y="505841"/>
                  <a:pt x="932155" y="508800"/>
                </a:cubicBezTo>
                <a:cubicBezTo>
                  <a:pt x="857533" y="546110"/>
                  <a:pt x="941992" y="508560"/>
                  <a:pt x="834501" y="535433"/>
                </a:cubicBezTo>
                <a:cubicBezTo>
                  <a:pt x="819041" y="539298"/>
                  <a:pt x="805831" y="550568"/>
                  <a:pt x="790112" y="553188"/>
                </a:cubicBezTo>
                <a:cubicBezTo>
                  <a:pt x="752054" y="559531"/>
                  <a:pt x="713173" y="559107"/>
                  <a:pt x="674703" y="562066"/>
                </a:cubicBezTo>
                <a:cubicBezTo>
                  <a:pt x="619096" y="571333"/>
                  <a:pt x="585068" y="578362"/>
                  <a:pt x="523782" y="579821"/>
                </a:cubicBezTo>
                <a:cubicBezTo>
                  <a:pt x="432072" y="582005"/>
                  <a:pt x="340311" y="579821"/>
                  <a:pt x="248575" y="579821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abadkézi sokszög 5"/>
          <p:cNvSpPr/>
          <p:nvPr/>
        </p:nvSpPr>
        <p:spPr>
          <a:xfrm>
            <a:off x="107504" y="826107"/>
            <a:ext cx="999118" cy="298637"/>
          </a:xfrm>
          <a:custGeom>
            <a:avLst/>
            <a:gdLst>
              <a:gd name="connsiteX0" fmla="*/ 168676 w 1106622"/>
              <a:gd name="connsiteY0" fmla="*/ 588699 h 588699"/>
              <a:gd name="connsiteX1" fmla="*/ 133165 w 1106622"/>
              <a:gd name="connsiteY1" fmla="*/ 579821 h 588699"/>
              <a:gd name="connsiteX2" fmla="*/ 53266 w 1106622"/>
              <a:gd name="connsiteY2" fmla="*/ 544310 h 588699"/>
              <a:gd name="connsiteX3" fmla="*/ 17755 w 1106622"/>
              <a:gd name="connsiteY3" fmla="*/ 464411 h 588699"/>
              <a:gd name="connsiteX4" fmla="*/ 0 w 1106622"/>
              <a:gd name="connsiteY4" fmla="*/ 411145 h 588699"/>
              <a:gd name="connsiteX5" fmla="*/ 17755 w 1106622"/>
              <a:gd name="connsiteY5" fmla="*/ 189204 h 588699"/>
              <a:gd name="connsiteX6" fmla="*/ 35511 w 1106622"/>
              <a:gd name="connsiteY6" fmla="*/ 171448 h 588699"/>
              <a:gd name="connsiteX7" fmla="*/ 106532 w 1106622"/>
              <a:gd name="connsiteY7" fmla="*/ 91549 h 588699"/>
              <a:gd name="connsiteX8" fmla="*/ 168676 w 1106622"/>
              <a:gd name="connsiteY8" fmla="*/ 73794 h 588699"/>
              <a:gd name="connsiteX9" fmla="*/ 239697 w 1106622"/>
              <a:gd name="connsiteY9" fmla="*/ 29406 h 588699"/>
              <a:gd name="connsiteX10" fmla="*/ 284085 w 1106622"/>
              <a:gd name="connsiteY10" fmla="*/ 20528 h 588699"/>
              <a:gd name="connsiteX11" fmla="*/ 381740 w 1106622"/>
              <a:gd name="connsiteY11" fmla="*/ 2773 h 588699"/>
              <a:gd name="connsiteX12" fmla="*/ 914400 w 1106622"/>
              <a:gd name="connsiteY12" fmla="*/ 11650 h 588699"/>
              <a:gd name="connsiteX13" fmla="*/ 976544 w 1106622"/>
              <a:gd name="connsiteY13" fmla="*/ 20528 h 588699"/>
              <a:gd name="connsiteX14" fmla="*/ 1003177 w 1106622"/>
              <a:gd name="connsiteY14" fmla="*/ 29406 h 588699"/>
              <a:gd name="connsiteX15" fmla="*/ 1029810 w 1106622"/>
              <a:gd name="connsiteY15" fmla="*/ 464411 h 588699"/>
              <a:gd name="connsiteX16" fmla="*/ 985421 w 1106622"/>
              <a:gd name="connsiteY16" fmla="*/ 499922 h 588699"/>
              <a:gd name="connsiteX17" fmla="*/ 932155 w 1106622"/>
              <a:gd name="connsiteY17" fmla="*/ 508800 h 588699"/>
              <a:gd name="connsiteX18" fmla="*/ 834501 w 1106622"/>
              <a:gd name="connsiteY18" fmla="*/ 535433 h 588699"/>
              <a:gd name="connsiteX19" fmla="*/ 790112 w 1106622"/>
              <a:gd name="connsiteY19" fmla="*/ 553188 h 588699"/>
              <a:gd name="connsiteX20" fmla="*/ 674703 w 1106622"/>
              <a:gd name="connsiteY20" fmla="*/ 562066 h 588699"/>
              <a:gd name="connsiteX21" fmla="*/ 523782 w 1106622"/>
              <a:gd name="connsiteY21" fmla="*/ 579821 h 588699"/>
              <a:gd name="connsiteX22" fmla="*/ 248575 w 1106622"/>
              <a:gd name="connsiteY22" fmla="*/ 579821 h 58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06622" h="588699">
                <a:moveTo>
                  <a:pt x="168676" y="588699"/>
                </a:moveTo>
                <a:cubicBezTo>
                  <a:pt x="156839" y="585740"/>
                  <a:pt x="144740" y="583679"/>
                  <a:pt x="133165" y="579821"/>
                </a:cubicBezTo>
                <a:cubicBezTo>
                  <a:pt x="99156" y="568485"/>
                  <a:pt x="84206" y="559780"/>
                  <a:pt x="53266" y="544310"/>
                </a:cubicBezTo>
                <a:cubicBezTo>
                  <a:pt x="10980" y="487929"/>
                  <a:pt x="36265" y="532282"/>
                  <a:pt x="17755" y="464411"/>
                </a:cubicBezTo>
                <a:cubicBezTo>
                  <a:pt x="12831" y="446355"/>
                  <a:pt x="0" y="411145"/>
                  <a:pt x="0" y="411145"/>
                </a:cubicBezTo>
                <a:cubicBezTo>
                  <a:pt x="5918" y="337165"/>
                  <a:pt x="6879" y="262619"/>
                  <a:pt x="17755" y="189204"/>
                </a:cubicBezTo>
                <a:cubicBezTo>
                  <a:pt x="18982" y="180924"/>
                  <a:pt x="30152" y="177878"/>
                  <a:pt x="35511" y="171448"/>
                </a:cubicBezTo>
                <a:cubicBezTo>
                  <a:pt x="56964" y="145704"/>
                  <a:pt x="76763" y="108914"/>
                  <a:pt x="106532" y="91549"/>
                </a:cubicBezTo>
                <a:cubicBezTo>
                  <a:pt x="125141" y="80694"/>
                  <a:pt x="147961" y="79712"/>
                  <a:pt x="168676" y="73794"/>
                </a:cubicBezTo>
                <a:cubicBezTo>
                  <a:pt x="192350" y="58998"/>
                  <a:pt x="214349" y="41105"/>
                  <a:pt x="239697" y="29406"/>
                </a:cubicBezTo>
                <a:cubicBezTo>
                  <a:pt x="253397" y="23083"/>
                  <a:pt x="269447" y="24188"/>
                  <a:pt x="284085" y="20528"/>
                </a:cubicBezTo>
                <a:cubicBezTo>
                  <a:pt x="366192" y="0"/>
                  <a:pt x="217707" y="23275"/>
                  <a:pt x="381740" y="2773"/>
                </a:cubicBezTo>
                <a:lnTo>
                  <a:pt x="914400" y="11650"/>
                </a:lnTo>
                <a:cubicBezTo>
                  <a:pt x="935316" y="12274"/>
                  <a:pt x="956025" y="16424"/>
                  <a:pt x="976544" y="20528"/>
                </a:cubicBezTo>
                <a:cubicBezTo>
                  <a:pt x="985720" y="22363"/>
                  <a:pt x="994299" y="26447"/>
                  <a:pt x="1003177" y="29406"/>
                </a:cubicBezTo>
                <a:cubicBezTo>
                  <a:pt x="1106622" y="184576"/>
                  <a:pt x="1055091" y="85201"/>
                  <a:pt x="1029810" y="464411"/>
                </a:cubicBezTo>
                <a:cubicBezTo>
                  <a:pt x="1029259" y="472676"/>
                  <a:pt x="987470" y="499239"/>
                  <a:pt x="985421" y="499922"/>
                </a:cubicBezTo>
                <a:cubicBezTo>
                  <a:pt x="968344" y="505614"/>
                  <a:pt x="949910" y="505841"/>
                  <a:pt x="932155" y="508800"/>
                </a:cubicBezTo>
                <a:cubicBezTo>
                  <a:pt x="857533" y="546110"/>
                  <a:pt x="941992" y="508560"/>
                  <a:pt x="834501" y="535433"/>
                </a:cubicBezTo>
                <a:cubicBezTo>
                  <a:pt x="819041" y="539298"/>
                  <a:pt x="805831" y="550568"/>
                  <a:pt x="790112" y="553188"/>
                </a:cubicBezTo>
                <a:cubicBezTo>
                  <a:pt x="752054" y="559531"/>
                  <a:pt x="713173" y="559107"/>
                  <a:pt x="674703" y="562066"/>
                </a:cubicBezTo>
                <a:cubicBezTo>
                  <a:pt x="619096" y="571333"/>
                  <a:pt x="585068" y="578362"/>
                  <a:pt x="523782" y="579821"/>
                </a:cubicBezTo>
                <a:cubicBezTo>
                  <a:pt x="432072" y="582005"/>
                  <a:pt x="340311" y="579821"/>
                  <a:pt x="248575" y="579821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badkézi sokszög 6"/>
          <p:cNvSpPr/>
          <p:nvPr/>
        </p:nvSpPr>
        <p:spPr>
          <a:xfrm>
            <a:off x="107504" y="4797152"/>
            <a:ext cx="1368152" cy="216024"/>
          </a:xfrm>
          <a:custGeom>
            <a:avLst/>
            <a:gdLst>
              <a:gd name="connsiteX0" fmla="*/ 168676 w 1106622"/>
              <a:gd name="connsiteY0" fmla="*/ 588699 h 588699"/>
              <a:gd name="connsiteX1" fmla="*/ 133165 w 1106622"/>
              <a:gd name="connsiteY1" fmla="*/ 579821 h 588699"/>
              <a:gd name="connsiteX2" fmla="*/ 53266 w 1106622"/>
              <a:gd name="connsiteY2" fmla="*/ 544310 h 588699"/>
              <a:gd name="connsiteX3" fmla="*/ 17755 w 1106622"/>
              <a:gd name="connsiteY3" fmla="*/ 464411 h 588699"/>
              <a:gd name="connsiteX4" fmla="*/ 0 w 1106622"/>
              <a:gd name="connsiteY4" fmla="*/ 411145 h 588699"/>
              <a:gd name="connsiteX5" fmla="*/ 17755 w 1106622"/>
              <a:gd name="connsiteY5" fmla="*/ 189204 h 588699"/>
              <a:gd name="connsiteX6" fmla="*/ 35511 w 1106622"/>
              <a:gd name="connsiteY6" fmla="*/ 171448 h 588699"/>
              <a:gd name="connsiteX7" fmla="*/ 106532 w 1106622"/>
              <a:gd name="connsiteY7" fmla="*/ 91549 h 588699"/>
              <a:gd name="connsiteX8" fmla="*/ 168676 w 1106622"/>
              <a:gd name="connsiteY8" fmla="*/ 73794 h 588699"/>
              <a:gd name="connsiteX9" fmla="*/ 239697 w 1106622"/>
              <a:gd name="connsiteY9" fmla="*/ 29406 h 588699"/>
              <a:gd name="connsiteX10" fmla="*/ 284085 w 1106622"/>
              <a:gd name="connsiteY10" fmla="*/ 20528 h 588699"/>
              <a:gd name="connsiteX11" fmla="*/ 381740 w 1106622"/>
              <a:gd name="connsiteY11" fmla="*/ 2773 h 588699"/>
              <a:gd name="connsiteX12" fmla="*/ 914400 w 1106622"/>
              <a:gd name="connsiteY12" fmla="*/ 11650 h 588699"/>
              <a:gd name="connsiteX13" fmla="*/ 976544 w 1106622"/>
              <a:gd name="connsiteY13" fmla="*/ 20528 h 588699"/>
              <a:gd name="connsiteX14" fmla="*/ 1003177 w 1106622"/>
              <a:gd name="connsiteY14" fmla="*/ 29406 h 588699"/>
              <a:gd name="connsiteX15" fmla="*/ 1029810 w 1106622"/>
              <a:gd name="connsiteY15" fmla="*/ 464411 h 588699"/>
              <a:gd name="connsiteX16" fmla="*/ 985421 w 1106622"/>
              <a:gd name="connsiteY16" fmla="*/ 499922 h 588699"/>
              <a:gd name="connsiteX17" fmla="*/ 932155 w 1106622"/>
              <a:gd name="connsiteY17" fmla="*/ 508800 h 588699"/>
              <a:gd name="connsiteX18" fmla="*/ 834501 w 1106622"/>
              <a:gd name="connsiteY18" fmla="*/ 535433 h 588699"/>
              <a:gd name="connsiteX19" fmla="*/ 790112 w 1106622"/>
              <a:gd name="connsiteY19" fmla="*/ 553188 h 588699"/>
              <a:gd name="connsiteX20" fmla="*/ 674703 w 1106622"/>
              <a:gd name="connsiteY20" fmla="*/ 562066 h 588699"/>
              <a:gd name="connsiteX21" fmla="*/ 523782 w 1106622"/>
              <a:gd name="connsiteY21" fmla="*/ 579821 h 588699"/>
              <a:gd name="connsiteX22" fmla="*/ 248575 w 1106622"/>
              <a:gd name="connsiteY22" fmla="*/ 579821 h 58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06622" h="588699">
                <a:moveTo>
                  <a:pt x="168676" y="588699"/>
                </a:moveTo>
                <a:cubicBezTo>
                  <a:pt x="156839" y="585740"/>
                  <a:pt x="144740" y="583679"/>
                  <a:pt x="133165" y="579821"/>
                </a:cubicBezTo>
                <a:cubicBezTo>
                  <a:pt x="99156" y="568485"/>
                  <a:pt x="84206" y="559780"/>
                  <a:pt x="53266" y="544310"/>
                </a:cubicBezTo>
                <a:cubicBezTo>
                  <a:pt x="10980" y="487929"/>
                  <a:pt x="36265" y="532282"/>
                  <a:pt x="17755" y="464411"/>
                </a:cubicBezTo>
                <a:cubicBezTo>
                  <a:pt x="12831" y="446355"/>
                  <a:pt x="0" y="411145"/>
                  <a:pt x="0" y="411145"/>
                </a:cubicBezTo>
                <a:cubicBezTo>
                  <a:pt x="5918" y="337165"/>
                  <a:pt x="6879" y="262619"/>
                  <a:pt x="17755" y="189204"/>
                </a:cubicBezTo>
                <a:cubicBezTo>
                  <a:pt x="18982" y="180924"/>
                  <a:pt x="30152" y="177878"/>
                  <a:pt x="35511" y="171448"/>
                </a:cubicBezTo>
                <a:cubicBezTo>
                  <a:pt x="56964" y="145704"/>
                  <a:pt x="76763" y="108914"/>
                  <a:pt x="106532" y="91549"/>
                </a:cubicBezTo>
                <a:cubicBezTo>
                  <a:pt x="125141" y="80694"/>
                  <a:pt x="147961" y="79712"/>
                  <a:pt x="168676" y="73794"/>
                </a:cubicBezTo>
                <a:cubicBezTo>
                  <a:pt x="192350" y="58998"/>
                  <a:pt x="214349" y="41105"/>
                  <a:pt x="239697" y="29406"/>
                </a:cubicBezTo>
                <a:cubicBezTo>
                  <a:pt x="253397" y="23083"/>
                  <a:pt x="269447" y="24188"/>
                  <a:pt x="284085" y="20528"/>
                </a:cubicBezTo>
                <a:cubicBezTo>
                  <a:pt x="366192" y="0"/>
                  <a:pt x="217707" y="23275"/>
                  <a:pt x="381740" y="2773"/>
                </a:cubicBezTo>
                <a:lnTo>
                  <a:pt x="914400" y="11650"/>
                </a:lnTo>
                <a:cubicBezTo>
                  <a:pt x="935316" y="12274"/>
                  <a:pt x="956025" y="16424"/>
                  <a:pt x="976544" y="20528"/>
                </a:cubicBezTo>
                <a:cubicBezTo>
                  <a:pt x="985720" y="22363"/>
                  <a:pt x="994299" y="26447"/>
                  <a:pt x="1003177" y="29406"/>
                </a:cubicBezTo>
                <a:cubicBezTo>
                  <a:pt x="1106622" y="184576"/>
                  <a:pt x="1055091" y="85201"/>
                  <a:pt x="1029810" y="464411"/>
                </a:cubicBezTo>
                <a:cubicBezTo>
                  <a:pt x="1029259" y="472676"/>
                  <a:pt x="987470" y="499239"/>
                  <a:pt x="985421" y="499922"/>
                </a:cubicBezTo>
                <a:cubicBezTo>
                  <a:pt x="968344" y="505614"/>
                  <a:pt x="949910" y="505841"/>
                  <a:pt x="932155" y="508800"/>
                </a:cubicBezTo>
                <a:cubicBezTo>
                  <a:pt x="857533" y="546110"/>
                  <a:pt x="941992" y="508560"/>
                  <a:pt x="834501" y="535433"/>
                </a:cubicBezTo>
                <a:cubicBezTo>
                  <a:pt x="819041" y="539298"/>
                  <a:pt x="805831" y="550568"/>
                  <a:pt x="790112" y="553188"/>
                </a:cubicBezTo>
                <a:cubicBezTo>
                  <a:pt x="752054" y="559531"/>
                  <a:pt x="713173" y="559107"/>
                  <a:pt x="674703" y="562066"/>
                </a:cubicBezTo>
                <a:cubicBezTo>
                  <a:pt x="619096" y="571333"/>
                  <a:pt x="585068" y="578362"/>
                  <a:pt x="523782" y="579821"/>
                </a:cubicBezTo>
                <a:cubicBezTo>
                  <a:pt x="432072" y="582005"/>
                  <a:pt x="340311" y="579821"/>
                  <a:pt x="248575" y="579821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abadkézi sokszög 7"/>
          <p:cNvSpPr/>
          <p:nvPr/>
        </p:nvSpPr>
        <p:spPr>
          <a:xfrm>
            <a:off x="3131840" y="2770323"/>
            <a:ext cx="1152128" cy="370645"/>
          </a:xfrm>
          <a:custGeom>
            <a:avLst/>
            <a:gdLst>
              <a:gd name="connsiteX0" fmla="*/ 168676 w 1106622"/>
              <a:gd name="connsiteY0" fmla="*/ 588699 h 588699"/>
              <a:gd name="connsiteX1" fmla="*/ 133165 w 1106622"/>
              <a:gd name="connsiteY1" fmla="*/ 579821 h 588699"/>
              <a:gd name="connsiteX2" fmla="*/ 53266 w 1106622"/>
              <a:gd name="connsiteY2" fmla="*/ 544310 h 588699"/>
              <a:gd name="connsiteX3" fmla="*/ 17755 w 1106622"/>
              <a:gd name="connsiteY3" fmla="*/ 464411 h 588699"/>
              <a:gd name="connsiteX4" fmla="*/ 0 w 1106622"/>
              <a:gd name="connsiteY4" fmla="*/ 411145 h 588699"/>
              <a:gd name="connsiteX5" fmla="*/ 17755 w 1106622"/>
              <a:gd name="connsiteY5" fmla="*/ 189204 h 588699"/>
              <a:gd name="connsiteX6" fmla="*/ 35511 w 1106622"/>
              <a:gd name="connsiteY6" fmla="*/ 171448 h 588699"/>
              <a:gd name="connsiteX7" fmla="*/ 106532 w 1106622"/>
              <a:gd name="connsiteY7" fmla="*/ 91549 h 588699"/>
              <a:gd name="connsiteX8" fmla="*/ 168676 w 1106622"/>
              <a:gd name="connsiteY8" fmla="*/ 73794 h 588699"/>
              <a:gd name="connsiteX9" fmla="*/ 239697 w 1106622"/>
              <a:gd name="connsiteY9" fmla="*/ 29406 h 588699"/>
              <a:gd name="connsiteX10" fmla="*/ 284085 w 1106622"/>
              <a:gd name="connsiteY10" fmla="*/ 20528 h 588699"/>
              <a:gd name="connsiteX11" fmla="*/ 381740 w 1106622"/>
              <a:gd name="connsiteY11" fmla="*/ 2773 h 588699"/>
              <a:gd name="connsiteX12" fmla="*/ 914400 w 1106622"/>
              <a:gd name="connsiteY12" fmla="*/ 11650 h 588699"/>
              <a:gd name="connsiteX13" fmla="*/ 976544 w 1106622"/>
              <a:gd name="connsiteY13" fmla="*/ 20528 h 588699"/>
              <a:gd name="connsiteX14" fmla="*/ 1003177 w 1106622"/>
              <a:gd name="connsiteY14" fmla="*/ 29406 h 588699"/>
              <a:gd name="connsiteX15" fmla="*/ 1029810 w 1106622"/>
              <a:gd name="connsiteY15" fmla="*/ 464411 h 588699"/>
              <a:gd name="connsiteX16" fmla="*/ 985421 w 1106622"/>
              <a:gd name="connsiteY16" fmla="*/ 499922 h 588699"/>
              <a:gd name="connsiteX17" fmla="*/ 932155 w 1106622"/>
              <a:gd name="connsiteY17" fmla="*/ 508800 h 588699"/>
              <a:gd name="connsiteX18" fmla="*/ 834501 w 1106622"/>
              <a:gd name="connsiteY18" fmla="*/ 535433 h 588699"/>
              <a:gd name="connsiteX19" fmla="*/ 790112 w 1106622"/>
              <a:gd name="connsiteY19" fmla="*/ 553188 h 588699"/>
              <a:gd name="connsiteX20" fmla="*/ 674703 w 1106622"/>
              <a:gd name="connsiteY20" fmla="*/ 562066 h 588699"/>
              <a:gd name="connsiteX21" fmla="*/ 523782 w 1106622"/>
              <a:gd name="connsiteY21" fmla="*/ 579821 h 588699"/>
              <a:gd name="connsiteX22" fmla="*/ 248575 w 1106622"/>
              <a:gd name="connsiteY22" fmla="*/ 579821 h 58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06622" h="588699">
                <a:moveTo>
                  <a:pt x="168676" y="588699"/>
                </a:moveTo>
                <a:cubicBezTo>
                  <a:pt x="156839" y="585740"/>
                  <a:pt x="144740" y="583679"/>
                  <a:pt x="133165" y="579821"/>
                </a:cubicBezTo>
                <a:cubicBezTo>
                  <a:pt x="99156" y="568485"/>
                  <a:pt x="84206" y="559780"/>
                  <a:pt x="53266" y="544310"/>
                </a:cubicBezTo>
                <a:cubicBezTo>
                  <a:pt x="10980" y="487929"/>
                  <a:pt x="36265" y="532282"/>
                  <a:pt x="17755" y="464411"/>
                </a:cubicBezTo>
                <a:cubicBezTo>
                  <a:pt x="12831" y="446355"/>
                  <a:pt x="0" y="411145"/>
                  <a:pt x="0" y="411145"/>
                </a:cubicBezTo>
                <a:cubicBezTo>
                  <a:pt x="5918" y="337165"/>
                  <a:pt x="6879" y="262619"/>
                  <a:pt x="17755" y="189204"/>
                </a:cubicBezTo>
                <a:cubicBezTo>
                  <a:pt x="18982" y="180924"/>
                  <a:pt x="30152" y="177878"/>
                  <a:pt x="35511" y="171448"/>
                </a:cubicBezTo>
                <a:cubicBezTo>
                  <a:pt x="56964" y="145704"/>
                  <a:pt x="76763" y="108914"/>
                  <a:pt x="106532" y="91549"/>
                </a:cubicBezTo>
                <a:cubicBezTo>
                  <a:pt x="125141" y="80694"/>
                  <a:pt x="147961" y="79712"/>
                  <a:pt x="168676" y="73794"/>
                </a:cubicBezTo>
                <a:cubicBezTo>
                  <a:pt x="192350" y="58998"/>
                  <a:pt x="214349" y="41105"/>
                  <a:pt x="239697" y="29406"/>
                </a:cubicBezTo>
                <a:cubicBezTo>
                  <a:pt x="253397" y="23083"/>
                  <a:pt x="269447" y="24188"/>
                  <a:pt x="284085" y="20528"/>
                </a:cubicBezTo>
                <a:cubicBezTo>
                  <a:pt x="366192" y="0"/>
                  <a:pt x="217707" y="23275"/>
                  <a:pt x="381740" y="2773"/>
                </a:cubicBezTo>
                <a:lnTo>
                  <a:pt x="914400" y="11650"/>
                </a:lnTo>
                <a:cubicBezTo>
                  <a:pt x="935316" y="12274"/>
                  <a:pt x="956025" y="16424"/>
                  <a:pt x="976544" y="20528"/>
                </a:cubicBezTo>
                <a:cubicBezTo>
                  <a:pt x="985720" y="22363"/>
                  <a:pt x="994299" y="26447"/>
                  <a:pt x="1003177" y="29406"/>
                </a:cubicBezTo>
                <a:cubicBezTo>
                  <a:pt x="1106622" y="184576"/>
                  <a:pt x="1055091" y="85201"/>
                  <a:pt x="1029810" y="464411"/>
                </a:cubicBezTo>
                <a:cubicBezTo>
                  <a:pt x="1029259" y="472676"/>
                  <a:pt x="987470" y="499239"/>
                  <a:pt x="985421" y="499922"/>
                </a:cubicBezTo>
                <a:cubicBezTo>
                  <a:pt x="968344" y="505614"/>
                  <a:pt x="949910" y="505841"/>
                  <a:pt x="932155" y="508800"/>
                </a:cubicBezTo>
                <a:cubicBezTo>
                  <a:pt x="857533" y="546110"/>
                  <a:pt x="941992" y="508560"/>
                  <a:pt x="834501" y="535433"/>
                </a:cubicBezTo>
                <a:cubicBezTo>
                  <a:pt x="819041" y="539298"/>
                  <a:pt x="805831" y="550568"/>
                  <a:pt x="790112" y="553188"/>
                </a:cubicBezTo>
                <a:cubicBezTo>
                  <a:pt x="752054" y="559531"/>
                  <a:pt x="713173" y="559107"/>
                  <a:pt x="674703" y="562066"/>
                </a:cubicBezTo>
                <a:cubicBezTo>
                  <a:pt x="619096" y="571333"/>
                  <a:pt x="585068" y="578362"/>
                  <a:pt x="523782" y="579821"/>
                </a:cubicBezTo>
                <a:cubicBezTo>
                  <a:pt x="432072" y="582005"/>
                  <a:pt x="340311" y="579821"/>
                  <a:pt x="248575" y="579821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115616" y="188913"/>
            <a:ext cx="784887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hu-HU" sz="3600" b="1" dirty="0" err="1" smtClean="0">
                <a:latin typeface="Calibri" pitchFamily="34" charset="0"/>
              </a:rPr>
              <a:t>Atan</a:t>
            </a:r>
            <a:r>
              <a:rPr lang="hu-HU" sz="3600" b="1" dirty="0" smtClean="0">
                <a:latin typeface="Calibri" pitchFamily="34" charset="0"/>
              </a:rPr>
              <a:t> - </a:t>
            </a:r>
            <a:r>
              <a:rPr lang="hu-HU" sz="3600" b="1" dirty="0" err="1" smtClean="0">
                <a:latin typeface="Calibri" pitchFamily="34" charset="0"/>
              </a:rPr>
              <a:t>atan.model.ActionsPlayer</a:t>
            </a:r>
            <a:endParaRPr lang="hu-HU" b="1" dirty="0" smtClean="0">
              <a:latin typeface="Calibri" pitchFamily="34" charset="0"/>
            </a:endParaRPr>
          </a:p>
        </p:txBody>
      </p:sp>
      <p:pic>
        <p:nvPicPr>
          <p:cNvPr id="5" name="Picture 2" descr="C:\Users\Norbi\Documents\TAMOP\MIRC\0.0.1\images\actionsplay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632" y="836712"/>
            <a:ext cx="2047200" cy="494831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27026"/>
            <a:ext cx="7875587" cy="508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123113" cy="5419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915816" y="188640"/>
            <a:ext cx="27447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atin typeface="Calibri" pitchFamily="34" charset="0"/>
              </a:rPr>
              <a:t>Büntető FC</a:t>
            </a:r>
            <a:endParaRPr lang="hu-HU" sz="4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915816" y="188640"/>
            <a:ext cx="27447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latin typeface="Calibri" pitchFamily="34" charset="0"/>
              </a:rPr>
              <a:t>Büntető FC</a:t>
            </a:r>
            <a:endParaRPr lang="hu-H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7170737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80728"/>
            <a:ext cx="5419725" cy="5467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836712"/>
            <a:ext cx="56864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633538" y="166688"/>
            <a:ext cx="6170612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  <a:defRPr/>
            </a:pPr>
            <a:r>
              <a:rPr lang="hu-HU" sz="4400" b="1" dirty="0">
                <a:solidFill>
                  <a:srgbClr val="000000"/>
                </a:solidFill>
                <a:latin typeface="+mn-lt"/>
              </a:rPr>
              <a:t>BNF, </a:t>
            </a:r>
            <a:r>
              <a:rPr lang="hu-HU" sz="4400" b="1" dirty="0" err="1">
                <a:solidFill>
                  <a:srgbClr val="000000"/>
                </a:solidFill>
                <a:latin typeface="+mn-lt"/>
              </a:rPr>
              <a:t>Backus</a:t>
            </a:r>
            <a:r>
              <a:rPr lang="hu-HU" sz="4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4400" b="1" dirty="0" err="1">
                <a:solidFill>
                  <a:srgbClr val="000000"/>
                </a:solidFill>
                <a:latin typeface="+mn-lt"/>
              </a:rPr>
              <a:t>Normal</a:t>
            </a:r>
            <a:r>
              <a:rPr lang="hu-HU" sz="4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4400" b="1" dirty="0" err="1" smtClean="0">
                <a:solidFill>
                  <a:srgbClr val="000000"/>
                </a:solidFill>
                <a:latin typeface="+mn-lt"/>
              </a:rPr>
              <a:t>Form</a:t>
            </a:r>
            <a:r>
              <a:rPr lang="hu-HU" sz="4400" b="1" dirty="0" smtClean="0">
                <a:solidFill>
                  <a:srgbClr val="000000"/>
                </a:solidFill>
                <a:latin typeface="+mn-lt"/>
              </a:rPr>
              <a:t> (</a:t>
            </a:r>
            <a:r>
              <a:rPr lang="hu-HU" sz="4400" b="1" dirty="0" smtClean="0">
                <a:solidFill>
                  <a:srgbClr val="000000"/>
                </a:solidFill>
                <a:latin typeface="Calibri"/>
              </a:rPr>
              <a:t>P1 </a:t>
            </a:r>
            <a:r>
              <a:rPr lang="hu-HU" sz="4400" b="1" dirty="0" err="1" smtClean="0">
                <a:solidFill>
                  <a:srgbClr val="000000"/>
                </a:solidFill>
                <a:latin typeface="+mn-lt"/>
              </a:rPr>
              <a:t>ism</a:t>
            </a:r>
            <a:r>
              <a:rPr lang="hu-HU" sz="4400" b="1" dirty="0" smtClean="0">
                <a:solidFill>
                  <a:srgbClr val="000000"/>
                </a:solidFill>
                <a:latin typeface="+mn-lt"/>
              </a:rPr>
              <a:t>.)</a:t>
            </a:r>
            <a:endParaRPr lang="hu-HU" sz="4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27025" y="990600"/>
            <a:ext cx="8653463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hu-HU" dirty="0">
                <a:solidFill>
                  <a:srgbClr val="000000"/>
                </a:solidFill>
                <a:latin typeface="+mn-lt"/>
              </a:rPr>
              <a:t>John </a:t>
            </a:r>
            <a:r>
              <a:rPr lang="hu-HU" dirty="0" err="1">
                <a:solidFill>
                  <a:srgbClr val="000000"/>
                </a:solidFill>
                <a:latin typeface="+mn-lt"/>
              </a:rPr>
              <a:t>Backus</a:t>
            </a:r>
            <a:r>
              <a:rPr lang="hu-HU" dirty="0">
                <a:solidFill>
                  <a:srgbClr val="000000"/>
                </a:solidFill>
                <a:latin typeface="+mn-lt"/>
              </a:rPr>
              <a:t>, ALGOL 60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hu-HU" dirty="0">
                <a:solidFill>
                  <a:srgbClr val="000000"/>
                </a:solidFill>
                <a:latin typeface="+mn-lt"/>
              </a:rPr>
              <a:t>Környezetfüggetlen nyelvekhez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hu-HU" dirty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hu-HU" dirty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hu-HU" dirty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hu-HU" dirty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hu-HU" sz="2400" dirty="0">
                <a:solidFill>
                  <a:srgbClr val="000000"/>
                </a:solidFill>
                <a:latin typeface="+mn-lt"/>
              </a:rPr>
              <a:t>&lt;nem terminális&gt; ::= </a:t>
            </a:r>
            <a:r>
              <a:rPr lang="hu-HU" sz="2400" dirty="0" err="1">
                <a:solidFill>
                  <a:srgbClr val="000000"/>
                </a:solidFill>
                <a:latin typeface="+mn-lt"/>
              </a:rPr>
              <a:t>konkatenációja</a:t>
            </a:r>
            <a:r>
              <a:rPr lang="hu-HU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2400" dirty="0" err="1">
                <a:solidFill>
                  <a:srgbClr val="000000"/>
                </a:solidFill>
                <a:latin typeface="+mn-lt"/>
              </a:rPr>
              <a:t>terminálisoknak</a:t>
            </a:r>
            <a:r>
              <a:rPr lang="hu-HU" sz="2400" dirty="0">
                <a:solidFill>
                  <a:srgbClr val="000000"/>
                </a:solidFill>
                <a:latin typeface="+mn-lt"/>
              </a:rPr>
              <a:t>, nem </a:t>
            </a:r>
            <a:r>
              <a:rPr lang="hu-HU" sz="2400" dirty="0" err="1">
                <a:solidFill>
                  <a:srgbClr val="000000"/>
                </a:solidFill>
                <a:latin typeface="+mn-lt"/>
              </a:rPr>
              <a:t>terminálisoknak</a:t>
            </a:r>
            <a:r>
              <a:rPr lang="hu-HU" sz="2400" dirty="0">
                <a:solidFill>
                  <a:srgbClr val="000000"/>
                </a:solidFill>
                <a:latin typeface="+mn-lt"/>
              </a:rPr>
              <a:t>, illetve {iteráció}, [opcionális], </a:t>
            </a:r>
            <a:r>
              <a:rPr lang="hu-HU" sz="2400" dirty="0" err="1">
                <a:solidFill>
                  <a:srgbClr val="000000"/>
                </a:solidFill>
                <a:latin typeface="+mn-lt"/>
              </a:rPr>
              <a:t>alter</a:t>
            </a:r>
            <a:r>
              <a:rPr lang="hu-HU" sz="2400" dirty="0">
                <a:solidFill>
                  <a:srgbClr val="000000"/>
                </a:solidFill>
                <a:latin typeface="+mn-lt"/>
              </a:rPr>
              <a:t>|</a:t>
            </a:r>
            <a:r>
              <a:rPr lang="hu-HU" sz="2400" dirty="0" err="1">
                <a:solidFill>
                  <a:srgbClr val="000000"/>
                </a:solidFill>
                <a:latin typeface="+mn-lt"/>
              </a:rPr>
              <a:t>natíva</a:t>
            </a:r>
            <a:r>
              <a:rPr lang="hu-HU" sz="24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88950" y="4310063"/>
            <a:ext cx="7902575" cy="142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1621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hu-HU" sz="2400">
                <a:solidFill>
                  <a:srgbClr val="000000"/>
                </a:solidFill>
                <a:latin typeface="+mn-lt"/>
              </a:rPr>
              <a:t>&lt;egész szám&gt; ::= &lt;előjel&gt;&lt;szam&gt;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hu-HU" sz="2400">
                <a:solidFill>
                  <a:srgbClr val="000000"/>
                </a:solidFill>
                <a:latin typeface="+mn-lt"/>
              </a:rPr>
              <a:t>&lt;előjel&gt; ::= [-|+]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hu-HU" sz="2400">
                <a:solidFill>
                  <a:srgbClr val="000000"/>
                </a:solidFill>
                <a:latin typeface="+mn-lt"/>
              </a:rPr>
              <a:t>&lt;szam&gt; ::= &lt;szamjegy&gt;{&lt;szamjegy&gt;}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hu-HU" sz="2400">
                <a:solidFill>
                  <a:srgbClr val="000000"/>
                </a:solidFill>
                <a:latin typeface="+mn-lt"/>
              </a:rPr>
              <a:t>&lt;szamjegy&gt; ::= 0|1|2|3|4|5|6|7|8|9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763639" y="115788"/>
            <a:ext cx="547265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/>
              <a:t>RCSS protokollok</a:t>
            </a:r>
            <a:br>
              <a:rPr lang="hu-HU" sz="4400" b="1" dirty="0" smtClean="0"/>
            </a:br>
            <a:r>
              <a:rPr lang="hu-HU" dirty="0" smtClean="0">
                <a:latin typeface="+mn-lt"/>
              </a:rPr>
              <a:t>A kliens ágensek érzékelési protokollja</a:t>
            </a:r>
          </a:p>
          <a:p>
            <a:pPr marL="457200" indent="-457200"/>
            <a:endParaRPr lang="hu-HU" sz="4400" b="1" dirty="0"/>
          </a:p>
        </p:txBody>
      </p:sp>
      <p:sp>
        <p:nvSpPr>
          <p:cNvPr id="4" name="Téglalap 3"/>
          <p:cNvSpPr/>
          <p:nvPr/>
        </p:nvSpPr>
        <p:spPr>
          <a:xfrm>
            <a:off x="179512" y="630060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+mn-lt"/>
                <a:hlinkClick r:id="rId2"/>
              </a:rPr>
              <a:t>http://netcologne.dl.sourceforge.net/project/sserver/rcssmanual/9-20030211/manual-20030211.pdf</a:t>
            </a:r>
            <a:r>
              <a:rPr lang="hu-HU" sz="1600" dirty="0" smtClean="0">
                <a:latin typeface="+mn-lt"/>
              </a:rPr>
              <a:t/>
            </a:r>
            <a:br>
              <a:rPr lang="hu-HU" sz="1600" dirty="0" smtClean="0">
                <a:latin typeface="+mn-lt"/>
              </a:rPr>
            </a:br>
            <a:r>
              <a:rPr lang="hu-HU" sz="1600" dirty="0" smtClean="0">
                <a:latin typeface="+mn-lt"/>
                <a:hlinkClick r:id="rId3"/>
              </a:rPr>
              <a:t>http://sourceforge.net/projects/sserver/files/rcssmanual/</a:t>
            </a:r>
            <a:r>
              <a:rPr lang="hu-HU" sz="1600" dirty="0" smtClean="0">
                <a:latin typeface="+mn-lt"/>
              </a:rPr>
              <a:t>  </a:t>
            </a:r>
            <a:endParaRPr lang="hu-HU" sz="1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980728"/>
            <a:ext cx="8984306" cy="540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79512" y="630060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+mn-lt"/>
                <a:hlinkClick r:id="rId2"/>
              </a:rPr>
              <a:t>http://netcologne.dl.sourceforge.net/project/sserver/rcssmanual/9-20030211/manual-20030211.pdf</a:t>
            </a:r>
            <a:r>
              <a:rPr lang="hu-HU" sz="1600" dirty="0" smtClean="0">
                <a:latin typeface="+mn-lt"/>
              </a:rPr>
              <a:t/>
            </a:r>
            <a:br>
              <a:rPr lang="hu-HU" sz="1600" dirty="0" smtClean="0">
                <a:latin typeface="+mn-lt"/>
              </a:rPr>
            </a:br>
            <a:r>
              <a:rPr lang="hu-HU" sz="1600" dirty="0" smtClean="0">
                <a:latin typeface="+mn-lt"/>
                <a:hlinkClick r:id="rId3"/>
              </a:rPr>
              <a:t>http://sourceforge.net/projects/sserver/files/rcssmanual/</a:t>
            </a:r>
            <a:r>
              <a:rPr lang="hu-HU" sz="1600" dirty="0" smtClean="0">
                <a:latin typeface="+mn-lt"/>
              </a:rPr>
              <a:t>  </a:t>
            </a:r>
            <a:endParaRPr lang="hu-HU" sz="1600" dirty="0">
              <a:latin typeface="+mn-lt"/>
            </a:endParaRPr>
          </a:p>
        </p:txBody>
      </p:sp>
      <p:sp>
        <p:nvSpPr>
          <p:cNvPr id="103426" name="Cím 3"/>
          <p:cNvSpPr txBox="1">
            <a:spLocks/>
          </p:cNvSpPr>
          <p:nvPr/>
        </p:nvSpPr>
        <p:spPr bwMode="auto">
          <a:xfrm>
            <a:off x="1619672" y="188640"/>
            <a:ext cx="547265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/>
              <a:t>RCSS protokollok</a:t>
            </a:r>
            <a:br>
              <a:rPr lang="hu-HU" sz="4400" b="1" dirty="0" smtClean="0"/>
            </a:br>
            <a:r>
              <a:rPr lang="hu-HU" dirty="0" smtClean="0">
                <a:latin typeface="+mn-lt"/>
              </a:rPr>
              <a:t>A pálya</a:t>
            </a:r>
          </a:p>
          <a:p>
            <a:pPr marL="457200" indent="-457200"/>
            <a:endParaRPr lang="hu-HU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7161213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92696"/>
            <a:ext cx="3933825" cy="5772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79512" y="630060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+mn-lt"/>
                <a:hlinkClick r:id="rId2"/>
              </a:rPr>
              <a:t>http://netcologne.dl.sourceforge.net/project/sserver/rcssmanual/9-20030211/manual-20030211.pdf</a:t>
            </a:r>
            <a:r>
              <a:rPr lang="hu-HU" sz="1600" dirty="0" smtClean="0">
                <a:latin typeface="+mn-lt"/>
              </a:rPr>
              <a:t/>
            </a:r>
            <a:br>
              <a:rPr lang="hu-HU" sz="1600" dirty="0" smtClean="0">
                <a:latin typeface="+mn-lt"/>
              </a:rPr>
            </a:br>
            <a:r>
              <a:rPr lang="hu-HU" sz="1600" dirty="0" smtClean="0">
                <a:latin typeface="+mn-lt"/>
                <a:hlinkClick r:id="rId3"/>
              </a:rPr>
              <a:t>http://sourceforge.net/projects/sserver/files/rcssmanual/</a:t>
            </a:r>
            <a:r>
              <a:rPr lang="hu-HU" sz="1600" dirty="0" smtClean="0">
                <a:latin typeface="+mn-lt"/>
              </a:rPr>
              <a:t>  </a:t>
            </a:r>
            <a:endParaRPr lang="hu-HU" sz="1600" dirty="0">
              <a:latin typeface="+mn-lt"/>
            </a:endParaRPr>
          </a:p>
        </p:txBody>
      </p:sp>
      <p:sp>
        <p:nvSpPr>
          <p:cNvPr id="103426" name="Cím 3"/>
          <p:cNvSpPr txBox="1">
            <a:spLocks/>
          </p:cNvSpPr>
          <p:nvPr/>
        </p:nvSpPr>
        <p:spPr bwMode="auto">
          <a:xfrm>
            <a:off x="1619672" y="188640"/>
            <a:ext cx="547265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/>
              <a:t>RCSS protokollok</a:t>
            </a:r>
            <a:br>
              <a:rPr lang="hu-HU" sz="4400" b="1" dirty="0" smtClean="0"/>
            </a:br>
            <a:r>
              <a:rPr lang="hu-HU" dirty="0" smtClean="0">
                <a:latin typeface="+mn-lt"/>
              </a:rPr>
              <a:t>A pálya</a:t>
            </a:r>
          </a:p>
          <a:p>
            <a:pPr marL="457200" indent="-457200"/>
            <a:endParaRPr lang="hu-HU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90613"/>
            <a:ext cx="68564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92696"/>
            <a:ext cx="3933825" cy="5772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8" y="3105150"/>
            <a:ext cx="86566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79512" y="630060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+mn-lt"/>
                <a:hlinkClick r:id="rId2"/>
              </a:rPr>
              <a:t>http://netcologne.dl.sourceforge.net/project/sserver/rcssmanual/9-20030211/manual-20030211.pdf</a:t>
            </a:r>
            <a:r>
              <a:rPr lang="hu-HU" sz="1600" dirty="0" smtClean="0">
                <a:latin typeface="+mn-lt"/>
              </a:rPr>
              <a:t/>
            </a:r>
            <a:br>
              <a:rPr lang="hu-HU" sz="1600" dirty="0" smtClean="0">
                <a:latin typeface="+mn-lt"/>
              </a:rPr>
            </a:br>
            <a:r>
              <a:rPr lang="hu-HU" sz="1600" dirty="0" smtClean="0">
                <a:latin typeface="+mn-lt"/>
                <a:hlinkClick r:id="rId3"/>
              </a:rPr>
              <a:t>http://sourceforge.net/projects/sserver/files/rcssmanual/</a:t>
            </a:r>
            <a:r>
              <a:rPr lang="hu-HU" sz="1600" dirty="0" smtClean="0">
                <a:latin typeface="+mn-lt"/>
              </a:rPr>
              <a:t>  </a:t>
            </a:r>
            <a:endParaRPr lang="hu-HU" sz="1600" dirty="0">
              <a:latin typeface="+mn-lt"/>
            </a:endParaRPr>
          </a:p>
        </p:txBody>
      </p:sp>
      <p:sp>
        <p:nvSpPr>
          <p:cNvPr id="103426" name="Cím 3"/>
          <p:cNvSpPr txBox="1">
            <a:spLocks/>
          </p:cNvSpPr>
          <p:nvPr/>
        </p:nvSpPr>
        <p:spPr bwMode="auto">
          <a:xfrm>
            <a:off x="1619672" y="188640"/>
            <a:ext cx="547265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/>
              <a:t>RCSS protokollok</a:t>
            </a:r>
          </a:p>
          <a:p>
            <a:pPr marL="457200" indent="-457200" algn="ctr"/>
            <a:r>
              <a:rPr lang="hu-HU" dirty="0" smtClean="0">
                <a:latin typeface="+mn-lt"/>
              </a:rPr>
              <a:t>A szögek értelmezése a pályán</a:t>
            </a:r>
          </a:p>
          <a:p>
            <a:pPr marL="457200" indent="-457200"/>
            <a:endParaRPr lang="hu-HU" sz="4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8" y="1021804"/>
            <a:ext cx="75136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645024"/>
            <a:ext cx="4705350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250825" y="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n-lt"/>
                <a:ea typeface="+mj-ea"/>
                <a:cs typeface="+mj-cs"/>
              </a:rPr>
              <a:t>Minimális elméleti cél</a:t>
            </a:r>
            <a:endParaRPr lang="hu-HU" sz="1200" b="1" dirty="0">
              <a:latin typeface="+mn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288" y="1052736"/>
            <a:ext cx="85693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  <a:defRPr/>
            </a:pP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rabicParenR"/>
              <a:defRPr/>
            </a:pP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A hallgató néhány szóban tudja jellemezni a főbb szoftverfejlesztési modelleket.</a:t>
            </a: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rabicParenR"/>
              <a:defRPr/>
            </a:pP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hu-HU" sz="2000" dirty="0" smtClean="0">
                <a:latin typeface="+mn-lt"/>
              </a:rPr>
              <a:t>A </a:t>
            </a:r>
            <a:r>
              <a:rPr lang="hu-HU" sz="2000" dirty="0" smtClean="0">
                <a:latin typeface="+mn-lt"/>
              </a:rPr>
              <a:t>hallgató néhány osztályból és interfészből álló rendszert meg tudjon tervezni (UML osztálydiagram alakjában le tudja rajzolni</a:t>
            </a:r>
            <a:r>
              <a:rPr lang="hu-HU" sz="2000" dirty="0" smtClean="0">
                <a:latin typeface="+mn-lt"/>
              </a:rPr>
              <a:t>).</a:t>
            </a: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rabicParenR"/>
              <a:defRPr/>
            </a:pPr>
            <a:endParaRPr lang="hu-HU" sz="2000" dirty="0" smtClean="0">
              <a:latin typeface="+mn-lt"/>
            </a:endParaRPr>
          </a:p>
          <a:p>
            <a:pPr marL="457200" lvl="0" indent="-457200">
              <a:buFont typeface="+mj-lt"/>
              <a:buAutoNum type="arabicParenR"/>
              <a:defRPr/>
            </a:pP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A hallgató tudjon beszélni XML dokumentum jól formázottságáról és érvényességéről, tudjon egyszerű nyelvtant leírni RELAX </a:t>
            </a:r>
            <a:r>
              <a:rPr lang="hu-HU" sz="2000" dirty="0" err="1" smtClean="0">
                <a:solidFill>
                  <a:prstClr val="black"/>
                </a:solidFill>
                <a:latin typeface="Calibri"/>
              </a:rPr>
              <a:t>NG-vel</a:t>
            </a: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457200" lvl="0" indent="-457200">
              <a:buFont typeface="+mj-lt"/>
              <a:buAutoNum type="arabicParenR"/>
              <a:defRPr/>
            </a:pPr>
            <a:endParaRPr lang="hu-HU" sz="2000" dirty="0" smtClean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buFont typeface="+mj-lt"/>
              <a:buAutoNum type="arabicParenR"/>
              <a:defRPr/>
            </a:pP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Ismerje a Maven használatát az előadásban használt két példa (FerSML, illetve RCSS) kapcsán.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hu-HU" sz="2000" dirty="0">
              <a:latin typeface="+mn-lt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hu-HU" sz="2000" dirty="0" smtClean="0">
                <a:latin typeface="+mn-lt"/>
              </a:rPr>
              <a:t>Java </a:t>
            </a:r>
            <a:r>
              <a:rPr lang="hu-HU" sz="2000" dirty="0">
                <a:latin typeface="+mn-lt"/>
              </a:rPr>
              <a:t>nyelv kapcsán: </a:t>
            </a:r>
            <a:r>
              <a:rPr lang="hu-HU" sz="2000" dirty="0" smtClean="0">
                <a:latin typeface="+mn-lt"/>
              </a:rPr>
              <a:t>interfészek, csomagok.</a:t>
            </a:r>
            <a:endParaRPr lang="hu-HU" sz="2000" dirty="0">
              <a:latin typeface="+mn-lt"/>
            </a:endParaRPr>
          </a:p>
          <a:p>
            <a:pPr>
              <a:defRPr/>
            </a:pPr>
            <a:endParaRPr lang="hu-HU" sz="2000" dirty="0">
              <a:latin typeface="+mn-lt"/>
            </a:endParaRPr>
          </a:p>
          <a:p>
            <a:pPr>
              <a:defRPr/>
            </a:pPr>
            <a:endParaRPr lang="hu-HU" sz="2000" dirty="0">
              <a:latin typeface="+mn-lt"/>
            </a:endParaRPr>
          </a:p>
          <a:p>
            <a:pPr>
              <a:defRPr/>
            </a:pP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357158" y="-14290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err="1" smtClean="0"/>
              <a:t>RoboCup</a:t>
            </a:r>
            <a:endParaRPr lang="hu-HU" sz="4400" b="1" dirty="0"/>
          </a:p>
        </p:txBody>
      </p:sp>
      <p:sp>
        <p:nvSpPr>
          <p:cNvPr id="103427" name="Téglalap 2"/>
          <p:cNvSpPr>
            <a:spLocks noChangeArrowheads="1"/>
          </p:cNvSpPr>
          <p:nvPr/>
        </p:nvSpPr>
        <p:spPr bwMode="auto">
          <a:xfrm>
            <a:off x="2643174" y="845090"/>
            <a:ext cx="4786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Saját </a:t>
            </a:r>
            <a:r>
              <a:rPr lang="hu-HU" dirty="0" err="1" smtClean="0">
                <a:latin typeface="+mn-lt"/>
              </a:rPr>
              <a:t>Atan</a:t>
            </a:r>
            <a:r>
              <a:rPr lang="hu-HU" dirty="0" smtClean="0">
                <a:latin typeface="+mn-lt"/>
              </a:rPr>
              <a:t> alapú RCSS csapat fejlesztése.</a:t>
            </a:r>
            <a:endParaRPr lang="hu-HU" dirty="0">
              <a:latin typeface="+mn-lt"/>
            </a:endParaRPr>
          </a:p>
        </p:txBody>
      </p:sp>
      <p:sp>
        <p:nvSpPr>
          <p:cNvPr id="4" name="Téglalap 2"/>
          <p:cNvSpPr>
            <a:spLocks noChangeArrowheads="1"/>
          </p:cNvSpPr>
          <p:nvPr/>
        </p:nvSpPr>
        <p:spPr bwMode="auto">
          <a:xfrm>
            <a:off x="3000364" y="3143248"/>
            <a:ext cx="328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Részletek majd a 4. előadásban!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691680" y="187796"/>
            <a:ext cx="61926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>
                <a:latin typeface="+mn-lt"/>
              </a:rPr>
              <a:t>Software </a:t>
            </a:r>
            <a:r>
              <a:rPr lang="hu-HU" sz="4400" b="1" dirty="0" err="1" smtClean="0">
                <a:latin typeface="+mn-lt"/>
              </a:rPr>
              <a:t>Engineering</a:t>
            </a:r>
            <a:r>
              <a:rPr lang="hu-HU" sz="4400" b="1" dirty="0" smtClean="0">
                <a:latin typeface="+mn-lt"/>
              </a:rPr>
              <a:t/>
            </a:r>
            <a:br>
              <a:rPr lang="hu-HU" sz="4400" b="1" dirty="0" smtClean="0">
                <a:latin typeface="+mn-lt"/>
              </a:rPr>
            </a:br>
            <a:r>
              <a:rPr lang="hu-HU" sz="4400" b="1" dirty="0" smtClean="0">
                <a:latin typeface="+mn-lt"/>
              </a:rPr>
              <a:t>Szoftver fejlesztés</a:t>
            </a:r>
            <a:endParaRPr lang="hu-HU" sz="4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2627784" y="0"/>
            <a:ext cx="432048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>
                <a:latin typeface="+mn-lt"/>
              </a:rPr>
              <a:t>Szoftver krízis</a:t>
            </a:r>
            <a:endParaRPr lang="hu-HU" sz="4400" b="1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700808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+mn-lt"/>
              </a:rPr>
              <a:t>The 1968/69 NATO</a:t>
            </a:r>
            <a:r>
              <a:rPr lang="hu-HU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Software Engineering Reports</a:t>
            </a: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 </a:t>
            </a:r>
            <a:r>
              <a:rPr lang="hu-HU" dirty="0" smtClean="0">
                <a:latin typeface="+mn-lt"/>
                <a:hlinkClick r:id="rId2"/>
              </a:rPr>
              <a:t>http://homepages.cs.ncl.ac.uk/brian.randell/NATO/NATOReports/index.html</a:t>
            </a:r>
            <a:r>
              <a:rPr lang="hu-HU" dirty="0" smtClean="0">
                <a:latin typeface="+mn-lt"/>
              </a:rPr>
              <a:t> 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Edsger</a:t>
            </a:r>
            <a:r>
              <a:rPr lang="hu-HU" dirty="0" smtClean="0">
                <a:latin typeface="+mn-lt"/>
              </a:rPr>
              <a:t> W. </a:t>
            </a:r>
            <a:r>
              <a:rPr lang="hu-HU" dirty="0" err="1" smtClean="0">
                <a:latin typeface="+mn-lt"/>
              </a:rPr>
              <a:t>Dijkstra</a:t>
            </a:r>
            <a:r>
              <a:rPr lang="hu-HU" dirty="0" smtClean="0">
                <a:latin typeface="+mn-lt"/>
              </a:rPr>
              <a:t>. 1972. </a:t>
            </a:r>
            <a:r>
              <a:rPr lang="hu-HU" b="1" i="1" dirty="0" smtClean="0">
                <a:latin typeface="+mn-lt"/>
              </a:rPr>
              <a:t>The </a:t>
            </a:r>
            <a:r>
              <a:rPr lang="hu-HU" b="1" i="1" dirty="0" err="1" smtClean="0">
                <a:latin typeface="+mn-lt"/>
              </a:rPr>
              <a:t>humble</a:t>
            </a:r>
            <a:r>
              <a:rPr lang="hu-HU" b="1" i="1" dirty="0" smtClean="0">
                <a:latin typeface="+mn-lt"/>
              </a:rPr>
              <a:t> </a:t>
            </a:r>
            <a:r>
              <a:rPr lang="hu-HU" b="1" i="1" dirty="0" err="1" smtClean="0">
                <a:latin typeface="+mn-lt"/>
              </a:rPr>
              <a:t>programmer</a:t>
            </a:r>
            <a:r>
              <a:rPr lang="hu-HU" dirty="0" smtClean="0">
                <a:latin typeface="+mn-lt"/>
              </a:rPr>
              <a:t>. </a:t>
            </a:r>
            <a:r>
              <a:rPr lang="hu-HU" dirty="0" err="1" smtClean="0">
                <a:latin typeface="+mn-lt"/>
              </a:rPr>
              <a:t>Commun</a:t>
            </a:r>
            <a:r>
              <a:rPr lang="hu-HU" dirty="0" smtClean="0">
                <a:latin typeface="+mn-lt"/>
              </a:rPr>
              <a:t>. ACM 15, 10 (</a:t>
            </a:r>
            <a:r>
              <a:rPr lang="hu-HU" dirty="0" err="1" smtClean="0">
                <a:latin typeface="+mn-lt"/>
              </a:rPr>
              <a:t>October</a:t>
            </a:r>
            <a:r>
              <a:rPr lang="hu-HU" dirty="0" smtClean="0">
                <a:latin typeface="+mn-lt"/>
              </a:rPr>
              <a:t> 1972), 859-866. DOI=10.1145/355604.361591 </a:t>
            </a:r>
            <a:r>
              <a:rPr lang="hu-HU" dirty="0" smtClean="0">
                <a:latin typeface="+mn-lt"/>
                <a:hlinkClick r:id="rId3"/>
              </a:rPr>
              <a:t>http://doi.acm.org/10.1145/355604.361591</a:t>
            </a:r>
            <a:r>
              <a:rPr lang="hu-HU" dirty="0" smtClean="0">
                <a:latin typeface="+mn-lt"/>
              </a:rPr>
              <a:t>, </a:t>
            </a:r>
            <a:br>
              <a:rPr lang="hu-HU" dirty="0" smtClean="0">
                <a:latin typeface="+mn-lt"/>
              </a:rPr>
            </a:br>
            <a:r>
              <a:rPr lang="hu-HU" dirty="0" err="1" smtClean="0">
                <a:latin typeface="+mn-lt"/>
              </a:rPr>
              <a:t>pdf-ben</a:t>
            </a:r>
            <a:r>
              <a:rPr lang="hu-HU" dirty="0" smtClean="0">
                <a:latin typeface="+mn-lt"/>
              </a:rPr>
              <a:t> az egyetemi gépekről: </a:t>
            </a:r>
            <a:r>
              <a:rPr lang="hu-HU" dirty="0" smtClean="0">
                <a:latin typeface="+mn-lt"/>
                <a:hlinkClick r:id="rId4"/>
              </a:rPr>
              <a:t>http://dl.acm.org/citation.cfm?id=355604.361591&amp;coll=DL&amp;dl=ACM&amp;CFID=48433466&amp;CFTOKEN=41884745</a:t>
            </a:r>
            <a:r>
              <a:rPr lang="hu-HU" dirty="0" smtClean="0">
                <a:latin typeface="+mn-lt"/>
              </a:rPr>
              <a:t> 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                               születik egy szakma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365104"/>
            <a:ext cx="3248025" cy="1781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23528" y="6300028"/>
            <a:ext cx="861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Megoldás: technologizáljuk a szoftverfejlesztés folyamatát, legyen egy mérnöki tudomány.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683568" y="0"/>
            <a:ext cx="8064896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>
                <a:latin typeface="+mn-lt"/>
              </a:rPr>
              <a:t>A szoftver fejlesztés modellezése</a:t>
            </a:r>
            <a:endParaRPr lang="hu-HU" sz="4400" b="1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2924944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Vízesés (</a:t>
            </a:r>
            <a:r>
              <a:rPr lang="hu-HU" dirty="0" err="1" smtClean="0">
                <a:latin typeface="+mn-lt"/>
              </a:rPr>
              <a:t>waterfall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model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Evolúciós (software </a:t>
            </a:r>
            <a:r>
              <a:rPr lang="hu-HU" dirty="0" err="1" smtClean="0">
                <a:latin typeface="+mn-lt"/>
              </a:rPr>
              <a:t>prototyping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Spirális (</a:t>
            </a:r>
            <a:r>
              <a:rPr lang="hu-HU" dirty="0" err="1" smtClean="0">
                <a:latin typeface="+mn-lt"/>
              </a:rPr>
              <a:t>spiral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model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Komponens alapú (</a:t>
            </a:r>
            <a:r>
              <a:rPr lang="en-US" dirty="0" smtClean="0">
                <a:latin typeface="+mn-lt"/>
              </a:rPr>
              <a:t>Commercial Off The Shelf </a:t>
            </a:r>
            <a:r>
              <a:rPr lang="hu-HU" dirty="0" smtClean="0">
                <a:latin typeface="+mn-lt"/>
              </a:rPr>
              <a:t> = </a:t>
            </a:r>
            <a:r>
              <a:rPr lang="en-US" dirty="0" smtClean="0">
                <a:latin typeface="+mn-lt"/>
              </a:rPr>
              <a:t>COTS </a:t>
            </a:r>
            <a:r>
              <a:rPr lang="hu-HU" dirty="0" smtClean="0">
                <a:latin typeface="+mn-lt"/>
              </a:rPr>
              <a:t>, </a:t>
            </a:r>
            <a:r>
              <a:rPr lang="hu-HU" dirty="0" err="1" smtClean="0">
                <a:latin typeface="+mn-lt"/>
              </a:rPr>
              <a:t>COTS-based</a:t>
            </a:r>
            <a:r>
              <a:rPr lang="hu-HU" dirty="0" smtClean="0">
                <a:latin typeface="+mn-lt"/>
              </a:rPr>
              <a:t> software </a:t>
            </a:r>
            <a:r>
              <a:rPr lang="hu-HU" dirty="0" err="1" smtClean="0">
                <a:latin typeface="+mn-lt"/>
              </a:rPr>
              <a:t>development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Agilis (</a:t>
            </a:r>
            <a:r>
              <a:rPr lang="hu-HU" dirty="0" err="1" smtClean="0">
                <a:latin typeface="+mn-lt"/>
              </a:rPr>
              <a:t>agile</a:t>
            </a:r>
            <a:r>
              <a:rPr lang="hu-HU" dirty="0" smtClean="0">
                <a:latin typeface="+mn-lt"/>
              </a:rPr>
              <a:t> software </a:t>
            </a:r>
            <a:r>
              <a:rPr lang="hu-HU" dirty="0" err="1" smtClean="0">
                <a:latin typeface="+mn-lt"/>
              </a:rPr>
              <a:t>development</a:t>
            </a:r>
            <a:r>
              <a:rPr lang="hu-HU" dirty="0" smtClean="0"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27584" y="148478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Szoftverfolyamat: </a:t>
            </a:r>
            <a:r>
              <a:rPr lang="hu-HU" dirty="0" smtClean="0">
                <a:solidFill>
                  <a:srgbClr val="FF0000"/>
                </a:solidFill>
                <a:latin typeface="+mn-lt"/>
              </a:rPr>
              <a:t>specifikáció, tervezés, fejlesztés, </a:t>
            </a:r>
            <a:r>
              <a:rPr lang="hu-HU" dirty="0" err="1" smtClean="0">
                <a:solidFill>
                  <a:srgbClr val="FF0000"/>
                </a:solidFill>
                <a:latin typeface="+mn-lt"/>
              </a:rPr>
              <a:t>validálás</a:t>
            </a:r>
            <a:r>
              <a:rPr lang="hu-HU" dirty="0" smtClean="0">
                <a:solidFill>
                  <a:srgbClr val="FF0000"/>
                </a:solidFill>
                <a:latin typeface="+mn-lt"/>
              </a:rPr>
              <a:t>, evolúció</a:t>
            </a:r>
            <a:r>
              <a:rPr lang="hu-HU" dirty="0" smtClean="0">
                <a:latin typeface="+mn-lt"/>
              </a:rPr>
              <a:t>;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ezeket kombinálják, permutálják, iterálják elképzeléseik szerint a következő modellek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683568" y="0"/>
            <a:ext cx="8064896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>
                <a:latin typeface="+mn-lt"/>
              </a:rPr>
              <a:t>A szoftver fejlesztés modellezése</a:t>
            </a:r>
            <a:endParaRPr lang="hu-HU" sz="4400" b="1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27584" y="1484784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Eric S. Raymond: A katedrális és a bazár</a:t>
            </a:r>
          </a:p>
          <a:p>
            <a:r>
              <a:rPr lang="hu-HU" dirty="0" smtClean="0">
                <a:latin typeface="+mn-lt"/>
                <a:hlinkClick r:id="rId2"/>
              </a:rPr>
              <a:t>http://magyar-irodalom.elte.hu/robert/szovegek/bazar/</a:t>
            </a:r>
            <a:r>
              <a:rPr lang="hu-HU" dirty="0" smtClean="0">
                <a:latin typeface="+mn-lt"/>
              </a:rPr>
              <a:t> 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/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RERO: </a:t>
            </a:r>
            <a:r>
              <a:rPr lang="hu-HU" dirty="0" err="1" smtClean="0">
                <a:latin typeface="+mn-lt"/>
              </a:rPr>
              <a:t>Release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Early</a:t>
            </a:r>
            <a:r>
              <a:rPr lang="hu-HU" dirty="0" smtClean="0">
                <a:latin typeface="+mn-lt"/>
              </a:rPr>
              <a:t>, </a:t>
            </a:r>
            <a:r>
              <a:rPr lang="hu-HU" dirty="0" err="1" smtClean="0">
                <a:latin typeface="+mn-lt"/>
              </a:rPr>
              <a:t>Release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Often</a:t>
            </a:r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„Cowboy </a:t>
            </a:r>
            <a:r>
              <a:rPr lang="hu-HU" dirty="0" err="1" smtClean="0">
                <a:latin typeface="+mn-lt"/>
              </a:rPr>
              <a:t>coding</a:t>
            </a:r>
            <a:r>
              <a:rPr lang="hu-HU" dirty="0" smtClean="0">
                <a:latin typeface="+mn-lt"/>
              </a:rPr>
              <a:t>”</a:t>
            </a:r>
          </a:p>
          <a:p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619672" y="0"/>
            <a:ext cx="612068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>
                <a:latin typeface="+mn-lt"/>
              </a:rPr>
              <a:t>A programozás eszközei</a:t>
            </a:r>
            <a:endParaRPr lang="hu-HU" sz="4400" b="1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700808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IDE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Verzió kezelő (</a:t>
            </a:r>
            <a:r>
              <a:rPr lang="hu-HU" dirty="0" err="1" smtClean="0">
                <a:latin typeface="+mn-lt"/>
              </a:rPr>
              <a:t>cvs</a:t>
            </a:r>
            <a:r>
              <a:rPr lang="hu-HU" dirty="0" smtClean="0">
                <a:latin typeface="+mn-lt"/>
              </a:rPr>
              <a:t>, </a:t>
            </a:r>
            <a:r>
              <a:rPr lang="hu-HU" dirty="0" err="1" smtClean="0">
                <a:latin typeface="+mn-lt"/>
              </a:rPr>
              <a:t>svn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Build</a:t>
            </a:r>
            <a:r>
              <a:rPr lang="hu-HU" dirty="0" smtClean="0">
                <a:latin typeface="+mn-lt"/>
              </a:rPr>
              <a:t> eszköz (</a:t>
            </a:r>
            <a:r>
              <a:rPr lang="hu-HU" dirty="0" err="1" smtClean="0">
                <a:latin typeface="+mn-lt"/>
              </a:rPr>
              <a:t>make</a:t>
            </a:r>
            <a:r>
              <a:rPr lang="hu-HU" dirty="0" smtClean="0">
                <a:latin typeface="+mn-lt"/>
              </a:rPr>
              <a:t>, </a:t>
            </a:r>
            <a:r>
              <a:rPr lang="hu-HU" dirty="0" err="1" smtClean="0">
                <a:latin typeface="+mn-lt"/>
              </a:rPr>
              <a:t>Ant</a:t>
            </a:r>
            <a:r>
              <a:rPr lang="hu-HU" dirty="0" smtClean="0">
                <a:latin typeface="+mn-lt"/>
              </a:rPr>
              <a:t>, Maven)</a:t>
            </a:r>
            <a:br>
              <a:rPr lang="hu-HU" dirty="0" smtClean="0">
                <a:latin typeface="+mn-lt"/>
              </a:rPr>
            </a:br>
            <a:r>
              <a:rPr lang="hu-HU" dirty="0" err="1" smtClean="0">
                <a:latin typeface="+mn-lt"/>
              </a:rPr>
              <a:t>Maven</a:t>
            </a:r>
            <a:r>
              <a:rPr lang="hu-HU" dirty="0" smtClean="0">
                <a:latin typeface="+mn-lt"/>
              </a:rPr>
              <a:t> + tesztelés, dokumentálás</a:t>
            </a:r>
            <a:br>
              <a:rPr lang="hu-HU" dirty="0" smtClean="0">
                <a:latin typeface="+mn-lt"/>
              </a:rPr>
            </a:br>
            <a:endParaRPr lang="hu-H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0" y="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A Maven projektek tárgya (</a:t>
            </a:r>
            <a:r>
              <a:rPr lang="hu-HU" sz="4400" b="1" dirty="0" err="1" smtClean="0">
                <a:latin typeface="+mn-lt"/>
              </a:rPr>
              <a:t>artifact</a:t>
            </a:r>
            <a:r>
              <a:rPr lang="hu-HU" sz="4400" b="1" dirty="0" smtClean="0">
                <a:latin typeface="+mn-lt"/>
              </a:rPr>
              <a:t>)</a:t>
            </a:r>
            <a:endParaRPr lang="hu-HU" sz="2400" b="1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1700808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hu-HU" dirty="0" smtClean="0">
                <a:latin typeface="+mn-lt"/>
              </a:rPr>
              <a:t>A Jávácska ONE/</a:t>
            </a:r>
            <a:r>
              <a:rPr lang="hu-HU" dirty="0" err="1" smtClean="0">
                <a:latin typeface="+mn-lt"/>
              </a:rPr>
              <a:t>FocijatekNekedOSE</a:t>
            </a:r>
            <a:r>
              <a:rPr lang="hu-HU" dirty="0" smtClean="0">
                <a:latin typeface="+mn-lt"/>
              </a:rPr>
              <a:t> projekt tárgya: </a:t>
            </a:r>
            <a:r>
              <a:rPr lang="hu-HU" b="1" dirty="0" smtClean="0">
                <a:solidFill>
                  <a:srgbClr val="FF0000"/>
                </a:solidFill>
                <a:latin typeface="+mn-lt"/>
              </a:rPr>
              <a:t>focijatek-neked-1.0.0-me.jar</a:t>
            </a:r>
          </a:p>
          <a:p>
            <a:pPr marL="342900" indent="-342900"/>
            <a:endParaRPr lang="hu-HU" dirty="0" smtClean="0">
              <a:latin typeface="+mn-lt"/>
            </a:endParaRPr>
          </a:p>
          <a:p>
            <a:pPr marL="342900" indent="-342900"/>
            <a:r>
              <a:rPr lang="hu-HU" dirty="0" smtClean="0">
                <a:latin typeface="+mn-lt"/>
              </a:rPr>
              <a:t>A </a:t>
            </a:r>
            <a:r>
              <a:rPr lang="hu-HU" dirty="0" err="1" smtClean="0">
                <a:latin typeface="+mn-lt"/>
              </a:rPr>
              <a:t>PublicResourceFCforFerSML</a:t>
            </a:r>
            <a:r>
              <a:rPr lang="hu-HU" dirty="0" smtClean="0">
                <a:latin typeface="+mn-lt"/>
              </a:rPr>
              <a:t> </a:t>
            </a:r>
            <a:r>
              <a:rPr lang="hu-HU" dirty="0" smtClean="0">
                <a:solidFill>
                  <a:prstClr val="black"/>
                </a:solidFill>
                <a:latin typeface="Calibri"/>
              </a:rPr>
              <a:t>projekt tárgya: </a:t>
            </a:r>
            <a:r>
              <a:rPr lang="hu-HU" b="1" dirty="0" smtClean="0">
                <a:solidFill>
                  <a:srgbClr val="FF0000"/>
                </a:solidFill>
                <a:latin typeface="Calibri"/>
              </a:rPr>
              <a:t>PublicResourceFCforFerSML-0.0.16.jar</a:t>
            </a:r>
          </a:p>
          <a:p>
            <a:pPr marL="342900" indent="-342900"/>
            <a:endParaRPr lang="hu-HU" b="1" dirty="0" smtClean="0">
              <a:solidFill>
                <a:srgbClr val="FF0000"/>
              </a:solidFill>
              <a:latin typeface="Calibri"/>
            </a:endParaRPr>
          </a:p>
          <a:p>
            <a:pPr marL="342900" indent="-342900"/>
            <a:r>
              <a:rPr lang="hu-HU" dirty="0" smtClean="0">
                <a:latin typeface="Calibri"/>
              </a:rPr>
              <a:t>Az </a:t>
            </a:r>
            <a:r>
              <a:rPr lang="hu-HU" dirty="0" err="1" smtClean="0">
                <a:latin typeface="Calibri"/>
              </a:rPr>
              <a:t>AranycsapatFC</a:t>
            </a:r>
            <a:r>
              <a:rPr lang="hu-HU" dirty="0" smtClean="0">
                <a:latin typeface="Calibri"/>
              </a:rPr>
              <a:t>  </a:t>
            </a:r>
            <a:r>
              <a:rPr lang="hu-HU" dirty="0" smtClean="0">
                <a:solidFill>
                  <a:prstClr val="black"/>
                </a:solidFill>
                <a:latin typeface="Calibri"/>
              </a:rPr>
              <a:t>projekt tárgya: </a:t>
            </a:r>
            <a:r>
              <a:rPr lang="hu-HU" b="1" dirty="0" smtClean="0">
                <a:solidFill>
                  <a:srgbClr val="FF0000"/>
                </a:solidFill>
                <a:latin typeface="Calibri"/>
              </a:rPr>
              <a:t>AranycsapatFC-0.0.1.jar</a:t>
            </a:r>
          </a:p>
          <a:p>
            <a:pPr marL="342900" indent="-342900"/>
            <a:endParaRPr lang="hu-HU" b="1" dirty="0" smtClean="0">
              <a:solidFill>
                <a:srgbClr val="FF0000"/>
              </a:solidFill>
              <a:latin typeface="Calibri"/>
            </a:endParaRPr>
          </a:p>
          <a:p>
            <a:pPr marL="342900" indent="-342900"/>
            <a:endParaRPr lang="hu-HU" b="1" dirty="0" smtClean="0">
              <a:solidFill>
                <a:srgbClr val="FF0000"/>
              </a:solidFill>
              <a:latin typeface="Calibri"/>
            </a:endParaRPr>
          </a:p>
          <a:p>
            <a:pPr marL="342900" indent="-342900"/>
            <a:endParaRPr lang="hu-HU" b="1" dirty="0" smtClean="0">
              <a:solidFill>
                <a:srgbClr val="FF0000"/>
              </a:solidFill>
              <a:latin typeface="Calibri"/>
            </a:endParaRPr>
          </a:p>
          <a:p>
            <a:pPr marL="342900" indent="-342900"/>
            <a:endParaRPr lang="hu-HU" b="1" dirty="0" smtClean="0">
              <a:solidFill>
                <a:srgbClr val="FF0000"/>
              </a:solidFill>
              <a:latin typeface="Calibri"/>
            </a:endParaRPr>
          </a:p>
          <a:p>
            <a:pPr marL="342900" indent="-342900"/>
            <a:r>
              <a:rPr lang="hu-HU" dirty="0" smtClean="0">
                <a:latin typeface="Calibri"/>
              </a:rPr>
              <a:t>Miket használtunk az előző laboron?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dirty="0" err="1" smtClean="0">
                <a:latin typeface="+mn-lt"/>
              </a:rPr>
              <a:t>atan.jar</a:t>
            </a:r>
            <a:endParaRPr lang="hu-HU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dirty="0" smtClean="0">
                <a:latin typeface="+mn-lt"/>
              </a:rPr>
              <a:t>log4j-1.2.16.jar</a:t>
            </a:r>
          </a:p>
          <a:p>
            <a:pPr marL="342900" indent="-342900"/>
            <a:endParaRPr lang="hu-H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0" y="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A Maven központi (tárgy) tároló</a:t>
            </a:r>
            <a:endParaRPr lang="hu-HU" sz="2400" b="1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7278142" cy="55994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1979712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http://mvnrepository.com/artifact/log4j/log4j/1.2.16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463" y="2219325"/>
            <a:ext cx="7075487" cy="2419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3635896" y="4653136"/>
            <a:ext cx="460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5"/>
              </a:rPr>
              <a:t>http://search.maven.org/#search|ga|1|log4j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39000" contrast="-60000"/>
          </a:blip>
          <a:srcRect/>
          <a:stretch>
            <a:fillRect/>
          </a:stretch>
        </p:blipFill>
        <p:spPr bwMode="auto">
          <a:xfrm>
            <a:off x="251520" y="1124744"/>
            <a:ext cx="7278142" cy="55994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3426" name="Cím 3"/>
          <p:cNvSpPr txBox="1">
            <a:spLocks/>
          </p:cNvSpPr>
          <p:nvPr/>
        </p:nvSpPr>
        <p:spPr bwMode="auto">
          <a:xfrm>
            <a:off x="0" y="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A Maven központi (tárgy) tároló</a:t>
            </a:r>
            <a:endParaRPr lang="hu-HU" sz="2400" b="1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365104"/>
            <a:ext cx="4114800" cy="1581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0" y="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A tárgy Maven koordinátái</a:t>
            </a:r>
            <a:endParaRPr lang="hu-HU" sz="2400" b="1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4114800" cy="1581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5436096" y="1340768"/>
            <a:ext cx="21955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Calibri"/>
              </a:rPr>
              <a:t>Maven koordináták: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csoport azonosító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tárgy azonosító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Calibri"/>
              </a:rPr>
              <a:t>verziószám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124" y="3212976"/>
            <a:ext cx="4505325" cy="3419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5167340" y="6237312"/>
            <a:ext cx="2573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latin typeface="+mn-lt"/>
              </a:rPr>
              <a:t>AranycsapatFC</a:t>
            </a:r>
            <a:r>
              <a:rPr lang="hu-HU" dirty="0" smtClean="0">
                <a:latin typeface="+mn-lt"/>
              </a:rPr>
              <a:t> / </a:t>
            </a:r>
            <a:r>
              <a:rPr lang="hu-HU" dirty="0" err="1" smtClean="0">
                <a:latin typeface="+mn-lt"/>
              </a:rPr>
              <a:t>pom.xml</a:t>
            </a:r>
            <a:endParaRPr lang="hu-HU" dirty="0"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084168" y="4221088"/>
            <a:ext cx="2867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Projektünkben függőségként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szerepel</a:t>
            </a:r>
            <a:endParaRPr lang="hu-HU" dirty="0">
              <a:latin typeface="+mn-lt"/>
            </a:endParaRPr>
          </a:p>
        </p:txBody>
      </p:sp>
      <p:sp>
        <p:nvSpPr>
          <p:cNvPr id="9" name="Bal oldali kapcsos zárójel 8"/>
          <p:cNvSpPr/>
          <p:nvPr/>
        </p:nvSpPr>
        <p:spPr>
          <a:xfrm>
            <a:off x="2771800" y="3212976"/>
            <a:ext cx="288032" cy="331236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05804" y="4653136"/>
            <a:ext cx="2465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Függőségek deklarációja</a:t>
            </a:r>
            <a:br>
              <a:rPr lang="hu-HU" dirty="0" smtClean="0">
                <a:latin typeface="+mn-lt"/>
              </a:rPr>
            </a:b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79265" y="0"/>
            <a:ext cx="315277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Java (eredet</a:t>
            </a: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) sokadik </a:t>
            </a: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ism</a:t>
            </a: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.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785813"/>
            <a:ext cx="5476875" cy="57467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23850" y="6530975"/>
            <a:ext cx="8640763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</a:pPr>
            <a:r>
              <a:rPr lang="hu-HU">
                <a:solidFill>
                  <a:srgbClr val="000000"/>
                </a:solidFill>
                <a:hlinkClick r:id="rId4"/>
              </a:rPr>
              <a:t>http://www.tankonyvtar.hu/informatika/javat-tanitok-1-1-3-080904-2</a:t>
            </a:r>
            <a:r>
              <a:rPr lang="hu-H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012160" y="654050"/>
            <a:ext cx="2955925" cy="408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21" rIns="81639" bIns="40820"/>
          <a:lstStyle/>
          <a:p>
            <a:pPr marL="390525" lvl="1" indent="-195263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Imperatív</a:t>
            </a:r>
          </a:p>
          <a:p>
            <a:pPr marL="390525" lvl="1" indent="-195263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Objektum orientált és eljárás orientált paradigma mentén</a:t>
            </a:r>
          </a:p>
          <a:p>
            <a:pPr marL="390525" lvl="1" indent="-195263"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endParaRPr lang="hu-HU" sz="2200" dirty="0">
              <a:solidFill>
                <a:srgbClr val="000000"/>
              </a:solidFill>
            </a:endParaRPr>
          </a:p>
          <a:p>
            <a:pPr marL="390525" lvl="1" indent="-195263"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hu-HU" sz="2200" dirty="0">
                <a:solidFill>
                  <a:srgbClr val="000000"/>
                </a:solidFill>
              </a:rPr>
              <a:t>Aki Javában programoz OO programoz, de az egyszerű típusok, változó fogalom, kifejezések mint C-ben.</a:t>
            </a:r>
          </a:p>
          <a:p>
            <a:pPr marL="390525" lvl="1" indent="-195263"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endParaRPr lang="hu-H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79512" y="0"/>
            <a:ext cx="871296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Tárgy beillesztése a lokális </a:t>
            </a:r>
            <a:r>
              <a:rPr lang="hu-HU" sz="4400" b="1" dirty="0" err="1" smtClean="0">
                <a:latin typeface="+mn-lt"/>
              </a:rPr>
              <a:t>repóba</a:t>
            </a:r>
            <a:endParaRPr lang="hu-HU" sz="2400" b="1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64468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64468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107504" y="6519446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hlinkClick r:id="rId4"/>
              </a:rPr>
              <a:t>http://maven.apache.org/plugins/maven-install-plugin/examples/specific-local-repo.html</a:t>
            </a:r>
            <a:r>
              <a:rPr lang="hu-HU" sz="1600" dirty="0" smtClean="0"/>
              <a:t> 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79512" y="0"/>
            <a:ext cx="871296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POM (Projekt Objektum Modell)</a:t>
            </a:r>
            <a:br>
              <a:rPr lang="hu-HU" sz="4400" b="1" dirty="0" smtClean="0">
                <a:latin typeface="+mn-lt"/>
              </a:rPr>
            </a:br>
            <a:r>
              <a:rPr lang="hu-HU" sz="2800" b="1" dirty="0" err="1" smtClean="0">
                <a:latin typeface="+mn-lt"/>
              </a:rPr>
              <a:t>pom.xml</a:t>
            </a:r>
            <a:endParaRPr lang="hu-HU" sz="2800" b="1" dirty="0">
              <a:latin typeface="+mn-lt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1007745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79512" y="0"/>
            <a:ext cx="871296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POM (Projekt Objektum Modell)</a:t>
            </a:r>
            <a:br>
              <a:rPr lang="hu-HU" sz="4400" b="1" dirty="0" smtClean="0">
                <a:latin typeface="+mn-lt"/>
              </a:rPr>
            </a:br>
            <a:r>
              <a:rPr lang="hu-HU" sz="2800" b="1" dirty="0" err="1" smtClean="0">
                <a:latin typeface="+mn-lt"/>
              </a:rPr>
              <a:t>pom.xml</a:t>
            </a:r>
            <a:endParaRPr lang="hu-HU" sz="2800" b="1" dirty="0">
              <a:latin typeface="+mn-lt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1007745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201" y="1628800"/>
            <a:ext cx="6999287" cy="508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79512" y="0"/>
            <a:ext cx="871296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A projekt szervezése</a:t>
            </a:r>
            <a:endParaRPr lang="hu-HU" sz="2800" b="1" dirty="0">
              <a:latin typeface="+mn-lt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2181225" cy="2295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979712" y="3861048"/>
            <a:ext cx="4352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Calibri"/>
              </a:rPr>
              <a:t>Az </a:t>
            </a:r>
            <a:r>
              <a:rPr lang="hu-HU" dirty="0" err="1" smtClean="0">
                <a:latin typeface="Calibri"/>
              </a:rPr>
              <a:t>src</a:t>
            </a:r>
            <a:r>
              <a:rPr lang="hu-HU" dirty="0" smtClean="0">
                <a:latin typeface="Calibri"/>
              </a:rPr>
              <a:t> könyvtárral egy szinten van a </a:t>
            </a:r>
            <a:r>
              <a:rPr lang="hu-HU" dirty="0" err="1" smtClean="0">
                <a:latin typeface="Calibri"/>
              </a:rPr>
              <a:t>pom.xml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79512" y="0"/>
            <a:ext cx="871296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Életciklus</a:t>
            </a:r>
            <a:endParaRPr lang="hu-HU" sz="2800" b="1" dirty="0">
              <a:latin typeface="+mn-lt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64468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23528" y="1268760"/>
            <a:ext cx="2051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Calibri"/>
              </a:rPr>
              <a:t>Moduláris felépítés:</a:t>
            </a:r>
          </a:p>
          <a:p>
            <a:r>
              <a:rPr lang="hu-HU" dirty="0" smtClean="0">
                <a:latin typeface="Calibri"/>
              </a:rPr>
              <a:t>bővítmények,  célok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79512" y="-316260"/>
            <a:ext cx="871296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Életciklus, a projekt fejlesztői </a:t>
            </a:r>
            <a:r>
              <a:rPr lang="hu-HU" sz="4400" b="1" dirty="0" err="1" smtClean="0">
                <a:latin typeface="+mn-lt"/>
              </a:rPr>
              <a:t>szájtja</a:t>
            </a:r>
            <a:endParaRPr lang="hu-HU" sz="2800" b="1" dirty="0">
              <a:latin typeface="+mn-lt"/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6550497" cy="60877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7704856" cy="61531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76064"/>
            <a:ext cx="6911973" cy="6237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79512" y="-316260"/>
            <a:ext cx="871296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Életciklus, a projekt terjesztése</a:t>
            </a:r>
            <a:endParaRPr lang="hu-HU" sz="2800" b="1" dirty="0">
              <a:latin typeface="+mn-lt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862138"/>
            <a:ext cx="8485187" cy="3133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79512" y="-316260"/>
            <a:ext cx="871296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>
                <a:latin typeface="+mn-lt"/>
              </a:rPr>
              <a:t>Szoftver metrikák</a:t>
            </a:r>
            <a:endParaRPr lang="hu-HU" sz="2800" b="1" dirty="0"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83568" y="1052736"/>
            <a:ext cx="5282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Ciklomatikus</a:t>
            </a:r>
            <a:r>
              <a:rPr lang="hu-HU" dirty="0" smtClean="0">
                <a:latin typeface="+mn-lt"/>
              </a:rPr>
              <a:t> komplexitás: a vezérlés bonyolultsága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OO metrikák</a:t>
            </a:r>
            <a:endParaRPr lang="hu-HU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480556" cy="36286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539552" y="59492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http://www.hiradastechnika.hu/data/upload/file/2010/HT2011_2_komplett.pdf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79512" y="-316260"/>
            <a:ext cx="871296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err="1" smtClean="0">
                <a:latin typeface="+mn-lt"/>
              </a:rPr>
              <a:t>Ciklomatikus</a:t>
            </a:r>
            <a:r>
              <a:rPr lang="hu-HU" sz="4400" b="1" dirty="0" smtClean="0">
                <a:latin typeface="+mn-lt"/>
              </a:rPr>
              <a:t> komplexitás</a:t>
            </a:r>
            <a:endParaRPr lang="hu-HU" sz="28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57" y="1000148"/>
            <a:ext cx="6934523" cy="58132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1043608" y="637203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AranycsapatFCa043\</a:t>
            </a:r>
            <a:r>
              <a:rPr lang="hu-HU" dirty="0" err="1" smtClean="0">
                <a:latin typeface="+mn-lt"/>
              </a:rPr>
              <a:t>src</a:t>
            </a:r>
            <a:r>
              <a:rPr lang="hu-HU" dirty="0" smtClean="0">
                <a:latin typeface="+mn-lt"/>
              </a:rPr>
              <a:t>\main\java\hu\</a:t>
            </a:r>
            <a:r>
              <a:rPr lang="hu-HU" dirty="0" err="1" smtClean="0">
                <a:latin typeface="+mn-lt"/>
              </a:rPr>
              <a:t>fersml</a:t>
            </a:r>
            <a:r>
              <a:rPr lang="hu-HU" dirty="0" smtClean="0">
                <a:latin typeface="+mn-lt"/>
              </a:rPr>
              <a:t>\</a:t>
            </a:r>
            <a:r>
              <a:rPr lang="hu-HU" dirty="0" err="1" smtClean="0">
                <a:latin typeface="+mn-lt"/>
              </a:rPr>
              <a:t>aranyfc</a:t>
            </a:r>
            <a:r>
              <a:rPr lang="hu-HU" dirty="0" smtClean="0">
                <a:latin typeface="+mn-lt"/>
              </a:rPr>
              <a:t>\</a:t>
            </a:r>
            <a:r>
              <a:rPr lang="hu-HU" dirty="0" err="1" smtClean="0">
                <a:latin typeface="+mn-lt"/>
              </a:rPr>
              <a:t>Vedo.java</a:t>
            </a:r>
            <a:endParaRPr lang="hu-HU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42337" cy="247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6588224" y="54868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/>
              <a:t>JavaNCSS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179512" y="-316260"/>
            <a:ext cx="871296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err="1" smtClean="0">
                <a:latin typeface="+mn-lt"/>
              </a:rPr>
              <a:t>Ciklomatikus</a:t>
            </a:r>
            <a:r>
              <a:rPr lang="hu-HU" sz="4400" b="1" dirty="0" smtClean="0">
                <a:latin typeface="+mn-lt"/>
              </a:rPr>
              <a:t> komplexitás</a:t>
            </a:r>
            <a:endParaRPr lang="hu-HU" sz="2800" b="1" dirty="0">
              <a:latin typeface="+mn-lt"/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1187624" y="3284984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899592" y="3284984"/>
            <a:ext cx="296416" cy="783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1187624" y="3284984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>
            <a:off x="539552" y="3293368"/>
            <a:ext cx="648072" cy="783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1187624" y="3284984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1835696" y="4005064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H="1">
            <a:off x="1547664" y="4005064"/>
            <a:ext cx="296416" cy="783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1835696" y="4005064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H="1">
            <a:off x="1187624" y="4013448"/>
            <a:ext cx="648072" cy="783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1835696" y="4005064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H="1">
            <a:off x="899592" y="400506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1835696" y="4005064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4139952" y="170080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H="1">
            <a:off x="3995936" y="1700808"/>
            <a:ext cx="152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4499992" y="2204864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H="1">
            <a:off x="4355976" y="2204864"/>
            <a:ext cx="152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>
            <a:off x="4860032" y="2708920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H="1">
            <a:off x="4716016" y="2708920"/>
            <a:ext cx="152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/>
          <p:nvPr/>
        </p:nvCxnSpPr>
        <p:spPr>
          <a:xfrm>
            <a:off x="4716016" y="3212976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/>
          <p:nvPr/>
        </p:nvCxnSpPr>
        <p:spPr>
          <a:xfrm flipH="1">
            <a:off x="4572000" y="3212976"/>
            <a:ext cx="152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/>
          <p:nvPr/>
        </p:nvCxnSpPr>
        <p:spPr>
          <a:xfrm>
            <a:off x="3779912" y="1196752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 flipH="1">
            <a:off x="3635896" y="1196752"/>
            <a:ext cx="152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543048" cy="3798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4784"/>
            <a:ext cx="6072345" cy="396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0" name="Téglalap 49"/>
          <p:cNvSpPr/>
          <p:nvPr/>
        </p:nvSpPr>
        <p:spPr>
          <a:xfrm>
            <a:off x="3635896" y="5589240"/>
            <a:ext cx="120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14 = 11+3</a:t>
            </a:r>
            <a:endParaRPr lang="hu-HU" dirty="0"/>
          </a:p>
        </p:txBody>
      </p:sp>
      <p:cxnSp>
        <p:nvCxnSpPr>
          <p:cNvPr id="51" name="Egyenes összekötő nyíllal 50"/>
          <p:cNvCxnSpPr/>
          <p:nvPr/>
        </p:nvCxnSpPr>
        <p:spPr>
          <a:xfrm>
            <a:off x="5076056" y="3717032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/>
          <p:nvPr/>
        </p:nvCxnSpPr>
        <p:spPr>
          <a:xfrm flipH="1">
            <a:off x="4932040" y="3717032"/>
            <a:ext cx="152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/>
          <p:nvPr/>
        </p:nvCxnSpPr>
        <p:spPr>
          <a:xfrm>
            <a:off x="5436096" y="422108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Egyenes összekötő nyíllal 53"/>
          <p:cNvCxnSpPr/>
          <p:nvPr/>
        </p:nvCxnSpPr>
        <p:spPr>
          <a:xfrm flipH="1">
            <a:off x="5292080" y="4221088"/>
            <a:ext cx="152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>
            <a:off x="5796136" y="4725144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Egyenes összekötő nyíllal 55"/>
          <p:cNvCxnSpPr/>
          <p:nvPr/>
        </p:nvCxnSpPr>
        <p:spPr>
          <a:xfrm flipH="1">
            <a:off x="5652120" y="4725144"/>
            <a:ext cx="152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Egyenes összekötő nyíllal 56"/>
          <p:cNvCxnSpPr/>
          <p:nvPr/>
        </p:nvCxnSpPr>
        <p:spPr>
          <a:xfrm>
            <a:off x="6156176" y="5229200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/>
          <p:nvPr/>
        </p:nvCxnSpPr>
        <p:spPr>
          <a:xfrm flipH="1">
            <a:off x="6012160" y="5229200"/>
            <a:ext cx="152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/>
          <p:nvPr/>
        </p:nvCxnSpPr>
        <p:spPr>
          <a:xfrm>
            <a:off x="6516216" y="5733256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gyenes összekötő nyíllal 59"/>
          <p:cNvCxnSpPr/>
          <p:nvPr/>
        </p:nvCxnSpPr>
        <p:spPr>
          <a:xfrm flipH="1">
            <a:off x="6372200" y="5733256"/>
            <a:ext cx="152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068960"/>
            <a:ext cx="1232197" cy="3608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2800" y="1988840"/>
            <a:ext cx="4541688" cy="3729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564904"/>
            <a:ext cx="2492300" cy="167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" name="Téglalap 63"/>
          <p:cNvSpPr/>
          <p:nvPr/>
        </p:nvSpPr>
        <p:spPr>
          <a:xfrm>
            <a:off x="179512" y="2780928"/>
            <a:ext cx="3384376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219425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Didaktika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27584" y="83671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 smtClean="0">
                <a:solidFill>
                  <a:srgbClr val="000000"/>
                </a:solidFill>
              </a:rPr>
              <a:t>„az egyszerű típusok, változó fogalom, kifejezések mint C-ben” </a:t>
            </a:r>
            <a:r>
              <a:rPr lang="hu-HU" dirty="0" smtClean="0">
                <a:solidFill>
                  <a:srgbClr val="000000"/>
                </a:solidFill>
              </a:rPr>
              <a:t>– ezért sem fogunk olyan fóliát találni, amin ezekkel foglalkozunk, hanem lásd az els</a:t>
            </a:r>
            <a:r>
              <a:rPr lang="hu-HU" dirty="0" smtClean="0"/>
              <a:t>ő előadás kötelező olvasmányát!</a:t>
            </a:r>
            <a:endParaRPr lang="hu-H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2123728" y="-243408"/>
            <a:ext cx="468057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/>
              <a:t>Aranycsapat FC</a:t>
            </a:r>
            <a:endParaRPr lang="hu-H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8895028" cy="34969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2123728" y="-243408"/>
            <a:ext cx="468057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/>
              <a:t>Aranycsapat FC</a:t>
            </a:r>
            <a:endParaRPr lang="hu-HU" sz="4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7104063" cy="5876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5924550" cy="3381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2123728" y="-243408"/>
            <a:ext cx="468057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/>
              <a:t>Aranycsapat FC</a:t>
            </a:r>
            <a:endParaRPr lang="hu-HU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6446837" cy="5457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5229225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6228184" y="1844824"/>
            <a:ext cx="232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>
                <a:latin typeface="+mn-lt"/>
              </a:rPr>
              <a:t>hu.fersml.aranyfc.Vedo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3"/>
          <p:cNvSpPr txBox="1">
            <a:spLocks/>
          </p:cNvSpPr>
          <p:nvPr/>
        </p:nvSpPr>
        <p:spPr bwMode="auto">
          <a:xfrm>
            <a:off x="323850" y="26064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Code Conventions for the Java Programming Language</a:t>
            </a:r>
            <a:r>
              <a:rPr lang="hu-HU" sz="4400" b="1" dirty="0" smtClean="0">
                <a:latin typeface="+mj-lt"/>
                <a:ea typeface="+mj-ea"/>
                <a:cs typeface="+mj-cs"/>
              </a:rPr>
              <a:t/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2"/>
              </a:rPr>
              <a:t>http://www.oracle.com/technetwork/java/codeconv-138413.html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 </a:t>
            </a:r>
            <a:endParaRPr lang="en-US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3528" y="1916832"/>
            <a:ext cx="7571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A kurzus végén a védésen legalább a „Javát tanítok” szintjén mozogjunk, vagy a</a:t>
            </a:r>
          </a:p>
          <a:p>
            <a:r>
              <a:rPr lang="hu-HU" dirty="0" err="1" smtClean="0">
                <a:latin typeface="+mn-lt"/>
              </a:rPr>
              <a:t>Checkstyle</a:t>
            </a:r>
            <a:r>
              <a:rPr lang="hu-HU" dirty="0" smtClean="0">
                <a:latin typeface="+mn-lt"/>
              </a:rPr>
              <a:t> bővítmény menjen a zérus felé :)</a:t>
            </a:r>
            <a:endParaRPr lang="hu-H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7542213" cy="501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9515476" cy="484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02" y="1772816"/>
            <a:ext cx="6185459" cy="37873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603" y="3843905"/>
            <a:ext cx="5722522" cy="2825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251521" y="836712"/>
            <a:ext cx="889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A </a:t>
            </a:r>
            <a:r>
              <a:rPr lang="hu-HU" dirty="0" err="1" smtClean="0">
                <a:latin typeface="+mn-lt"/>
              </a:rPr>
              <a:t>KeyAdapter</a:t>
            </a:r>
            <a:r>
              <a:rPr lang="hu-HU" dirty="0" smtClean="0">
                <a:latin typeface="+mn-lt"/>
              </a:rPr>
              <a:t> nem valósítja meg a </a:t>
            </a:r>
            <a:r>
              <a:rPr lang="hu-HU" dirty="0" err="1" smtClean="0">
                <a:latin typeface="+mn-lt"/>
              </a:rPr>
              <a:t>KeyListener</a:t>
            </a:r>
            <a:r>
              <a:rPr lang="hu-HU" dirty="0" smtClean="0">
                <a:latin typeface="+mn-lt"/>
              </a:rPr>
              <a:t> ősének, az </a:t>
            </a:r>
            <a:r>
              <a:rPr lang="hu-HU" dirty="0" err="1" smtClean="0">
                <a:latin typeface="+mn-lt"/>
              </a:rPr>
              <a:t>EventListener</a:t>
            </a:r>
            <a:r>
              <a:rPr lang="hu-HU" dirty="0" smtClean="0">
                <a:latin typeface="+mn-lt"/>
              </a:rPr>
              <a:t> interfésznek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a módszereit… magyarázd meg a helyzetet!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1" y="836712"/>
            <a:ext cx="8892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Sorolj fel, mutass meg 5 konkrét konvenciót, saját </a:t>
            </a:r>
            <a:r>
              <a:rPr lang="hu-HU" dirty="0" err="1" smtClean="0">
                <a:latin typeface="+mn-lt"/>
              </a:rPr>
              <a:t>programodbeli</a:t>
            </a:r>
            <a:r>
              <a:rPr lang="hu-HU" dirty="0" smtClean="0">
                <a:latin typeface="+mn-lt"/>
              </a:rPr>
              <a:t> példával!</a:t>
            </a:r>
          </a:p>
          <a:p>
            <a:endParaRPr lang="hu-HU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Code Conventions for the Java Programming Language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  <a:hlinkClick r:id="rId2"/>
              </a:rPr>
              <a:t>http://www.oracle.com/technetwork/java/codeconv-138413.html</a:t>
            </a:r>
            <a:r>
              <a:rPr lang="hu-HU" dirty="0" smtClean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1" y="620688"/>
            <a:ext cx="88924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Melyik a helyes, miért?</a:t>
            </a: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Nem fordul le, mert hibás az előírt lépésszámú ciklus (hiányos).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10 db „a”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 és egy „b”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 külön sorokban.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11 db „a”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 és egy „b”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 külön sorokban.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12 db „a”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 és egy „b”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 külön sorokban.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Nem fordul le, mert nincs </a:t>
            </a:r>
            <a:r>
              <a:rPr lang="hu-HU" dirty="0" err="1" smtClean="0">
                <a:latin typeface="+mn-lt"/>
              </a:rPr>
              <a:t>goto</a:t>
            </a:r>
            <a:r>
              <a:rPr lang="hu-HU" dirty="0" smtClean="0">
                <a:latin typeface="+mn-lt"/>
              </a:rPr>
              <a:t> a nyelvben.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Nem fordul le más okból.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Lefordul, ha a </a:t>
            </a:r>
            <a:r>
              <a:rPr lang="hu-HU" dirty="0" err="1" smtClean="0">
                <a:latin typeface="+mn-lt"/>
              </a:rPr>
              <a:t>goto</a:t>
            </a:r>
            <a:r>
              <a:rPr lang="hu-HU" dirty="0" smtClean="0">
                <a:latin typeface="+mn-lt"/>
              </a:rPr>
              <a:t> kulcsszót a </a:t>
            </a:r>
            <a:r>
              <a:rPr lang="hu-HU" dirty="0" err="1" smtClean="0">
                <a:latin typeface="+mn-lt"/>
              </a:rPr>
              <a:t>break</a:t>
            </a:r>
            <a:r>
              <a:rPr lang="hu-HU" dirty="0" smtClean="0">
                <a:latin typeface="+mn-lt"/>
              </a:rPr>
              <a:t> kulcsszóval helyettesítjük.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Ettől eltekintve, egyetlen válasz sem helyes.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4410075" cy="3352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1" y="620688"/>
            <a:ext cx="88924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Melyik a helyes, miért?</a:t>
            </a: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Nem fordul le, mert A és B osztályok nem nyilvánosak.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Nem fordul le, mert a B osztály nem nyilvános, így nyilvánossá nem kiterjeszthető.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Futása „</a:t>
            </a:r>
            <a:r>
              <a:rPr lang="hu-HU" dirty="0" err="1" smtClean="0">
                <a:latin typeface="+mn-lt"/>
              </a:rPr>
              <a:t>Exception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in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thread</a:t>
            </a:r>
            <a:r>
              <a:rPr lang="hu-HU" dirty="0" smtClean="0">
                <a:latin typeface="+mn-lt"/>
              </a:rPr>
              <a:t> "main" </a:t>
            </a:r>
            <a:r>
              <a:rPr lang="hu-HU" dirty="0" err="1" smtClean="0">
                <a:latin typeface="+mn-lt"/>
              </a:rPr>
              <a:t>java.lang.ClassCastException</a:t>
            </a:r>
            <a:r>
              <a:rPr lang="hu-HU" dirty="0" smtClean="0">
                <a:latin typeface="+mn-lt"/>
              </a:rPr>
              <a:t>”</a:t>
            </a:r>
            <a:r>
              <a:rPr lang="hu-HU" dirty="0" err="1" smtClean="0">
                <a:latin typeface="+mn-lt"/>
              </a:rPr>
              <a:t>-al</a:t>
            </a:r>
            <a:r>
              <a:rPr lang="hu-HU" dirty="0" smtClean="0">
                <a:latin typeface="+mn-lt"/>
              </a:rPr>
              <a:t> leáll.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„A”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„B”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„C”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„A”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 és „B”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„A”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 és „B”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 és végül „C”</a:t>
            </a:r>
            <a:r>
              <a:rPr lang="hu-HU" dirty="0" err="1" smtClean="0">
                <a:latin typeface="+mn-lt"/>
              </a:rPr>
              <a:t>-t</a:t>
            </a:r>
            <a:r>
              <a:rPr lang="hu-HU" dirty="0" smtClean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Nem fordul le más okból.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Lefordul, de egy „A” kiírása után </a:t>
            </a:r>
            <a:r>
              <a:rPr lang="hu-HU" dirty="0" err="1" smtClean="0">
                <a:latin typeface="+mn-lt"/>
              </a:rPr>
              <a:t>ClassCastException</a:t>
            </a:r>
            <a:r>
              <a:rPr lang="hu-HU" dirty="0" smtClean="0">
                <a:latin typeface="+mn-lt"/>
              </a:rPr>
              <a:t> kivételt dob (azaz leáll).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4476750" cy="5057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971550" y="-17145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/>
              <a:t>Otthoni opcionális feladat</a:t>
            </a:r>
          </a:p>
        </p:txBody>
      </p:sp>
      <p:sp>
        <p:nvSpPr>
          <p:cNvPr id="103427" name="Téglalap 2"/>
          <p:cNvSpPr>
            <a:spLocks noChangeArrowheads="1"/>
          </p:cNvSpPr>
          <p:nvPr/>
        </p:nvSpPr>
        <p:spPr bwMode="auto">
          <a:xfrm>
            <a:off x="250825" y="908050"/>
            <a:ext cx="727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Saját </a:t>
            </a:r>
            <a:r>
              <a:rPr lang="hu-HU" dirty="0" err="1" smtClean="0"/>
              <a:t>Atan</a:t>
            </a:r>
            <a:r>
              <a:rPr lang="hu-HU" dirty="0" smtClean="0"/>
              <a:t> alapú RCSS csapat fejlesztése.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ím 3"/>
          <p:cNvSpPr txBox="1">
            <a:spLocks/>
          </p:cNvSpPr>
          <p:nvPr/>
        </p:nvSpPr>
        <p:spPr bwMode="auto">
          <a:xfrm>
            <a:off x="684213" y="44450"/>
            <a:ext cx="82089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/>
              <a:t>Kötelező olvasmány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75855" y="1772816"/>
            <a:ext cx="1341741" cy="321153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>
                <a:solidFill>
                  <a:srgbClr val="FFFFFF"/>
                </a:solidFill>
                <a:latin typeface="+mn-lt"/>
              </a:rPr>
              <a:t>NYJ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32687" y="1778577"/>
            <a:ext cx="1286597" cy="321153"/>
          </a:xfrm>
          <a:prstGeom prst="rect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>
                <a:solidFill>
                  <a:srgbClr val="FFD320"/>
                </a:solidFill>
                <a:latin typeface="+mn-lt"/>
              </a:rPr>
              <a:t>NYJ </a:t>
            </a:r>
            <a:r>
              <a:rPr lang="hu-HU" b="1" dirty="0" smtClean="0">
                <a:solidFill>
                  <a:srgbClr val="FFD320"/>
                </a:solidFill>
                <a:latin typeface="+mn-lt"/>
              </a:rPr>
              <a:t>I/74-85</a:t>
            </a:r>
            <a:endParaRPr lang="hu-HU" b="1" dirty="0">
              <a:solidFill>
                <a:srgbClr val="FFD320"/>
              </a:solidFill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75856" y="2309998"/>
            <a:ext cx="1584176" cy="321153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>
                <a:solidFill>
                  <a:srgbClr val="FFFFFF"/>
                </a:solidFill>
                <a:latin typeface="+mn-lt"/>
              </a:rPr>
              <a:t>NYJ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32688" y="2315759"/>
            <a:ext cx="1483528" cy="321153"/>
          </a:xfrm>
          <a:prstGeom prst="rect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>
                <a:solidFill>
                  <a:srgbClr val="FFD320"/>
                </a:solidFill>
                <a:latin typeface="+mn-lt"/>
              </a:rPr>
              <a:t>NYJ </a:t>
            </a:r>
            <a:r>
              <a:rPr lang="hu-HU" b="1" dirty="0" smtClean="0">
                <a:solidFill>
                  <a:srgbClr val="FFD320"/>
                </a:solidFill>
                <a:latin typeface="+mn-lt"/>
              </a:rPr>
              <a:t>I/97-105</a:t>
            </a:r>
            <a:endParaRPr lang="hu-HU" b="1" dirty="0">
              <a:solidFill>
                <a:srgbClr val="FFD320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63688" y="1763524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Interfészek</a:t>
            </a:r>
            <a:endParaRPr lang="hu-HU" dirty="0">
              <a:latin typeface="+mn-lt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763688" y="2267580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Csomagok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475656" y="166688"/>
            <a:ext cx="38877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Az Java program OO szerkezete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99592" y="1196752"/>
            <a:ext cx="630172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Milyen elemekből építkezünk a Java program készítésekor?</a:t>
            </a:r>
          </a:p>
          <a:p>
            <a:endParaRPr lang="hu-HU" dirty="0" smtClean="0">
              <a:solidFill>
                <a:srgbClr val="000000"/>
              </a:solidFill>
            </a:endParaRPr>
          </a:p>
          <a:p>
            <a:endParaRPr lang="hu-HU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hu-HU" dirty="0" smtClean="0">
                <a:solidFill>
                  <a:srgbClr val="000000"/>
                </a:solidFill>
              </a:rPr>
              <a:t>Osztályok</a:t>
            </a:r>
          </a:p>
          <a:p>
            <a:pPr marL="342900" indent="-342900">
              <a:buFont typeface="+mj-lt"/>
              <a:buAutoNum type="alphaLcParenR"/>
            </a:pPr>
            <a:r>
              <a:rPr lang="hu-HU" dirty="0" smtClean="0">
                <a:solidFill>
                  <a:srgbClr val="000000"/>
                </a:solidFill>
              </a:rPr>
              <a:t>Öröklődés</a:t>
            </a:r>
          </a:p>
          <a:p>
            <a:pPr marL="342900" indent="-342900">
              <a:buFont typeface="+mj-lt"/>
              <a:buAutoNum type="alphaLcParenR"/>
            </a:pPr>
            <a:r>
              <a:rPr lang="hu-HU" dirty="0" smtClean="0">
                <a:solidFill>
                  <a:srgbClr val="000000"/>
                </a:solidFill>
              </a:rPr>
              <a:t>Interfészek</a:t>
            </a:r>
          </a:p>
          <a:p>
            <a:pPr marL="342900" indent="-342900">
              <a:buFont typeface="+mj-lt"/>
              <a:buAutoNum type="alphaLcParenR"/>
            </a:pPr>
            <a:r>
              <a:rPr lang="hu-HU" dirty="0" smtClean="0">
                <a:solidFill>
                  <a:srgbClr val="000000"/>
                </a:solidFill>
              </a:rPr>
              <a:t>Csomagok</a:t>
            </a:r>
          </a:p>
          <a:p>
            <a:pPr marL="342900" indent="-342900">
              <a:buFont typeface="+mj-lt"/>
              <a:buAutoNum type="alphaLcParenR"/>
            </a:pP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2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6671</TotalTime>
  <Words>2320</Words>
  <Application>Microsoft Office PowerPoint</Application>
  <PresentationFormat>Diavetítés a képernyőre (4:3 oldalarány)</PresentationFormat>
  <Paragraphs>709</Paragraphs>
  <Slides>89</Slides>
  <Notes>21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89</vt:i4>
      </vt:variant>
    </vt:vector>
  </HeadingPairs>
  <TitlesOfParts>
    <vt:vector size="90" baseType="lpstr">
      <vt:lpstr>Office-téma</vt:lpstr>
      <vt:lpstr>Prog2, Java tárgyalás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69. dia</vt:lpstr>
      <vt:lpstr>70. dia</vt:lpstr>
      <vt:lpstr>71. dia</vt:lpstr>
      <vt:lpstr>72. dia</vt:lpstr>
      <vt:lpstr>73. dia</vt:lpstr>
      <vt:lpstr>74. dia</vt:lpstr>
      <vt:lpstr>75. dia</vt:lpstr>
      <vt:lpstr>76. dia</vt:lpstr>
      <vt:lpstr>77. dia</vt:lpstr>
      <vt:lpstr>78. dia</vt:lpstr>
      <vt:lpstr>79. dia</vt:lpstr>
      <vt:lpstr>80. dia</vt:lpstr>
      <vt:lpstr>81. dia</vt:lpstr>
      <vt:lpstr>82. dia</vt:lpstr>
      <vt:lpstr>83. dia</vt:lpstr>
      <vt:lpstr>84. dia</vt:lpstr>
      <vt:lpstr>85. dia</vt:lpstr>
      <vt:lpstr>86. dia</vt:lpstr>
      <vt:lpstr>87. dia</vt:lpstr>
      <vt:lpstr>88. dia</vt:lpstr>
      <vt:lpstr>89.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FerSML projekt</dc:title>
  <dc:creator>Norbi</dc:creator>
  <cp:lastModifiedBy>Norbi</cp:lastModifiedBy>
  <cp:revision>723</cp:revision>
  <dcterms:created xsi:type="dcterms:W3CDTF">2010-09-22T08:15:33Z</dcterms:created>
  <dcterms:modified xsi:type="dcterms:W3CDTF">2011-12-12T18:53:11Z</dcterms:modified>
</cp:coreProperties>
</file>