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wmf" ContentType="image/x-wmf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6"/>
  </p:notesMasterIdLst>
  <p:sldIdLst>
    <p:sldId id="263" r:id="rId2"/>
    <p:sldId id="402" r:id="rId3"/>
    <p:sldId id="418" r:id="rId4"/>
    <p:sldId id="312" r:id="rId5"/>
    <p:sldId id="313" r:id="rId6"/>
    <p:sldId id="342" r:id="rId7"/>
    <p:sldId id="314" r:id="rId8"/>
    <p:sldId id="357" r:id="rId9"/>
    <p:sldId id="419" r:id="rId10"/>
    <p:sldId id="530" r:id="rId11"/>
    <p:sldId id="323" r:id="rId12"/>
    <p:sldId id="322" r:id="rId13"/>
    <p:sldId id="503" r:id="rId14"/>
    <p:sldId id="420" r:id="rId15"/>
    <p:sldId id="421" r:id="rId16"/>
    <p:sldId id="434" r:id="rId17"/>
    <p:sldId id="424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33" r:id="rId26"/>
    <p:sldId id="422" r:id="rId27"/>
    <p:sldId id="423" r:id="rId28"/>
    <p:sldId id="435" r:id="rId29"/>
    <p:sldId id="436" r:id="rId30"/>
    <p:sldId id="437" r:id="rId31"/>
    <p:sldId id="438" r:id="rId32"/>
    <p:sldId id="439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1" r:id="rId45"/>
    <p:sldId id="452" r:id="rId46"/>
    <p:sldId id="453" r:id="rId47"/>
    <p:sldId id="454" r:id="rId48"/>
    <p:sldId id="456" r:id="rId49"/>
    <p:sldId id="466" r:id="rId50"/>
    <p:sldId id="467" r:id="rId51"/>
    <p:sldId id="468" r:id="rId52"/>
    <p:sldId id="469" r:id="rId53"/>
    <p:sldId id="470" r:id="rId54"/>
    <p:sldId id="471" r:id="rId55"/>
    <p:sldId id="472" r:id="rId56"/>
    <p:sldId id="473" r:id="rId57"/>
    <p:sldId id="501" r:id="rId58"/>
    <p:sldId id="474" r:id="rId59"/>
    <p:sldId id="475" r:id="rId60"/>
    <p:sldId id="476" r:id="rId61"/>
    <p:sldId id="477" r:id="rId62"/>
    <p:sldId id="479" r:id="rId63"/>
    <p:sldId id="480" r:id="rId64"/>
    <p:sldId id="481" r:id="rId65"/>
    <p:sldId id="482" r:id="rId66"/>
    <p:sldId id="483" r:id="rId67"/>
    <p:sldId id="484" r:id="rId68"/>
    <p:sldId id="485" r:id="rId69"/>
    <p:sldId id="486" r:id="rId70"/>
    <p:sldId id="487" r:id="rId71"/>
    <p:sldId id="488" r:id="rId72"/>
    <p:sldId id="489" r:id="rId73"/>
    <p:sldId id="490" r:id="rId74"/>
    <p:sldId id="491" r:id="rId75"/>
    <p:sldId id="492" r:id="rId76"/>
    <p:sldId id="493" r:id="rId77"/>
    <p:sldId id="494" r:id="rId78"/>
    <p:sldId id="495" r:id="rId79"/>
    <p:sldId id="496" r:id="rId80"/>
    <p:sldId id="497" r:id="rId81"/>
    <p:sldId id="498" r:id="rId82"/>
    <p:sldId id="499" r:id="rId83"/>
    <p:sldId id="500" r:id="rId84"/>
    <p:sldId id="328" r:id="rId85"/>
    <p:sldId id="505" r:id="rId86"/>
    <p:sldId id="506" r:id="rId87"/>
    <p:sldId id="507" r:id="rId88"/>
    <p:sldId id="511" r:id="rId89"/>
    <p:sldId id="512" r:id="rId90"/>
    <p:sldId id="513" r:id="rId91"/>
    <p:sldId id="508" r:id="rId92"/>
    <p:sldId id="509" r:id="rId93"/>
    <p:sldId id="524" r:id="rId94"/>
    <p:sldId id="525" r:id="rId95"/>
    <p:sldId id="526" r:id="rId96"/>
    <p:sldId id="527" r:id="rId97"/>
    <p:sldId id="528" r:id="rId98"/>
    <p:sldId id="529" r:id="rId99"/>
    <p:sldId id="510" r:id="rId100"/>
    <p:sldId id="403" r:id="rId101"/>
    <p:sldId id="518" r:id="rId102"/>
    <p:sldId id="519" r:id="rId103"/>
    <p:sldId id="520" r:id="rId104"/>
    <p:sldId id="521" r:id="rId105"/>
    <p:sldId id="522" r:id="rId106"/>
    <p:sldId id="523" r:id="rId107"/>
    <p:sldId id="514" r:id="rId108"/>
    <p:sldId id="515" r:id="rId109"/>
    <p:sldId id="532" r:id="rId110"/>
    <p:sldId id="533" r:id="rId111"/>
    <p:sldId id="534" r:id="rId112"/>
    <p:sldId id="535" r:id="rId113"/>
    <p:sldId id="536" r:id="rId114"/>
    <p:sldId id="537" r:id="rId115"/>
    <p:sldId id="538" r:id="rId116"/>
    <p:sldId id="539" r:id="rId117"/>
    <p:sldId id="540" r:id="rId118"/>
    <p:sldId id="541" r:id="rId119"/>
    <p:sldId id="542" r:id="rId120"/>
    <p:sldId id="406" r:id="rId121"/>
    <p:sldId id="531" r:id="rId122"/>
    <p:sldId id="358" r:id="rId123"/>
    <p:sldId id="405" r:id="rId124"/>
    <p:sldId id="504" r:id="rId12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79390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2" autoAdjust="0"/>
    <p:restoredTop sz="94660"/>
  </p:normalViewPr>
  <p:slideViewPr>
    <p:cSldViewPr>
      <p:cViewPr varScale="1">
        <p:scale>
          <a:sx n="106" d="100"/>
          <a:sy n="106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hart>
    <c:plotArea>
      <c:layout>
        <c:manualLayout>
          <c:layoutTarget val="inner"/>
          <c:xMode val="edge"/>
          <c:yMode val="edge"/>
          <c:x val="8.4488407699037621E-2"/>
          <c:y val="5.1400554097404488E-2"/>
          <c:w val="0.6294004811898517"/>
          <c:h val="0.79822506561679785"/>
        </c:manualLayout>
      </c:layout>
      <c:barChart>
        <c:barDir val="col"/>
        <c:grouping val="clustered"/>
        <c:ser>
          <c:idx val="0"/>
          <c:order val="0"/>
          <c:spPr>
            <a:ln w="31750"/>
          </c:spPr>
          <c:val>
            <c:numRef>
              <c:f>Munka1!$B$1:$B$5</c:f>
              <c:numCache>
                <c:formatCode>General</c:formatCode>
                <c:ptCount val="5"/>
                <c:pt idx="0">
                  <c:v>21</c:v>
                </c:pt>
                <c:pt idx="1">
                  <c:v>74</c:v>
                </c:pt>
                <c:pt idx="2">
                  <c:v>37</c:v>
                </c:pt>
                <c:pt idx="3">
                  <c:v>9</c:v>
                </c:pt>
                <c:pt idx="4">
                  <c:v>18</c:v>
                </c:pt>
              </c:numCache>
            </c:numRef>
          </c:val>
        </c:ser>
        <c:axId val="224617600"/>
        <c:axId val="218767360"/>
      </c:barChart>
      <c:catAx>
        <c:axId val="224617600"/>
        <c:scaling>
          <c:orientation val="minMax"/>
        </c:scaling>
        <c:axPos val="b"/>
        <c:tickLblPos val="nextTo"/>
        <c:crossAx val="218767360"/>
        <c:crosses val="autoZero"/>
        <c:auto val="1"/>
        <c:lblAlgn val="ctr"/>
        <c:lblOffset val="100"/>
      </c:catAx>
      <c:valAx>
        <c:axId val="218767360"/>
        <c:scaling>
          <c:orientation val="minMax"/>
        </c:scaling>
        <c:axPos val="l"/>
        <c:majorGridlines/>
        <c:numFmt formatCode="General" sourceLinked="1"/>
        <c:tickLblPos val="nextTo"/>
        <c:crossAx val="224617600"/>
        <c:crosses val="autoZero"/>
        <c:crossBetween val="between"/>
      </c:valAx>
      <c:spPr>
        <a:solidFill>
          <a:schemeClr val="bg2"/>
        </a:solidFill>
        <a:ln>
          <a:solidFill>
            <a:schemeClr val="accent1"/>
          </a:solidFill>
        </a:ln>
      </c:spPr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6CF370-301E-4E71-8536-9DAE5E1252DE}" type="datetimeFigureOut">
              <a:rPr lang="hu-HU"/>
              <a:pPr>
                <a:defRPr/>
              </a:pPr>
              <a:t>2011.11.27.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5BE95E-3ED1-452F-BB21-704F57E0547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19460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A0575B-5AD5-4B0B-904A-D0029E842427}" type="slidenum">
              <a:rPr lang="hu-H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C268D-8F5E-4B16-9D15-05A028027A4A}" type="slidenum">
              <a:rPr lang="hu-HU"/>
              <a:pPr>
                <a:defRPr/>
              </a:pPr>
              <a:t>20</a:t>
            </a:fld>
            <a:endParaRPr lang="hu-HU"/>
          </a:p>
        </p:txBody>
      </p:sp>
      <p:sp>
        <p:nvSpPr>
          <p:cNvPr id="1239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F75B5E-5CFC-4653-9CD7-7716F43CDABF}" type="slidenum">
              <a:rPr lang="hu-HU"/>
              <a:pPr>
                <a:defRPr/>
              </a:pPr>
              <a:t>21</a:t>
            </a:fld>
            <a:endParaRPr lang="hu-HU"/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F1D220-DF6E-4556-9939-529CE3DB7BBB}" type="slidenum">
              <a:rPr lang="hu-HU"/>
              <a:pPr>
                <a:defRPr/>
              </a:pPr>
              <a:t>22</a:t>
            </a:fld>
            <a:endParaRPr lang="hu-HU"/>
          </a:p>
        </p:txBody>
      </p:sp>
      <p:sp>
        <p:nvSpPr>
          <p:cNvPr id="1259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25EED0-A886-4076-A4CE-AFEC8DF7B972}" type="slidenum">
              <a:rPr lang="hu-HU"/>
              <a:pPr>
                <a:defRPr/>
              </a:pPr>
              <a:t>23</a:t>
            </a:fld>
            <a:endParaRPr lang="hu-HU"/>
          </a:p>
        </p:txBody>
      </p:sp>
      <p:sp>
        <p:nvSpPr>
          <p:cNvPr id="1269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8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FBCE1B-476A-4725-89D0-A8210A095CB1}" type="slidenum">
              <a:rPr lang="hu-HU"/>
              <a:pPr>
                <a:defRPr/>
              </a:pPr>
              <a:t>24</a:t>
            </a:fld>
            <a:endParaRPr lang="hu-HU"/>
          </a:p>
        </p:txBody>
      </p:sp>
      <p:sp>
        <p:nvSpPr>
          <p:cNvPr id="1280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D0117-FB72-45FF-86D4-199AE97CB7AD}" type="slidenum">
              <a:rPr lang="hu-HU"/>
              <a:pPr>
                <a:defRPr/>
              </a:pPr>
              <a:t>25</a:t>
            </a:fld>
            <a:endParaRPr lang="hu-HU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007D12-10F0-4607-95A4-78C6B69B7BB0}" type="slidenum">
              <a:rPr lang="hu-HU"/>
              <a:pPr/>
              <a:t>26</a:t>
            </a:fld>
            <a:endParaRPr lang="hu-HU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007D12-10F0-4607-95A4-78C6B69B7BB0}" type="slidenum">
              <a:rPr lang="hu-HU"/>
              <a:pPr/>
              <a:t>27</a:t>
            </a:fld>
            <a:endParaRPr lang="hu-HU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776723-9423-45F5-98E6-8CB2C8698F14}" type="slidenum">
              <a:rPr lang="hu-HU"/>
              <a:pPr>
                <a:defRPr/>
              </a:pPr>
              <a:t>28</a:t>
            </a:fld>
            <a:endParaRPr lang="hu-HU"/>
          </a:p>
        </p:txBody>
      </p:sp>
      <p:sp>
        <p:nvSpPr>
          <p:cNvPr id="142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89F0F6-41A4-44A0-B81E-41A26BA28B1F}" type="slidenum">
              <a:rPr lang="hu-HU"/>
              <a:pPr>
                <a:defRPr/>
              </a:pPr>
              <a:t>29</a:t>
            </a:fld>
            <a:endParaRPr lang="hu-HU"/>
          </a:p>
        </p:txBody>
      </p:sp>
      <p:sp>
        <p:nvSpPr>
          <p:cNvPr id="143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69CCE3-1E1E-423E-ADD6-04E612A5D4C6}" type="slidenum">
              <a:rPr lang="hu-HU"/>
              <a:pPr>
                <a:defRPr/>
              </a:pPr>
              <a:t>11</a:t>
            </a:fld>
            <a:endParaRPr lang="hu-HU"/>
          </a:p>
        </p:txBody>
      </p:sp>
      <p:sp>
        <p:nvSpPr>
          <p:cNvPr id="1075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8DF488-3EA5-48BD-BD25-B5BF48C90616}" type="slidenum">
              <a:rPr lang="hu-HU"/>
              <a:pPr>
                <a:defRPr/>
              </a:pPr>
              <a:t>30</a:t>
            </a:fld>
            <a:endParaRPr lang="hu-HU"/>
          </a:p>
        </p:txBody>
      </p:sp>
      <p:sp>
        <p:nvSpPr>
          <p:cNvPr id="144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177E3-DEFD-4D33-BE82-7F1AC97E59C9}" type="slidenum">
              <a:rPr lang="hu-HU"/>
              <a:pPr>
                <a:defRPr/>
              </a:pPr>
              <a:t>31</a:t>
            </a:fld>
            <a:endParaRPr lang="hu-HU"/>
          </a:p>
        </p:txBody>
      </p:sp>
      <p:sp>
        <p:nvSpPr>
          <p:cNvPr id="145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19488A-667C-4259-AAEA-8C9AD0FA532C}" type="slidenum">
              <a:rPr lang="hu-HU"/>
              <a:pPr>
                <a:defRPr/>
              </a:pPr>
              <a:t>32</a:t>
            </a:fld>
            <a:endParaRPr lang="hu-HU"/>
          </a:p>
        </p:txBody>
      </p:sp>
      <p:sp>
        <p:nvSpPr>
          <p:cNvPr id="146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7ECDE9-32A9-46C1-9090-776A82708B94}" type="slidenum">
              <a:rPr lang="hu-HU"/>
              <a:pPr>
                <a:defRPr/>
              </a:pPr>
              <a:t>33</a:t>
            </a:fld>
            <a:endParaRPr lang="hu-HU"/>
          </a:p>
        </p:txBody>
      </p:sp>
      <p:sp>
        <p:nvSpPr>
          <p:cNvPr id="147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6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A95646-AA8F-4B63-98E4-2E13C780F097}" type="slidenum">
              <a:rPr lang="hu-HU"/>
              <a:pPr>
                <a:defRPr/>
              </a:pPr>
              <a:t>34</a:t>
            </a:fld>
            <a:endParaRPr lang="hu-HU"/>
          </a:p>
        </p:txBody>
      </p:sp>
      <p:sp>
        <p:nvSpPr>
          <p:cNvPr id="148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5F5CFB-C0CF-41E7-AA64-B9965DA8F8D8}" type="slidenum">
              <a:rPr lang="hu-HU"/>
              <a:pPr>
                <a:defRPr/>
              </a:pPr>
              <a:t>35</a:t>
            </a:fld>
            <a:endParaRPr lang="hu-HU"/>
          </a:p>
        </p:txBody>
      </p:sp>
      <p:sp>
        <p:nvSpPr>
          <p:cNvPr id="149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13E98-7BED-4642-ACAC-FBED7260FC37}" type="slidenum">
              <a:rPr lang="hu-HU"/>
              <a:pPr>
                <a:defRPr/>
              </a:pPr>
              <a:t>36</a:t>
            </a:fld>
            <a:endParaRPr lang="hu-HU"/>
          </a:p>
        </p:txBody>
      </p:sp>
      <p:sp>
        <p:nvSpPr>
          <p:cNvPr id="150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20700D-4E2E-40C6-8D2A-3CFACB7BC0EA}" type="slidenum">
              <a:rPr lang="hu-HU"/>
              <a:pPr>
                <a:defRPr/>
              </a:pPr>
              <a:t>37</a:t>
            </a:fld>
            <a:endParaRPr lang="hu-HU"/>
          </a:p>
        </p:txBody>
      </p:sp>
      <p:sp>
        <p:nvSpPr>
          <p:cNvPr id="151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0C9F47-FE2D-4F5F-B63B-1174F70D6493}" type="slidenum">
              <a:rPr lang="hu-HU"/>
              <a:pPr>
                <a:defRPr/>
              </a:pPr>
              <a:t>38</a:t>
            </a:fld>
            <a:endParaRPr lang="hu-HU"/>
          </a:p>
        </p:txBody>
      </p:sp>
      <p:sp>
        <p:nvSpPr>
          <p:cNvPr id="1525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A8A0E3-EA79-4984-B1E8-DDE96A899662}" type="slidenum">
              <a:rPr lang="hu-HU"/>
              <a:pPr>
                <a:defRPr/>
              </a:pPr>
              <a:t>39</a:t>
            </a:fld>
            <a:endParaRPr lang="hu-HU"/>
          </a:p>
        </p:txBody>
      </p:sp>
      <p:sp>
        <p:nvSpPr>
          <p:cNvPr id="153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EF6636-989B-4422-BCB6-12C1E3ABEBBA}" type="slidenum">
              <a:rPr lang="hu-HU"/>
              <a:pPr>
                <a:defRPr/>
              </a:pPr>
              <a:t>12</a:t>
            </a:fld>
            <a:endParaRPr lang="hu-HU"/>
          </a:p>
        </p:txBody>
      </p:sp>
      <p:sp>
        <p:nvSpPr>
          <p:cNvPr id="1085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AEB1F-B50C-426A-B70E-12E8E76EB386}" type="slidenum">
              <a:rPr lang="hu-HU"/>
              <a:pPr>
                <a:defRPr/>
              </a:pPr>
              <a:t>40</a:t>
            </a:fld>
            <a:endParaRPr lang="hu-HU"/>
          </a:p>
        </p:txBody>
      </p:sp>
      <p:sp>
        <p:nvSpPr>
          <p:cNvPr id="154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3B752A-85EC-4AB9-AAE8-3113D914DAEF}" type="slidenum">
              <a:rPr lang="hu-HU"/>
              <a:pPr>
                <a:defRPr/>
              </a:pPr>
              <a:t>41</a:t>
            </a:fld>
            <a:endParaRPr lang="hu-HU"/>
          </a:p>
        </p:txBody>
      </p:sp>
      <p:sp>
        <p:nvSpPr>
          <p:cNvPr id="155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70B217-EF6E-4A03-BD28-8F2677A85FCF}" type="slidenum">
              <a:rPr lang="hu-HU"/>
              <a:pPr>
                <a:defRPr/>
              </a:pPr>
              <a:t>42</a:t>
            </a:fld>
            <a:endParaRPr lang="hu-HU"/>
          </a:p>
        </p:txBody>
      </p:sp>
      <p:sp>
        <p:nvSpPr>
          <p:cNvPr id="156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2C1796-11B5-4FC3-ABD2-D48331169579}" type="slidenum">
              <a:rPr lang="hu-HU"/>
              <a:pPr>
                <a:defRPr/>
              </a:pPr>
              <a:t>43</a:t>
            </a:fld>
            <a:endParaRPr lang="hu-HU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DEE788-B1E7-450C-9E13-13305D3FC149}" type="slidenum">
              <a:rPr lang="hu-HU"/>
              <a:pPr>
                <a:defRPr/>
              </a:pPr>
              <a:t>44</a:t>
            </a:fld>
            <a:endParaRPr lang="hu-HU"/>
          </a:p>
        </p:txBody>
      </p:sp>
      <p:sp>
        <p:nvSpPr>
          <p:cNvPr id="158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6C30D9-CCA1-4102-812F-B771C0B95F15}" type="slidenum">
              <a:rPr lang="hu-HU"/>
              <a:pPr>
                <a:defRPr/>
              </a:pPr>
              <a:t>45</a:t>
            </a:fld>
            <a:endParaRPr lang="hu-HU"/>
          </a:p>
        </p:txBody>
      </p:sp>
      <p:sp>
        <p:nvSpPr>
          <p:cNvPr id="159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D92D68-B10A-49C7-83B1-743E8F303847}" type="slidenum">
              <a:rPr lang="hu-HU"/>
              <a:pPr>
                <a:defRPr/>
              </a:pPr>
              <a:t>46</a:t>
            </a:fld>
            <a:endParaRPr lang="hu-HU"/>
          </a:p>
        </p:txBody>
      </p:sp>
      <p:sp>
        <p:nvSpPr>
          <p:cNvPr id="160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1772A-83D5-42DA-B1A2-D0FB4376CDF9}" type="slidenum">
              <a:rPr lang="hu-HU"/>
              <a:pPr>
                <a:defRPr/>
              </a:pPr>
              <a:t>47</a:t>
            </a:fld>
            <a:endParaRPr lang="hu-HU"/>
          </a:p>
        </p:txBody>
      </p:sp>
      <p:sp>
        <p:nvSpPr>
          <p:cNvPr id="1617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6B090B-B187-4006-B5CC-1B1804A0FE68}" type="slidenum">
              <a:rPr lang="hu-HU"/>
              <a:pPr>
                <a:defRPr/>
              </a:pPr>
              <a:t>48</a:t>
            </a:fld>
            <a:endParaRPr lang="hu-HU"/>
          </a:p>
        </p:txBody>
      </p:sp>
      <p:sp>
        <p:nvSpPr>
          <p:cNvPr id="163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34A830-878C-4685-B1C6-D81431E2563E}" type="slidenum">
              <a:rPr lang="hu-HU"/>
              <a:pPr>
                <a:defRPr/>
              </a:pPr>
              <a:t>49</a:t>
            </a:fld>
            <a:endParaRPr lang="hu-HU"/>
          </a:p>
        </p:txBody>
      </p:sp>
      <p:sp>
        <p:nvSpPr>
          <p:cNvPr id="174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FD6BDA-F60E-4632-BB87-68EEBEA5F712}" type="slidenum">
              <a:rPr lang="hu-HU"/>
              <a:pPr/>
              <a:t>13</a:t>
            </a:fld>
            <a:endParaRPr lang="hu-HU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9804D9-F3BE-419B-AC2E-1343193E6B7E}" type="slidenum">
              <a:rPr lang="hu-HU"/>
              <a:pPr>
                <a:defRPr/>
              </a:pPr>
              <a:t>51</a:t>
            </a:fld>
            <a:endParaRPr lang="hu-HU"/>
          </a:p>
        </p:txBody>
      </p:sp>
      <p:sp>
        <p:nvSpPr>
          <p:cNvPr id="175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5D9D3F-024E-456F-AE11-7F50FCBE11A6}" type="slidenum">
              <a:rPr lang="hu-HU"/>
              <a:pPr>
                <a:defRPr/>
              </a:pPr>
              <a:t>52</a:t>
            </a:fld>
            <a:endParaRPr lang="hu-HU"/>
          </a:p>
        </p:txBody>
      </p:sp>
      <p:sp>
        <p:nvSpPr>
          <p:cNvPr id="176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F27F53-BD0E-46A1-8764-B3A582B6704C}" type="slidenum">
              <a:rPr lang="hu-HU"/>
              <a:pPr>
                <a:defRPr/>
              </a:pPr>
              <a:t>53</a:t>
            </a:fld>
            <a:endParaRPr lang="hu-HU"/>
          </a:p>
        </p:txBody>
      </p:sp>
      <p:sp>
        <p:nvSpPr>
          <p:cNvPr id="177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A319A5-5514-4564-AE59-5C0F5BD7D6F6}" type="slidenum">
              <a:rPr lang="hu-HU"/>
              <a:pPr>
                <a:defRPr/>
              </a:pPr>
              <a:t>54</a:t>
            </a:fld>
            <a:endParaRPr lang="hu-HU"/>
          </a:p>
        </p:txBody>
      </p:sp>
      <p:sp>
        <p:nvSpPr>
          <p:cNvPr id="178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8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6F1760-8AC3-4441-AECC-499AF7BE7E7D}" type="slidenum">
              <a:rPr lang="hu-HU"/>
              <a:pPr>
                <a:defRPr/>
              </a:pPr>
              <a:t>55</a:t>
            </a:fld>
            <a:endParaRPr lang="hu-HU"/>
          </a:p>
        </p:txBody>
      </p:sp>
      <p:sp>
        <p:nvSpPr>
          <p:cNvPr id="179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19A470-2367-4CB0-B0A0-59873AE9312F}" type="slidenum">
              <a:rPr lang="hu-HU"/>
              <a:pPr>
                <a:defRPr/>
              </a:pPr>
              <a:t>56</a:t>
            </a:fld>
            <a:endParaRPr lang="hu-HU"/>
          </a:p>
        </p:txBody>
      </p:sp>
      <p:sp>
        <p:nvSpPr>
          <p:cNvPr id="180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D13C1C-1C29-4B28-908B-1F52AACFB836}" type="slidenum">
              <a:rPr lang="hu-HU"/>
              <a:pPr>
                <a:defRPr/>
              </a:pPr>
              <a:t>58</a:t>
            </a:fld>
            <a:endParaRPr lang="hu-HU"/>
          </a:p>
        </p:txBody>
      </p:sp>
      <p:sp>
        <p:nvSpPr>
          <p:cNvPr id="1812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DDFECA-5E61-48D4-B622-B5A18EC44286}" type="slidenum">
              <a:rPr lang="hu-HU"/>
              <a:pPr>
                <a:defRPr/>
              </a:pPr>
              <a:t>59</a:t>
            </a:fld>
            <a:endParaRPr lang="hu-HU"/>
          </a:p>
        </p:txBody>
      </p:sp>
      <p:sp>
        <p:nvSpPr>
          <p:cNvPr id="182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5A2383-E5B7-413C-AF79-957C97E909E1}" type="slidenum">
              <a:rPr lang="hu-HU"/>
              <a:pPr>
                <a:defRPr/>
              </a:pPr>
              <a:t>60</a:t>
            </a:fld>
            <a:endParaRPr lang="hu-HU"/>
          </a:p>
        </p:txBody>
      </p:sp>
      <p:sp>
        <p:nvSpPr>
          <p:cNvPr id="1832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D92D8-0E97-431C-9B57-9A044C12CEE9}" type="slidenum">
              <a:rPr lang="hu-HU"/>
              <a:pPr>
                <a:defRPr/>
              </a:pPr>
              <a:t>61</a:t>
            </a:fld>
            <a:endParaRPr lang="hu-HU"/>
          </a:p>
        </p:txBody>
      </p:sp>
      <p:sp>
        <p:nvSpPr>
          <p:cNvPr id="184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FD6BDA-F60E-4632-BB87-68EEBEA5F712}" type="slidenum">
              <a:rPr lang="hu-HU"/>
              <a:pPr/>
              <a:t>14</a:t>
            </a:fld>
            <a:endParaRPr lang="hu-HU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F8F1B7-F5BF-46C8-B963-EB1222196CB5}" type="slidenum">
              <a:rPr lang="hu-HU"/>
              <a:pPr>
                <a:defRPr/>
              </a:pPr>
              <a:t>62</a:t>
            </a:fld>
            <a:endParaRPr lang="hu-HU"/>
          </a:p>
        </p:txBody>
      </p:sp>
      <p:sp>
        <p:nvSpPr>
          <p:cNvPr id="186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B83C3F-43DF-4D76-9A39-FEF1C399D49C}" type="slidenum">
              <a:rPr lang="hu-HU"/>
              <a:pPr>
                <a:defRPr/>
              </a:pPr>
              <a:t>63</a:t>
            </a:fld>
            <a:endParaRPr lang="hu-HU"/>
          </a:p>
        </p:txBody>
      </p:sp>
      <p:sp>
        <p:nvSpPr>
          <p:cNvPr id="187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1247EE-2EF5-466C-9411-017BFE494A63}" type="slidenum">
              <a:rPr lang="hu-HU"/>
              <a:pPr>
                <a:defRPr/>
              </a:pPr>
              <a:t>64</a:t>
            </a:fld>
            <a:endParaRPr lang="hu-HU"/>
          </a:p>
        </p:txBody>
      </p:sp>
      <p:sp>
        <p:nvSpPr>
          <p:cNvPr id="188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B74CE2-444F-4FF9-9464-0A70AA20D58B}" type="slidenum">
              <a:rPr lang="hu-HU"/>
              <a:pPr>
                <a:defRPr/>
              </a:pPr>
              <a:t>65</a:t>
            </a:fld>
            <a:endParaRPr lang="hu-HU"/>
          </a:p>
        </p:txBody>
      </p:sp>
      <p:sp>
        <p:nvSpPr>
          <p:cNvPr id="189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1779C-F52A-4D03-B3B5-201A9C3275A9}" type="slidenum">
              <a:rPr lang="hu-HU"/>
              <a:pPr>
                <a:defRPr/>
              </a:pPr>
              <a:t>66</a:t>
            </a:fld>
            <a:endParaRPr lang="hu-HU"/>
          </a:p>
        </p:txBody>
      </p:sp>
      <p:sp>
        <p:nvSpPr>
          <p:cNvPr id="190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027E7-237E-4496-AA8B-7933DA4ABFED}" type="slidenum">
              <a:rPr lang="hu-HU"/>
              <a:pPr>
                <a:defRPr/>
              </a:pPr>
              <a:t>67</a:t>
            </a:fld>
            <a:endParaRPr lang="hu-HU"/>
          </a:p>
        </p:txBody>
      </p:sp>
      <p:sp>
        <p:nvSpPr>
          <p:cNvPr id="191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13BFE8-7BB9-4B12-8DB2-02346BF16457}" type="slidenum">
              <a:rPr lang="hu-HU"/>
              <a:pPr>
                <a:defRPr/>
              </a:pPr>
              <a:t>68</a:t>
            </a:fld>
            <a:endParaRPr lang="hu-HU"/>
          </a:p>
        </p:txBody>
      </p:sp>
      <p:sp>
        <p:nvSpPr>
          <p:cNvPr id="192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CA6C12-9A82-46F1-9318-E45C74E6EDA8}" type="slidenum">
              <a:rPr lang="hu-HU"/>
              <a:pPr>
                <a:defRPr/>
              </a:pPr>
              <a:t>69</a:t>
            </a:fld>
            <a:endParaRPr lang="hu-HU"/>
          </a:p>
        </p:txBody>
      </p:sp>
      <p:sp>
        <p:nvSpPr>
          <p:cNvPr id="193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62A411-CD6E-4ED3-B447-B117CFF86804}" type="slidenum">
              <a:rPr lang="hu-HU"/>
              <a:pPr>
                <a:defRPr/>
              </a:pPr>
              <a:t>70</a:t>
            </a:fld>
            <a:endParaRPr lang="hu-HU"/>
          </a:p>
        </p:txBody>
      </p:sp>
      <p:sp>
        <p:nvSpPr>
          <p:cNvPr id="194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C759B5-AE06-4A2F-B87B-2D19BBA4F8B6}" type="slidenum">
              <a:rPr lang="hu-HU"/>
              <a:pPr>
                <a:defRPr/>
              </a:pPr>
              <a:t>71</a:t>
            </a:fld>
            <a:endParaRPr lang="hu-HU"/>
          </a:p>
        </p:txBody>
      </p:sp>
      <p:sp>
        <p:nvSpPr>
          <p:cNvPr id="195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863D58-5A49-471E-B68C-8662DF7B7E52}" type="slidenum">
              <a:rPr lang="hu-HU"/>
              <a:pPr/>
              <a:t>15</a:t>
            </a:fld>
            <a:endParaRPr lang="hu-HU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FB2F4-F6DB-4442-A378-CB9359B70C28}" type="slidenum">
              <a:rPr lang="hu-HU"/>
              <a:pPr>
                <a:defRPr/>
              </a:pPr>
              <a:t>72</a:t>
            </a:fld>
            <a:endParaRPr lang="hu-HU"/>
          </a:p>
        </p:txBody>
      </p:sp>
      <p:sp>
        <p:nvSpPr>
          <p:cNvPr id="196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546597-8386-4B90-9228-1671017BF328}" type="slidenum">
              <a:rPr lang="hu-HU"/>
              <a:pPr>
                <a:defRPr/>
              </a:pPr>
              <a:t>73</a:t>
            </a:fld>
            <a:endParaRPr lang="hu-HU"/>
          </a:p>
        </p:txBody>
      </p:sp>
      <p:sp>
        <p:nvSpPr>
          <p:cNvPr id="197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1692A-D3F3-4A2E-96CE-E7892DE23CBF}" type="slidenum">
              <a:rPr lang="hu-HU"/>
              <a:pPr>
                <a:defRPr/>
              </a:pPr>
              <a:t>76</a:t>
            </a:fld>
            <a:endParaRPr lang="hu-HU"/>
          </a:p>
        </p:txBody>
      </p:sp>
      <p:sp>
        <p:nvSpPr>
          <p:cNvPr id="198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6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41111A-A646-43FB-9A06-73406B48D0AD}" type="slidenum">
              <a:rPr lang="hu-HU"/>
              <a:pPr>
                <a:defRPr/>
              </a:pPr>
              <a:t>77</a:t>
            </a:fld>
            <a:endParaRPr lang="hu-HU"/>
          </a:p>
        </p:txBody>
      </p:sp>
      <p:sp>
        <p:nvSpPr>
          <p:cNvPr id="199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B291C-6C92-47C4-AD3F-DF5A64F955AA}" type="slidenum">
              <a:rPr lang="hu-HU"/>
              <a:pPr>
                <a:defRPr/>
              </a:pPr>
              <a:t>78</a:t>
            </a:fld>
            <a:endParaRPr lang="hu-HU"/>
          </a:p>
        </p:txBody>
      </p:sp>
      <p:sp>
        <p:nvSpPr>
          <p:cNvPr id="200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212061-1058-4566-8381-3A844CBE39ED}" type="slidenum">
              <a:rPr lang="hu-HU"/>
              <a:pPr>
                <a:defRPr/>
              </a:pPr>
              <a:t>79</a:t>
            </a:fld>
            <a:endParaRPr lang="hu-HU"/>
          </a:p>
        </p:txBody>
      </p:sp>
      <p:sp>
        <p:nvSpPr>
          <p:cNvPr id="2017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E938AB-D37F-436F-B0AC-57496F2933B5}" type="slidenum">
              <a:rPr lang="hu-HU"/>
              <a:pPr>
                <a:defRPr/>
              </a:pPr>
              <a:t>80</a:t>
            </a:fld>
            <a:endParaRPr lang="hu-HU"/>
          </a:p>
        </p:txBody>
      </p:sp>
      <p:sp>
        <p:nvSpPr>
          <p:cNvPr id="202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517503-C570-4698-8C16-BB64A145392A}" type="slidenum">
              <a:rPr lang="hu-HU"/>
              <a:pPr>
                <a:defRPr/>
              </a:pPr>
              <a:t>81</a:t>
            </a:fld>
            <a:endParaRPr lang="hu-HU"/>
          </a:p>
        </p:txBody>
      </p:sp>
      <p:sp>
        <p:nvSpPr>
          <p:cNvPr id="2037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8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2EF75-56FE-403D-B654-1638B7472880}" type="slidenum">
              <a:rPr lang="hu-HU"/>
              <a:pPr>
                <a:defRPr/>
              </a:pPr>
              <a:t>82</a:t>
            </a:fld>
            <a:endParaRPr lang="hu-HU"/>
          </a:p>
        </p:txBody>
      </p:sp>
      <p:sp>
        <p:nvSpPr>
          <p:cNvPr id="204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3D70A4-24C8-4238-84C3-080BFD15FB18}" type="slidenum">
              <a:rPr lang="hu-HU"/>
              <a:pPr>
                <a:defRPr/>
              </a:pPr>
              <a:t>83</a:t>
            </a:fld>
            <a:endParaRPr lang="hu-HU"/>
          </a:p>
        </p:txBody>
      </p:sp>
      <p:sp>
        <p:nvSpPr>
          <p:cNvPr id="2058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9AED12-AE70-462F-ACE9-911880CF7744}" type="slidenum">
              <a:rPr lang="hu-HU"/>
              <a:pPr>
                <a:defRPr/>
              </a:pPr>
              <a:t>17</a:t>
            </a:fld>
            <a:endParaRPr lang="hu-HU"/>
          </a:p>
        </p:txBody>
      </p:sp>
      <p:sp>
        <p:nvSpPr>
          <p:cNvPr id="1136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8811DB-0C07-4C99-9543-D005742A6FFF}" type="slidenum">
              <a:rPr lang="hu-HU"/>
              <a:pPr>
                <a:defRPr/>
              </a:pPr>
              <a:t>84</a:t>
            </a:fld>
            <a:endParaRPr lang="hu-HU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F663A4-5776-4706-B9F6-C480E6417088}" type="slidenum">
              <a:rPr lang="hu-HU"/>
              <a:pPr>
                <a:defRPr/>
              </a:pPr>
              <a:t>85</a:t>
            </a:fld>
            <a:endParaRPr lang="hu-HU"/>
          </a:p>
        </p:txBody>
      </p:sp>
      <p:sp>
        <p:nvSpPr>
          <p:cNvPr id="116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1BCDE7-2892-445D-8E7D-83B7D3E212B8}" type="slidenum">
              <a:rPr lang="hu-HU"/>
              <a:pPr>
                <a:defRPr/>
              </a:pPr>
              <a:t>86</a:t>
            </a:fld>
            <a:endParaRPr lang="hu-HU"/>
          </a:p>
        </p:txBody>
      </p:sp>
      <p:sp>
        <p:nvSpPr>
          <p:cNvPr id="1177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251075-692B-47A9-8EC1-2B315E9558A4}" type="slidenum">
              <a:rPr lang="hu-HU"/>
              <a:pPr>
                <a:defRPr/>
              </a:pPr>
              <a:t>87</a:t>
            </a:fld>
            <a:endParaRPr lang="hu-HU"/>
          </a:p>
        </p:txBody>
      </p:sp>
      <p:sp>
        <p:nvSpPr>
          <p:cNvPr id="1187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31868-B383-4827-B17A-02DA323E4368}" type="slidenum">
              <a:rPr lang="hu-HU"/>
              <a:pPr>
                <a:defRPr/>
              </a:pPr>
              <a:t>88</a:t>
            </a:fld>
            <a:endParaRPr lang="hu-HU"/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1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D627-BB74-4A94-ABDE-D0E6CA726C0D}" type="slidenum">
              <a:rPr lang="hu-HU"/>
              <a:pPr>
                <a:defRPr/>
              </a:pPr>
              <a:t>89</a:t>
            </a:fld>
            <a:endParaRPr lang="hu-HU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1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9FCB77-C8E6-416D-92E3-0E6F5C8645DB}" type="slidenum">
              <a:rPr lang="hu-HU"/>
              <a:pPr>
                <a:defRPr/>
              </a:pPr>
              <a:t>90</a:t>
            </a:fld>
            <a:endParaRPr lang="hu-HU"/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1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60BED6-405F-4959-8441-E7D4793BA868}" type="slidenum">
              <a:rPr lang="hu-HU"/>
              <a:pPr>
                <a:defRPr/>
              </a:pPr>
              <a:t>91</a:t>
            </a:fld>
            <a:endParaRPr lang="hu-HU"/>
          </a:p>
        </p:txBody>
      </p:sp>
      <p:sp>
        <p:nvSpPr>
          <p:cNvPr id="1198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568E26-424A-4729-9B7E-48FE0F1CE72E}" type="slidenum">
              <a:rPr lang="hu-HU"/>
              <a:pPr>
                <a:defRPr/>
              </a:pPr>
              <a:t>92</a:t>
            </a:fld>
            <a:endParaRPr lang="hu-HU"/>
          </a:p>
        </p:txBody>
      </p:sp>
      <p:sp>
        <p:nvSpPr>
          <p:cNvPr id="1208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4D44A7-FC12-4597-A018-B31B8F81F4B0}" type="slidenum">
              <a:rPr lang="hu-HU"/>
              <a:pPr>
                <a:defRPr/>
              </a:pPr>
              <a:t>99</a:t>
            </a:fld>
            <a:endParaRPr lang="hu-HU"/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FDE838-46D2-4BE6-ABCD-42E415A48E71}" type="slidenum">
              <a:rPr lang="hu-HU"/>
              <a:pPr>
                <a:defRPr/>
              </a:pPr>
              <a:t>18</a:t>
            </a:fld>
            <a:endParaRPr lang="hu-HU"/>
          </a:p>
        </p:txBody>
      </p:sp>
      <p:sp>
        <p:nvSpPr>
          <p:cNvPr id="1157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09682F-8A37-4A1F-9247-FE9242512C48}" type="slidenum">
              <a:rPr lang="hu-HU"/>
              <a:pPr/>
              <a:t>110</a:t>
            </a:fld>
            <a:endParaRPr lang="hu-HU"/>
          </a:p>
        </p:txBody>
      </p:sp>
      <p:sp>
        <p:nvSpPr>
          <p:cNvPr id="860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086BE3-1F78-42A8-B183-CF058AF58D40}" type="slidenum">
              <a:rPr lang="hu-HU"/>
              <a:pPr/>
              <a:t>111</a:t>
            </a:fld>
            <a:endParaRPr lang="hu-HU"/>
          </a:p>
        </p:txBody>
      </p:sp>
      <p:sp>
        <p:nvSpPr>
          <p:cNvPr id="870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F52DC-4E03-48B5-BBDC-1EE8E3216737}" type="slidenum">
              <a:rPr lang="hu-HU"/>
              <a:pPr/>
              <a:t>112</a:t>
            </a:fld>
            <a:endParaRPr lang="hu-HU"/>
          </a:p>
        </p:txBody>
      </p:sp>
      <p:sp>
        <p:nvSpPr>
          <p:cNvPr id="880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01CB6F-1AF7-4020-8879-3C1AC9497962}" type="slidenum">
              <a:rPr lang="hu-HU"/>
              <a:pPr/>
              <a:t>113</a:t>
            </a:fld>
            <a:endParaRPr lang="hu-HU"/>
          </a:p>
        </p:txBody>
      </p:sp>
      <p:sp>
        <p:nvSpPr>
          <p:cNvPr id="890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F63D4E-99B5-499C-A808-5A97A95786CC}" type="slidenum">
              <a:rPr lang="hu-HU"/>
              <a:pPr/>
              <a:t>114</a:t>
            </a:fld>
            <a:endParaRPr lang="hu-HU"/>
          </a:p>
        </p:txBody>
      </p:sp>
      <p:sp>
        <p:nvSpPr>
          <p:cNvPr id="901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5C6397-8494-4F32-AB75-51D125A4D45F}" type="slidenum">
              <a:rPr lang="hu-HU"/>
              <a:pPr/>
              <a:t>115</a:t>
            </a:fld>
            <a:endParaRPr lang="hu-HU"/>
          </a:p>
        </p:txBody>
      </p:sp>
      <p:sp>
        <p:nvSpPr>
          <p:cNvPr id="911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0BC87-305D-4DC5-BC64-4C77E8E4184C}" type="slidenum">
              <a:rPr lang="hu-HU"/>
              <a:pPr/>
              <a:t>116</a:t>
            </a:fld>
            <a:endParaRPr lang="hu-HU"/>
          </a:p>
        </p:txBody>
      </p:sp>
      <p:sp>
        <p:nvSpPr>
          <p:cNvPr id="921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2E68FB-4A9D-44D5-9A6F-A79592BD9A91}" type="slidenum">
              <a:rPr lang="hu-HU"/>
              <a:pPr/>
              <a:t>117</a:t>
            </a:fld>
            <a:endParaRPr lang="hu-HU"/>
          </a:p>
        </p:txBody>
      </p:sp>
      <p:sp>
        <p:nvSpPr>
          <p:cNvPr id="931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B4CCB5-560A-4FE3-ADB5-8C5A65EDB54D}" type="slidenum">
              <a:rPr lang="hu-HU"/>
              <a:pPr/>
              <a:t>118</a:t>
            </a:fld>
            <a:endParaRPr lang="hu-HU"/>
          </a:p>
        </p:txBody>
      </p:sp>
      <p:sp>
        <p:nvSpPr>
          <p:cNvPr id="942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31F4BA-8B8C-40C4-8E4C-0BD5BB11E62E}" type="slidenum">
              <a:rPr lang="hu-HU"/>
              <a:pPr/>
              <a:t>119</a:t>
            </a:fld>
            <a:endParaRPr lang="hu-HU"/>
          </a:p>
        </p:txBody>
      </p:sp>
      <p:sp>
        <p:nvSpPr>
          <p:cNvPr id="952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11A19D-5F5A-4462-BDE9-96B51C79C828}" type="slidenum">
              <a:rPr lang="hu-HU"/>
              <a:pPr>
                <a:defRPr/>
              </a:pPr>
              <a:t>19</a:t>
            </a:fld>
            <a:endParaRPr lang="hu-HU"/>
          </a:p>
        </p:txBody>
      </p:sp>
      <p:sp>
        <p:nvSpPr>
          <p:cNvPr id="1146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DD861-F200-488D-9EBD-BA20CA413FEA}" type="datetimeFigureOut">
              <a:rPr lang="hu-HU"/>
              <a:pPr>
                <a:defRPr/>
              </a:pPr>
              <a:t>2011.11.27.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74F78-3206-417E-ADE0-E46EB997C6D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5114B-21CC-4EE2-BA1E-7E6B0017E3D0}" type="datetimeFigureOut">
              <a:rPr lang="hu-HU"/>
              <a:pPr>
                <a:defRPr/>
              </a:pPr>
              <a:t>2011.11.27.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33EC4-BC9B-4A5A-8810-5B10218857D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21907-383A-4628-8129-F083E1F27E2C}" type="datetimeFigureOut">
              <a:rPr lang="hu-HU"/>
              <a:pPr>
                <a:defRPr/>
              </a:pPr>
              <a:t>2011.11.27.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0A17A-6E54-42DA-B349-FF2E986C4D5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DE8EF-1FAD-4A73-9729-607249859C28}" type="datetimeFigureOut">
              <a:rPr lang="hu-HU"/>
              <a:pPr>
                <a:defRPr/>
              </a:pPr>
              <a:t>2011.11.27.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D9847-B556-4DC5-A8BB-C46DCAC4566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44CC8-E332-4C0D-8BFC-E375B1314950}" type="datetimeFigureOut">
              <a:rPr lang="hu-HU"/>
              <a:pPr>
                <a:defRPr/>
              </a:pPr>
              <a:t>2011.11.27.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FA3E0-181B-4648-BE58-E9588A42B34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FC5C0-12C4-474C-B838-51D8998B7108}" type="datetimeFigureOut">
              <a:rPr lang="hu-HU"/>
              <a:pPr>
                <a:defRPr/>
              </a:pPr>
              <a:t>2011.11.27.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2BC73-945F-46E3-A5D8-AC7CA7832D2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EA550-56D6-41DD-8316-CE1C794CF2C8}" type="datetimeFigureOut">
              <a:rPr lang="hu-HU"/>
              <a:pPr>
                <a:defRPr/>
              </a:pPr>
              <a:t>2011.11.27.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7D707-089C-4A98-A331-450367B621D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65AD4-A30D-4FC2-A320-2E5DF6D95E0B}" type="datetimeFigureOut">
              <a:rPr lang="hu-HU"/>
              <a:pPr>
                <a:defRPr/>
              </a:pPr>
              <a:t>2011.11.27.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51587-0403-44DC-BD90-DAC0D460AD4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01A2C-5D6A-4D2D-9A6F-ED217A9ABE72}" type="datetimeFigureOut">
              <a:rPr lang="hu-HU"/>
              <a:pPr>
                <a:defRPr/>
              </a:pPr>
              <a:t>2011.11.27.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F8C3F-1ACE-4708-B2EC-89F90C5FEEE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35ABE-3D7E-4AA2-8889-571CAA5C21F1}" type="datetimeFigureOut">
              <a:rPr lang="hu-HU"/>
              <a:pPr>
                <a:defRPr/>
              </a:pPr>
              <a:t>2011.11.27.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E0573-64C3-4A01-A7FD-61E9E51B929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2F013-6667-4749-B0A5-0A7A02D18E04}" type="datetimeFigureOut">
              <a:rPr lang="hu-HU"/>
              <a:pPr>
                <a:defRPr/>
              </a:pPr>
              <a:t>2011.11.27.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D9C7C-3945-4F1A-BCA5-506C9CEC0CC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051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C99636-52BB-4030-89B1-7D958CE37FFB}" type="datetimeFigureOut">
              <a:rPr lang="hu-HU"/>
              <a:pPr>
                <a:defRPr/>
              </a:pPr>
              <a:t>2011.11.27.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D52BE4-66A8-4DF4-B134-8618D3840B5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.unideb.hu/~nbatfai/" TargetMode="External"/><Relationship Id="rId7" Type="http://schemas.openxmlformats.org/officeDocument/2006/relationships/hyperlink" Target="http://store.ovi.com/content/10079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rogpater.blog.hu/" TargetMode="External"/><Relationship Id="rId5" Type="http://schemas.openxmlformats.org/officeDocument/2006/relationships/hyperlink" Target="http://nehogy.fw.hu/" TargetMode="External"/><Relationship Id="rId4" Type="http://schemas.openxmlformats.org/officeDocument/2006/relationships/hyperlink" Target="mailto:batfai.norbert@inf.unideb.h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odes.agr.unideb.hu/if2011/dokumentum/IF2011_CD_Kiadvany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://dbpubs.stanford.edu:8090/pub/1999-66/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hyperlink" Target="http://www.clib.dote.hu/javacska/linkek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hyperlink" Target="http://www.mobidiak.inf.unideb.hu/" TargetMode="External"/><Relationship Id="rId5" Type="http://schemas.openxmlformats.org/officeDocument/2006/relationships/hyperlink" Target="http://www.javacska.hu/" TargetMode="External"/><Relationship Id="rId4" Type="http://schemas.openxmlformats.org/officeDocument/2006/relationships/hyperlink" Target="http://www.clib.dote.hu/javacska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progpater.blog.hu/2011/09/05/bearazzuk_az_elso_labort" TargetMode="External"/><Relationship Id="rId2" Type="http://schemas.openxmlformats.org/officeDocument/2006/relationships/hyperlink" Target="http://progpater.blog.hu/2011/02/13/bearazzuk_a_masodik_labo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sourceforge.net/projects/atan1/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://sourceforge.net/projects/atan1/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nkonyvtar.hu/informatika/javat-tanitok-javat-08090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rogpater.blog.hu/2011/05/11/don_t_forget_to_breath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hyperlink" Target="http://progpater.blog.hu/2011/06/26/lucifer_szaz_meresz_belehullt_te_lessz_a_boldog_aki_atugorja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nkonyvtar.hu/informatika/javat-tanitok-1-1-080904-1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nkonyvtar.hu/informatika/javat-tanitok-1-2-java-080904-1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auckland.ac.nz/CDMTCS/chaitin/omega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orvig.com/21-days.html" TargetMode="External"/><Relationship Id="rId4" Type="http://schemas.openxmlformats.org/officeDocument/2006/relationships/hyperlink" Target="http://esr.fsf.hu/hacker-howto.html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.unideb.hu/~nbatfai/p1/" TargetMode="External"/><Relationship Id="rId2" Type="http://schemas.openxmlformats.org/officeDocument/2006/relationships/hyperlink" Target="http://nehogy.fw.hu/" TargetMode="Externa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fersml.blog.hu/2011/01/01/fersml_avatar_2_robocup_foci_agens" TargetMode="External"/><Relationship Id="rId2" Type="http://schemas.openxmlformats.org/officeDocument/2006/relationships/hyperlink" Target="http://fersml.blog.hu/2010/12/28/a_robotfocitika_harom_torveny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pallergabor.uw.hu/hu/java-app/" TargetMode="External"/><Relationship Id="rId2" Type="http://schemas.openxmlformats.org/officeDocument/2006/relationships/hyperlink" Target="http://webpac.lib.unideb.hu/WebPac/CorvinaWeb?action=onelong&amp;showtype=longlong&amp;recnum=459856&amp;pos=2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ebpac.lib.unideb.hu/WebPac/CorvinaWeb?action=onelong&amp;showtype=longlong&amp;recnum=498662&amp;pos=5" TargetMode="External"/><Relationship Id="rId4" Type="http://schemas.openxmlformats.org/officeDocument/2006/relationships/image" Target="../media/image1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eurosmobil.hu/NehogyMar/index.html" TargetMode="External"/><Relationship Id="rId7" Type="http://schemas.openxmlformats.org/officeDocument/2006/relationships/hyperlink" Target="http://www.tankonyvtar.hu/site/upload/pdf/b10108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ankonyvtar.hu/informatika/javat-tanitok-javat-080904" TargetMode="External"/><Relationship Id="rId5" Type="http://schemas.openxmlformats.org/officeDocument/2006/relationships/hyperlink" Target="http://www.eurosmobil.hu/NehogyMar" TargetMode="Externa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ebpac.lib.unideb.hu/WebPac/CorvinaWeb?action=onelong&amp;showtype=longlong&amp;recnum=498662&amp;pos=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acle.com/us/corporate/advertising/411m-crp-java3billdevices-sec-396163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tner.com/it/page.jsp?id=130651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tner.com/it/page.jsp?id=154301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tner.com/it/page.jsp?id=176471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nu.hu/fdl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unity.java.net/mobileandembedded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lassfish.dev.java.net/" TargetMode="External"/><Relationship Id="rId4" Type="http://schemas.openxmlformats.org/officeDocument/2006/relationships/hyperlink" Target="http://openjdk.java.net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acle.com/technetwork/java/index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etbeans.org/" TargetMode="External"/><Relationship Id="rId5" Type="http://schemas.openxmlformats.org/officeDocument/2006/relationships/hyperlink" Target="http://www.oracle.com/technetwork/java/javase/downloads/index.html" TargetMode="External"/><Relationship Id="rId4" Type="http://schemas.openxmlformats.org/officeDocument/2006/relationships/hyperlink" Target="http://openjdk.java.ne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rogpater.blog.hu/2011/04/26/varosi_hangya_2" TargetMode="External"/><Relationship Id="rId2" Type="http://schemas.openxmlformats.org/officeDocument/2006/relationships/hyperlink" Target="http://progpater.blog.hu/2011/09/05/bearazzuk_az_elso_labort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nf.unideb.hu/~nbatfai/ppmkonyv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axon.sourceforge.net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sourceforge.jp/projects/rctools/releases/" TargetMode="External"/><Relationship Id="rId2" Type="http://schemas.openxmlformats.org/officeDocument/2006/relationships/hyperlink" Target="http://www.youtube.com/watch?v=BVWkndHk3A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ourceforge.net/projects/atan1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sun.com/app/docs/doc/820-6876/ghkhz?a=view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rogpater.blog.hu/2011/04/29/drupalosoknak_joomlasoknak_erre_csorogatjak_a_nyalukat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beta.glassfish.java.net:81/lp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download.java.net/portalserver/" TargetMode="Externa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tankonyvtar.hu/informatika/javat-tanitok-javat-080904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sourceforge.net/projects/javacska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ourceforge.net/projects/javacska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urosmobil.hu/NehogyMar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smobil.hu/NehogyMar/index.html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.inf.unideb.hu/viewtopic.php?f=47&amp;t=222&amp;st=0&amp;sk=t&amp;sd=a&amp;start=10#p5138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rogpater.blog.hu/2011/04/26/varosi_hangya_2" TargetMode="Externa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aps.ovi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nf.unideb.hu/~nbatfai/os/ElsoNXTRobot.ogv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mel.com/dyn/resources/prod_documents/1790S.pdf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ik.hu/tankonyvtar/site/books/b10108/images/prog/fa.png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lejos.sourceforge.net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java.sun.com/javase/downloads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libusb-win32.sourceforge.net/" TargetMode="External"/><Relationship Id="rId4" Type="http://schemas.openxmlformats.org/officeDocument/2006/relationships/hyperlink" Target="http://lejos.sourceforge.net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lejos.sourceforge.net/nxt/nxj/tutorial/Behaviors/BehaviorProgramming.htm" TargetMode="External"/><Relationship Id="rId4" Type="http://schemas.openxmlformats.org/officeDocument/2006/relationships/hyperlink" Target="http://www.inf.unideb.hu/~nbatfai/os/MasodikNXTRobot.ogv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dev.inf.unideb.hu:8080/web/api/udv?p_p_id=20&amp;p_p_lifecycle=0&amp;p_p_url_type=0&amp;p_p_state=maximized&amp;p_p_mode=view&amp;_20_struts_action=/document_library/view&amp;_20_folderId=29205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progpater.blog.hu/2011/05/01/indul_a_vadaszok_ligaja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59Uq1-xgQDc" TargetMode="External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cxOR1hOWr0o" TargetMode="External"/><Relationship Id="rId5" Type="http://schemas.openxmlformats.org/officeDocument/2006/relationships/hyperlink" Target="http://www.youtube.com/watch?v=K8Jw171Kwas" TargetMode="External"/><Relationship Id="rId4" Type="http://schemas.openxmlformats.org/officeDocument/2006/relationships/hyperlink" Target="http://www.youtube.com/watch?v=EryiAshN6AA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cxOR1hOWr0o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elefonguru.hu/hir/Atadtak_az_uj_Nokia_Laboratoriumot_2010-10-29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ankonyvtar.hu/informatika/javat-tanitok-1-1-3-080904-2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nkonyvtar.hu/informatika/javat-tanitok-1-2-1-java-080904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venez.com/unix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hyperlink" Target="http://www.levenez.com/lang/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venez.com/unix/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hyperlink" Target="http://www.levenez.com/lang/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hyperlink" Target="http://www.levenez.com/lang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ogpater.blog.hu/2011/06/06/egy_informatikai_targy_vizsgaja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ntralblatt-math.org/zmath/en/search/?q=an:0997.68170&amp;format=complete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ehogy.fw.hu/wp-content/uploads/Prog1_5.pdf" TargetMode="External"/><Relationship Id="rId4" Type="http://schemas.openxmlformats.org/officeDocument/2006/relationships/image" Target="../media/image9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ankonyvtar.hu/informatika/javat-tanitok-1-1-3-080904-2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portal.acm.org/citation.cfm?doid=62138.62141" TargetMode="Externa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395288" y="188913"/>
            <a:ext cx="8208962" cy="12969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b="1" dirty="0" smtClean="0"/>
              <a:t>Prog2, Java bevezetés</a:t>
            </a:r>
            <a:br>
              <a:rPr lang="hu-HU" b="1" dirty="0" smtClean="0"/>
            </a:br>
            <a:endParaRPr lang="hu-HU" sz="1050" b="1" dirty="0"/>
          </a:p>
        </p:txBody>
      </p:sp>
      <p:sp>
        <p:nvSpPr>
          <p:cNvPr id="3075" name="Alcím 4"/>
          <p:cNvSpPr>
            <a:spLocks noGrp="1"/>
          </p:cNvSpPr>
          <p:nvPr>
            <p:ph type="subTitle" idx="1"/>
          </p:nvPr>
        </p:nvSpPr>
        <p:spPr>
          <a:xfrm>
            <a:off x="34925" y="1557338"/>
            <a:ext cx="8964613" cy="431800"/>
          </a:xfrm>
        </p:spPr>
        <p:txBody>
          <a:bodyPr/>
          <a:lstStyle/>
          <a:p>
            <a:pPr eaLnBrk="1" hangingPunct="1"/>
            <a:r>
              <a:rPr lang="hu-HU" sz="2800" b="1" dirty="0" err="1" smtClean="0">
                <a:solidFill>
                  <a:schemeClr val="tx1"/>
                </a:solidFill>
              </a:rPr>
              <a:t>Magasszintű</a:t>
            </a:r>
            <a:r>
              <a:rPr lang="hu-HU" sz="2800" b="1" dirty="0" smtClean="0">
                <a:solidFill>
                  <a:schemeClr val="tx1"/>
                </a:solidFill>
              </a:rPr>
              <a:t> programozási nyelvek 2 mérnök informatikus </a:t>
            </a:r>
            <a:r>
              <a:rPr lang="hu-HU" sz="2800" b="1" dirty="0" err="1" smtClean="0">
                <a:solidFill>
                  <a:schemeClr val="tx1"/>
                </a:solidFill>
              </a:rPr>
              <a:t>BSc</a:t>
            </a:r>
            <a:r>
              <a:rPr lang="hu-HU" sz="2800" b="1" dirty="0" smtClean="0">
                <a:solidFill>
                  <a:schemeClr val="tx1"/>
                </a:solidFill>
              </a:rPr>
              <a:t> előadás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79388" y="3357563"/>
            <a:ext cx="8640762" cy="3384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latin typeface="+mn-lt"/>
                <a:cs typeface="+mn-cs"/>
              </a:rPr>
              <a:t>Dr. Bátfai </a:t>
            </a:r>
            <a:r>
              <a:rPr lang="hu-HU" dirty="0">
                <a:latin typeface="+mn-lt"/>
                <a:cs typeface="+mn-cs"/>
              </a:rPr>
              <a:t>Norbert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latin typeface="+mn-lt"/>
                <a:cs typeface="+mn-cs"/>
              </a:rPr>
              <a:t>egyetemi </a:t>
            </a:r>
            <a:r>
              <a:rPr lang="hu-HU" sz="1400" dirty="0" smtClean="0">
                <a:latin typeface="+mn-lt"/>
                <a:cs typeface="+mn-cs"/>
              </a:rPr>
              <a:t>adjunktus</a:t>
            </a:r>
            <a:endParaRPr lang="hu-HU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latin typeface="+mn-lt"/>
                <a:cs typeface="+mn-cs"/>
                <a:hlinkClick r:id="rId3"/>
              </a:rPr>
              <a:t>http://www.inf.unideb.hu/~nbatfai/</a:t>
            </a:r>
            <a:r>
              <a:rPr lang="hu-HU" sz="14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latin typeface="+mn-lt"/>
                <a:cs typeface="+mn-cs"/>
              </a:rPr>
              <a:t>Debreceni Egyetem, Informatikai Kar,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latin typeface="+mn-lt"/>
                <a:cs typeface="+mn-cs"/>
              </a:rPr>
              <a:t>Információ Technológia Tanszék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 err="1">
                <a:latin typeface="+mn-lt"/>
                <a:cs typeface="+mn-cs"/>
                <a:hlinkClick r:id="rId4"/>
              </a:rPr>
              <a:t>batfai.norbert</a:t>
            </a:r>
            <a:r>
              <a:rPr lang="hu-HU" sz="1400" dirty="0">
                <a:latin typeface="+mn-lt"/>
                <a:cs typeface="+mn-cs"/>
                <a:hlinkClick r:id="rId4"/>
              </a:rPr>
              <a:t>@</a:t>
            </a:r>
            <a:r>
              <a:rPr lang="hu-HU" sz="1400" dirty="0" err="1">
                <a:latin typeface="+mn-lt"/>
                <a:cs typeface="+mn-cs"/>
                <a:hlinkClick r:id="rId4"/>
              </a:rPr>
              <a:t>inf.unideb.hu</a:t>
            </a:r>
            <a:r>
              <a:rPr lang="hu-HU" sz="14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 err="1">
                <a:latin typeface="+mn-lt"/>
                <a:cs typeface="+mn-cs"/>
              </a:rPr>
              <a:t>Skype</a:t>
            </a:r>
            <a:r>
              <a:rPr lang="hu-HU" sz="1400" dirty="0">
                <a:latin typeface="+mn-lt"/>
                <a:cs typeface="+mn-cs"/>
              </a:rPr>
              <a:t>: </a:t>
            </a:r>
            <a:r>
              <a:rPr lang="hu-HU" sz="1400" dirty="0" err="1">
                <a:latin typeface="+mn-lt"/>
                <a:cs typeface="+mn-cs"/>
              </a:rPr>
              <a:t>batfai.norbert</a:t>
            </a:r>
            <a:endParaRPr lang="hu-HU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 smtClean="0">
                <a:latin typeface="+mn-lt"/>
                <a:cs typeface="+mn-cs"/>
              </a:rPr>
              <a:t>Prog2_1.ppt</a:t>
            </a:r>
            <a:r>
              <a:rPr lang="hu-HU" sz="1400" dirty="0">
                <a:latin typeface="+mn-lt"/>
                <a:cs typeface="+mn-cs"/>
              </a:rPr>
              <a:t>, v.: </a:t>
            </a:r>
            <a:r>
              <a:rPr lang="hu-HU" sz="1400" dirty="0" smtClean="0">
                <a:latin typeface="+mn-lt"/>
                <a:cs typeface="+mn-cs"/>
              </a:rPr>
              <a:t>0.0.3, </a:t>
            </a:r>
            <a:r>
              <a:rPr lang="hu-HU" sz="1400" dirty="0">
                <a:latin typeface="+mn-lt"/>
                <a:cs typeface="+mn-cs"/>
              </a:rPr>
              <a:t>2011. </a:t>
            </a:r>
            <a:r>
              <a:rPr lang="hu-HU" sz="1400" dirty="0" smtClean="0">
                <a:latin typeface="+mn-lt"/>
                <a:cs typeface="+mn-cs"/>
              </a:rPr>
              <a:t>11</a:t>
            </a:r>
            <a:r>
              <a:rPr lang="hu-HU" sz="1400" dirty="0" smtClean="0">
                <a:latin typeface="+mn-lt"/>
                <a:cs typeface="+mn-cs"/>
              </a:rPr>
              <a:t>. 27.</a:t>
            </a:r>
            <a:r>
              <a:rPr lang="hu-HU" sz="1400" dirty="0">
                <a:latin typeface="+mn-lt"/>
                <a:cs typeface="+mn-cs"/>
              </a:rPr>
              <a:t/>
            </a:r>
            <a:br>
              <a:rPr lang="hu-HU" sz="1400" dirty="0">
                <a:latin typeface="+mn-lt"/>
                <a:cs typeface="+mn-cs"/>
              </a:rPr>
            </a:br>
            <a:r>
              <a:rPr lang="hu-HU" sz="1400" dirty="0">
                <a:latin typeface="+mn-lt"/>
                <a:cs typeface="+mn-cs"/>
                <a:hlinkClick r:id="rId3"/>
              </a:rPr>
              <a:t>http://www.inf.unideb.hu/~nbatfai</a:t>
            </a:r>
            <a:r>
              <a:rPr lang="hu-HU" sz="1400" dirty="0" smtClean="0">
                <a:latin typeface="+mn-lt"/>
                <a:cs typeface="+mn-cs"/>
                <a:hlinkClick r:id="rId3"/>
              </a:rPr>
              <a:t>/</a:t>
            </a:r>
            <a:r>
              <a:rPr lang="hu-HU" sz="1400" dirty="0" smtClean="0">
                <a:latin typeface="+mn-lt"/>
                <a:cs typeface="+mn-cs"/>
              </a:rPr>
              <a:t> </a:t>
            </a:r>
            <a:r>
              <a:rPr lang="hu-HU" sz="1400" dirty="0">
                <a:latin typeface="+mn-lt"/>
                <a:cs typeface="+mn-cs"/>
              </a:rPr>
              <a:t/>
            </a:r>
            <a:br>
              <a:rPr lang="hu-HU" sz="1400" dirty="0">
                <a:latin typeface="+mn-lt"/>
                <a:cs typeface="+mn-cs"/>
              </a:rPr>
            </a:br>
            <a:r>
              <a:rPr lang="hu-HU" sz="1400" dirty="0">
                <a:latin typeface="+mn-lt"/>
                <a:cs typeface="+mn-cs"/>
                <a:hlinkClick r:id="rId5"/>
              </a:rPr>
              <a:t>http://nehogy.fw.hu/</a:t>
            </a:r>
            <a:r>
              <a:rPr lang="hu-HU" sz="14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latin typeface="+mn-lt"/>
                <a:cs typeface="+mn-cs"/>
              </a:rPr>
              <a:t>Az óra </a:t>
            </a:r>
            <a:r>
              <a:rPr lang="hu-HU" sz="1400" dirty="0" err="1">
                <a:latin typeface="+mn-lt"/>
                <a:cs typeface="+mn-cs"/>
              </a:rPr>
              <a:t>blogja</a:t>
            </a:r>
            <a:r>
              <a:rPr lang="hu-HU" sz="1400" dirty="0">
                <a:latin typeface="+mn-lt"/>
                <a:cs typeface="+mn-cs"/>
              </a:rPr>
              <a:t>: </a:t>
            </a:r>
            <a:r>
              <a:rPr lang="hu-HU" sz="1400" dirty="0">
                <a:solidFill>
                  <a:srgbClr val="C00000"/>
                </a:solidFill>
                <a:latin typeface="+mn-lt"/>
                <a:cs typeface="+mn-cs"/>
                <a:hlinkClick r:id="rId6"/>
              </a:rPr>
              <a:t>http</a:t>
            </a:r>
            <a:r>
              <a:rPr lang="hu-HU" sz="1400" dirty="0">
                <a:latin typeface="+mn-lt"/>
                <a:cs typeface="+mn-cs"/>
                <a:hlinkClick r:id="rId6"/>
              </a:rPr>
              <a:t>://progpater.blog.hu/</a:t>
            </a:r>
            <a:r>
              <a:rPr lang="hu-HU" sz="1400" dirty="0">
                <a:latin typeface="+mn-lt"/>
                <a:cs typeface="+mn-cs"/>
              </a:rPr>
              <a:t/>
            </a:r>
            <a:br>
              <a:rPr lang="hu-HU" sz="1400" dirty="0">
                <a:latin typeface="+mn-lt"/>
                <a:cs typeface="+mn-cs"/>
              </a:rPr>
            </a:br>
            <a:r>
              <a:rPr lang="hu-HU" sz="1400" dirty="0">
                <a:latin typeface="+mn-lt"/>
                <a:cs typeface="+mn-cs"/>
              </a:rPr>
              <a:t>A Nokia Ovi </a:t>
            </a:r>
            <a:r>
              <a:rPr lang="hu-HU" sz="1400" dirty="0" err="1">
                <a:latin typeface="+mn-lt"/>
                <a:cs typeface="+mn-cs"/>
              </a:rPr>
              <a:t>store-ban</a:t>
            </a:r>
            <a:r>
              <a:rPr lang="hu-HU" sz="1400" dirty="0">
                <a:latin typeface="+mn-lt"/>
                <a:cs typeface="+mn-cs"/>
              </a:rPr>
              <a:t> is elérhető: </a:t>
            </a:r>
            <a:r>
              <a:rPr lang="hu-HU" sz="1400" dirty="0">
                <a:latin typeface="+mn-lt"/>
                <a:cs typeface="+mn-cs"/>
                <a:hlinkClick r:id="rId7"/>
              </a:rPr>
              <a:t>http://store.ovi.com/content/100794</a:t>
            </a:r>
            <a:r>
              <a:rPr lang="hu-HU" sz="1400" dirty="0">
                <a:latin typeface="+mn-lt"/>
                <a:cs typeface="+mn-cs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n-lt"/>
                <a:ea typeface="+mj-ea"/>
                <a:cs typeface="+mj-cs"/>
              </a:rPr>
              <a:t>Web2 diákok Web2 tanárok</a:t>
            </a:r>
            <a:endParaRPr lang="hu-HU" sz="4400" b="1" dirty="0">
              <a:latin typeface="+mn-lt"/>
              <a:ea typeface="+mj-ea"/>
              <a:cs typeface="+mj-cs"/>
            </a:endParaRPr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979583" cy="53918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936104" y="6453336"/>
            <a:ext cx="8028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http://nodes.agr.unideb.hu/if2011/dokumentum/IF2011_CD_Kiadvany.pdf</a:t>
            </a:r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Labor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95288" y="0"/>
            <a:ext cx="820896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err="1">
                <a:latin typeface="+mj-lt"/>
                <a:ea typeface="+mj-ea"/>
                <a:cs typeface="+mj-cs"/>
              </a:rPr>
              <a:t>PageRank</a:t>
            </a:r>
            <a:r>
              <a:rPr lang="hu-HU" sz="4400" b="1" dirty="0">
                <a:latin typeface="+mj-lt"/>
                <a:ea typeface="+mj-ea"/>
                <a:cs typeface="+mj-cs"/>
              </a:rPr>
              <a:t> (1)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574675" y="2211388"/>
            <a:ext cx="77057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Page, Lawrence; Brin, Sergey; Motwani, Rajeev; Winograd, Terry. </a:t>
            </a:r>
          </a:p>
          <a:p>
            <a:r>
              <a:rPr lang="hu-HU" b="1"/>
              <a:t>The PageRank Citation Ranking: Bringing Order to the Web</a:t>
            </a:r>
            <a:r>
              <a:rPr lang="hu-HU"/>
              <a:t>.</a:t>
            </a:r>
          </a:p>
          <a:p>
            <a:r>
              <a:rPr lang="hu-HU">
                <a:hlinkClick r:id="rId2"/>
              </a:rPr>
              <a:t>http://dbpubs.stanford.edu:8090/pub/1999-66/</a:t>
            </a:r>
            <a:r>
              <a:rPr lang="hu-HU"/>
              <a:t> </a:t>
            </a:r>
          </a:p>
        </p:txBody>
      </p:sp>
      <p:sp>
        <p:nvSpPr>
          <p:cNvPr id="62468" name="Rectangle 9"/>
          <p:cNvSpPr>
            <a:spLocks noGrp="1" noChangeArrowheads="1"/>
          </p:cNvSpPr>
          <p:nvPr/>
        </p:nvSpPr>
        <p:spPr bwMode="auto">
          <a:xfrm>
            <a:off x="1258888" y="1557338"/>
            <a:ext cx="640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sz="3200">
                <a:latin typeface="Calibri" pitchFamily="34" charset="0"/>
              </a:rPr>
              <a:t>Alapcikk</a:t>
            </a:r>
          </a:p>
        </p:txBody>
      </p:sp>
      <p:sp>
        <p:nvSpPr>
          <p:cNvPr id="62469" name="Rectangle 10"/>
          <p:cNvSpPr>
            <a:spLocks noChangeArrowheads="1"/>
          </p:cNvSpPr>
          <p:nvPr/>
        </p:nvSpPr>
        <p:spPr bwMode="auto">
          <a:xfrm>
            <a:off x="1185863" y="3717925"/>
            <a:ext cx="640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sz="3200"/>
              <a:t>Ötlet</a:t>
            </a:r>
          </a:p>
        </p:txBody>
      </p:sp>
      <p:sp>
        <p:nvSpPr>
          <p:cNvPr id="62470" name="Text Box 11"/>
          <p:cNvSpPr txBox="1">
            <a:spLocks noChangeArrowheads="1"/>
          </p:cNvSpPr>
          <p:nvPr/>
        </p:nvSpPr>
        <p:spPr bwMode="auto">
          <a:xfrm>
            <a:off x="466725" y="4438650"/>
            <a:ext cx="7705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Azok a weblapok jobb minőségűek, amelyekre jobb minőségű lapok mutatnak.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-17145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err="1">
                <a:latin typeface="+mj-lt"/>
                <a:ea typeface="+mj-ea"/>
                <a:cs typeface="+mj-cs"/>
              </a:rPr>
              <a:t>PageRank</a:t>
            </a:r>
            <a:r>
              <a:rPr lang="hu-HU" sz="4400" b="1" dirty="0">
                <a:latin typeface="+mj-lt"/>
                <a:ea typeface="+mj-ea"/>
                <a:cs typeface="+mj-cs"/>
              </a:rPr>
              <a:t> (2)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692275" y="3500438"/>
            <a:ext cx="936625" cy="936625"/>
          </a:xfrm>
          <a:prstGeom prst="foldedCorner">
            <a:avLst>
              <a:gd name="adj" fmla="val 1250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hu-HU"/>
              <a:t>h</a:t>
            </a:r>
            <a:r>
              <a:rPr lang="hu-HU" baseline="-25000"/>
              <a:t>1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851275" y="1844675"/>
            <a:ext cx="936625" cy="936625"/>
          </a:xfrm>
          <a:prstGeom prst="foldedCorner">
            <a:avLst>
              <a:gd name="adj" fmla="val 1250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hu-HU"/>
              <a:t>h</a:t>
            </a:r>
            <a:r>
              <a:rPr lang="hu-HU" baseline="-25000"/>
              <a:t>2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508625" y="5084763"/>
            <a:ext cx="936625" cy="936625"/>
          </a:xfrm>
          <a:prstGeom prst="foldedCorner">
            <a:avLst>
              <a:gd name="adj" fmla="val 1250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hu-HU"/>
              <a:t>h</a:t>
            </a:r>
            <a:r>
              <a:rPr lang="hu-HU" baseline="-25000"/>
              <a:t>3</a:t>
            </a:r>
          </a:p>
        </p:txBody>
      </p:sp>
      <p:cxnSp>
        <p:nvCxnSpPr>
          <p:cNvPr id="4103" name="AutoShape 9"/>
          <p:cNvCxnSpPr>
            <a:cxnSpLocks noChangeShapeType="1"/>
            <a:stCxn id="6" idx="3"/>
            <a:endCxn id="7" idx="1"/>
          </p:cNvCxnSpPr>
          <p:nvPr/>
        </p:nvCxnSpPr>
        <p:spPr bwMode="auto">
          <a:xfrm flipV="1">
            <a:off x="2628900" y="2312988"/>
            <a:ext cx="1222375" cy="1655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104" name="AutoShape 16"/>
          <p:cNvCxnSpPr>
            <a:cxnSpLocks noChangeShapeType="1"/>
            <a:stCxn id="8" idx="1"/>
          </p:cNvCxnSpPr>
          <p:nvPr/>
        </p:nvCxnSpPr>
        <p:spPr bwMode="auto">
          <a:xfrm flipH="1">
            <a:off x="4645025" y="5553075"/>
            <a:ext cx="863600" cy="6842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105" name="AutoShape 17"/>
          <p:cNvCxnSpPr>
            <a:cxnSpLocks noChangeShapeType="1"/>
            <a:stCxn id="8" idx="0"/>
            <a:endCxn id="7" idx="2"/>
          </p:cNvCxnSpPr>
          <p:nvPr/>
        </p:nvCxnSpPr>
        <p:spPr bwMode="auto">
          <a:xfrm flipH="1" flipV="1">
            <a:off x="4319588" y="2781300"/>
            <a:ext cx="1657350" cy="23034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106" name="AutoShape 18"/>
          <p:cNvCxnSpPr>
            <a:cxnSpLocks noChangeShapeType="1"/>
            <a:stCxn id="8" idx="3"/>
          </p:cNvCxnSpPr>
          <p:nvPr/>
        </p:nvCxnSpPr>
        <p:spPr bwMode="auto">
          <a:xfrm>
            <a:off x="6445250" y="5553075"/>
            <a:ext cx="719138" cy="539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107" name="AutoShape 19"/>
          <p:cNvCxnSpPr>
            <a:cxnSpLocks noChangeShapeType="1"/>
            <a:stCxn id="6" idx="0"/>
          </p:cNvCxnSpPr>
          <p:nvPr/>
        </p:nvCxnSpPr>
        <p:spPr bwMode="auto">
          <a:xfrm flipV="1">
            <a:off x="2160588" y="1700213"/>
            <a:ext cx="34925" cy="1800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108" name="AutoShape 20"/>
          <p:cNvCxnSpPr>
            <a:cxnSpLocks noChangeShapeType="1"/>
            <a:stCxn id="6" idx="0"/>
          </p:cNvCxnSpPr>
          <p:nvPr/>
        </p:nvCxnSpPr>
        <p:spPr bwMode="auto">
          <a:xfrm flipH="1" flipV="1">
            <a:off x="1116013" y="1773238"/>
            <a:ext cx="1044575" cy="172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109" name="AutoShape 21"/>
          <p:cNvCxnSpPr>
            <a:cxnSpLocks noChangeShapeType="1"/>
            <a:stCxn id="6" idx="2"/>
          </p:cNvCxnSpPr>
          <p:nvPr/>
        </p:nvCxnSpPr>
        <p:spPr bwMode="auto">
          <a:xfrm flipH="1">
            <a:off x="2124075" y="4437063"/>
            <a:ext cx="36513" cy="15128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110" name="AutoShape 22"/>
          <p:cNvCxnSpPr>
            <a:cxnSpLocks noChangeShapeType="1"/>
            <a:stCxn id="6" idx="1"/>
          </p:cNvCxnSpPr>
          <p:nvPr/>
        </p:nvCxnSpPr>
        <p:spPr bwMode="auto">
          <a:xfrm flipH="1" flipV="1">
            <a:off x="0" y="3933825"/>
            <a:ext cx="1692275" cy="34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111" name="Rectangle 26"/>
          <p:cNvSpPr>
            <a:spLocks noChangeArrowheads="1"/>
          </p:cNvSpPr>
          <p:nvPr/>
        </p:nvSpPr>
        <p:spPr bwMode="auto">
          <a:xfrm>
            <a:off x="755650" y="4581525"/>
            <a:ext cx="973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N(h</a:t>
            </a:r>
            <a:r>
              <a:rPr lang="hu-HU" baseline="-25000"/>
              <a:t>1</a:t>
            </a:r>
            <a:r>
              <a:rPr lang="hu-HU"/>
              <a:t>)=5</a:t>
            </a:r>
          </a:p>
        </p:txBody>
      </p:sp>
      <p:sp>
        <p:nvSpPr>
          <p:cNvPr id="4112" name="Rectangle 27"/>
          <p:cNvSpPr>
            <a:spLocks noChangeArrowheads="1"/>
          </p:cNvSpPr>
          <p:nvPr/>
        </p:nvSpPr>
        <p:spPr bwMode="auto">
          <a:xfrm>
            <a:off x="4356100" y="4941888"/>
            <a:ext cx="973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N(h</a:t>
            </a:r>
            <a:r>
              <a:rPr lang="hu-HU" baseline="-25000"/>
              <a:t>3</a:t>
            </a:r>
            <a:r>
              <a:rPr lang="hu-HU"/>
              <a:t>)=3</a:t>
            </a:r>
          </a:p>
        </p:txBody>
      </p:sp>
      <p:sp>
        <p:nvSpPr>
          <p:cNvPr id="4113" name="Rectangle 28"/>
          <p:cNvSpPr>
            <a:spLocks noChangeArrowheads="1"/>
          </p:cNvSpPr>
          <p:nvPr/>
        </p:nvSpPr>
        <p:spPr bwMode="auto">
          <a:xfrm>
            <a:off x="3276600" y="3284538"/>
            <a:ext cx="1535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B(h</a:t>
            </a:r>
            <a:r>
              <a:rPr lang="hu-HU" baseline="-25000"/>
              <a:t>2</a:t>
            </a:r>
            <a:r>
              <a:rPr lang="hu-HU"/>
              <a:t>)={h</a:t>
            </a:r>
            <a:r>
              <a:rPr lang="hu-HU" baseline="-25000"/>
              <a:t>1</a:t>
            </a:r>
            <a:r>
              <a:rPr lang="hu-HU"/>
              <a:t>, h</a:t>
            </a:r>
            <a:r>
              <a:rPr lang="hu-HU" baseline="-25000"/>
              <a:t>3</a:t>
            </a:r>
            <a:r>
              <a:rPr lang="hu-HU"/>
              <a:t>}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5076825" y="992188"/>
          <a:ext cx="3240088" cy="1041400"/>
        </p:xfrm>
        <a:graphic>
          <a:graphicData uri="http://schemas.openxmlformats.org/presentationml/2006/ole">
            <p:oleObj spid="_x0000_s1026" name="Equation" r:id="rId3" imgW="1384200" imgH="444240" progId="Equation.3">
              <p:embed/>
            </p:oleObj>
          </a:graphicData>
        </a:graphic>
      </p:graphicFrame>
      <p:sp>
        <p:nvSpPr>
          <p:cNvPr id="4114" name="Text Box 30"/>
          <p:cNvSpPr txBox="1">
            <a:spLocks noChangeArrowheads="1"/>
          </p:cNvSpPr>
          <p:nvPr/>
        </p:nvSpPr>
        <p:spPr bwMode="auto">
          <a:xfrm>
            <a:off x="8459788" y="126206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(1)</a:t>
            </a:r>
          </a:p>
        </p:txBody>
      </p:sp>
      <p:cxnSp>
        <p:nvCxnSpPr>
          <p:cNvPr id="4115" name="AutoShape 31"/>
          <p:cNvCxnSpPr>
            <a:cxnSpLocks noChangeShapeType="1"/>
            <a:endCxn id="6" idx="1"/>
          </p:cNvCxnSpPr>
          <p:nvPr/>
        </p:nvCxnSpPr>
        <p:spPr bwMode="auto">
          <a:xfrm>
            <a:off x="0" y="2133600"/>
            <a:ext cx="1692275" cy="1835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116" name="AutoShape 32"/>
          <p:cNvCxnSpPr>
            <a:cxnSpLocks noChangeShapeType="1"/>
            <a:endCxn id="8" idx="3"/>
          </p:cNvCxnSpPr>
          <p:nvPr/>
        </p:nvCxnSpPr>
        <p:spPr bwMode="auto">
          <a:xfrm flipH="1">
            <a:off x="6445250" y="4365625"/>
            <a:ext cx="1439863" cy="1187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117" name="AutoShape 33"/>
          <p:cNvCxnSpPr>
            <a:cxnSpLocks noChangeShapeType="1"/>
            <a:stCxn id="7" idx="3"/>
          </p:cNvCxnSpPr>
          <p:nvPr/>
        </p:nvCxnSpPr>
        <p:spPr bwMode="auto">
          <a:xfrm>
            <a:off x="4787900" y="2312988"/>
            <a:ext cx="1800225" cy="539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118" name="AutoShape 34"/>
          <p:cNvCxnSpPr>
            <a:cxnSpLocks noChangeShapeType="1"/>
            <a:endCxn id="8" idx="2"/>
          </p:cNvCxnSpPr>
          <p:nvPr/>
        </p:nvCxnSpPr>
        <p:spPr bwMode="auto">
          <a:xfrm flipH="1" flipV="1">
            <a:off x="5976938" y="6021388"/>
            <a:ext cx="34925" cy="8366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119" name="Text Box 35"/>
          <p:cNvSpPr txBox="1">
            <a:spLocks noChangeArrowheads="1"/>
          </p:cNvSpPr>
          <p:nvPr/>
        </p:nvSpPr>
        <p:spPr bwMode="auto">
          <a:xfrm>
            <a:off x="0" y="5013325"/>
            <a:ext cx="278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N: a kimenő linkek száma</a:t>
            </a:r>
          </a:p>
        </p:txBody>
      </p:sp>
      <p:sp>
        <p:nvSpPr>
          <p:cNvPr id="4120" name="Text Box 36"/>
          <p:cNvSpPr txBox="1">
            <a:spLocks noChangeArrowheads="1"/>
          </p:cNvSpPr>
          <p:nvPr/>
        </p:nvSpPr>
        <p:spPr bwMode="auto">
          <a:xfrm>
            <a:off x="3132138" y="3716338"/>
            <a:ext cx="483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B: a bejövő linkeket tartalmazó lapok halmaza</a:t>
            </a:r>
          </a:p>
        </p:txBody>
      </p:sp>
      <p:sp>
        <p:nvSpPr>
          <p:cNvPr id="4121" name="Téglalap 27"/>
          <p:cNvSpPr>
            <a:spLocks noChangeArrowheads="1"/>
          </p:cNvSpPr>
          <p:nvPr/>
        </p:nvSpPr>
        <p:spPr bwMode="auto">
          <a:xfrm>
            <a:off x="34925" y="6443663"/>
            <a:ext cx="307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(idézett fóliák BN laborjairól)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-315913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err="1">
                <a:latin typeface="+mj-lt"/>
                <a:ea typeface="+mj-ea"/>
                <a:cs typeface="+mj-cs"/>
              </a:rPr>
              <a:t>PageRank</a:t>
            </a:r>
            <a:r>
              <a:rPr lang="hu-HU" sz="4400" b="1" dirty="0">
                <a:latin typeface="+mj-lt"/>
                <a:ea typeface="+mj-ea"/>
                <a:cs typeface="+mj-cs"/>
              </a:rPr>
              <a:t> (4)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0825" y="692150"/>
            <a:ext cx="76263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hu-HU" sz="3200" dirty="0">
                <a:latin typeface="+mn-lt"/>
                <a:cs typeface="+mn-cs"/>
              </a:rPr>
              <a:t>Írjuk fel (1)</a:t>
            </a:r>
            <a:r>
              <a:rPr lang="hu-HU" sz="3200" dirty="0" err="1">
                <a:latin typeface="+mn-lt"/>
                <a:cs typeface="+mn-cs"/>
              </a:rPr>
              <a:t>-et</a:t>
            </a:r>
            <a:r>
              <a:rPr lang="hu-HU" sz="3200" dirty="0">
                <a:latin typeface="+mn-lt"/>
                <a:cs typeface="+mn-cs"/>
              </a:rPr>
              <a:t> tömörebben: a linkmátrix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896938" y="1651000"/>
          <a:ext cx="4089400" cy="4873625"/>
        </p:xfrm>
        <a:graphic>
          <a:graphicData uri="http://schemas.openxmlformats.org/presentationml/2006/ole">
            <p:oleObj spid="_x0000_s2050" name="Egyenlet" r:id="rId3" imgW="1790640" imgH="2133360" progId="Equation.3">
              <p:embed/>
            </p:oleObj>
          </a:graphicData>
        </a:graphic>
      </p:graphicFrame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5435600" y="2760663"/>
            <a:ext cx="936625" cy="936625"/>
          </a:xfrm>
          <a:prstGeom prst="foldedCorner">
            <a:avLst>
              <a:gd name="adj" fmla="val 1250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hu-HU" b="1"/>
              <a:t>j</a:t>
            </a:r>
            <a:endParaRPr lang="hu-HU" b="1" baseline="-25000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7883525" y="2724150"/>
            <a:ext cx="936625" cy="936625"/>
          </a:xfrm>
          <a:prstGeom prst="foldedCorner">
            <a:avLst>
              <a:gd name="adj" fmla="val 1250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hu-HU" b="1" dirty="0"/>
              <a:t>i</a:t>
            </a:r>
            <a:endParaRPr lang="hu-HU" b="1" baseline="-25000" dirty="0"/>
          </a:p>
        </p:txBody>
      </p:sp>
      <p:cxnSp>
        <p:nvCxnSpPr>
          <p:cNvPr id="5127" name="AutoShape 7"/>
          <p:cNvCxnSpPr>
            <a:cxnSpLocks noChangeShapeType="1"/>
            <a:stCxn id="8" idx="3"/>
            <a:endCxn id="9" idx="1"/>
          </p:cNvCxnSpPr>
          <p:nvPr/>
        </p:nvCxnSpPr>
        <p:spPr bwMode="auto">
          <a:xfrm flipV="1">
            <a:off x="6372225" y="3192463"/>
            <a:ext cx="1511300" cy="365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28" name="AutoShape 8"/>
          <p:cNvCxnSpPr>
            <a:cxnSpLocks noChangeShapeType="1"/>
            <a:stCxn id="8" idx="3"/>
          </p:cNvCxnSpPr>
          <p:nvPr/>
        </p:nvCxnSpPr>
        <p:spPr bwMode="auto">
          <a:xfrm flipV="1">
            <a:off x="6372225" y="2508250"/>
            <a:ext cx="935038" cy="720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29" name="AutoShape 9"/>
          <p:cNvCxnSpPr>
            <a:cxnSpLocks noChangeShapeType="1"/>
            <a:stCxn id="8" idx="3"/>
          </p:cNvCxnSpPr>
          <p:nvPr/>
        </p:nvCxnSpPr>
        <p:spPr bwMode="auto">
          <a:xfrm>
            <a:off x="6372225" y="3228975"/>
            <a:ext cx="935038" cy="574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5722938" y="3803650"/>
            <a:ext cx="55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N(j)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-38735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err="1">
                <a:latin typeface="+mj-lt"/>
                <a:ea typeface="+mj-ea"/>
                <a:cs typeface="+mj-cs"/>
              </a:rPr>
              <a:t>PageRank</a:t>
            </a:r>
            <a:r>
              <a:rPr lang="hu-HU" sz="4400" b="1" dirty="0">
                <a:latin typeface="+mj-lt"/>
                <a:ea typeface="+mj-ea"/>
                <a:cs typeface="+mj-cs"/>
              </a:rPr>
              <a:t> (5)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85738" y="692150"/>
            <a:ext cx="5033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hu-HU" sz="3200" dirty="0">
                <a:latin typeface="+mn-lt"/>
                <a:cs typeface="+mn-cs"/>
              </a:rPr>
              <a:t>Példa a linkmátrixra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6011863" y="1052513"/>
          <a:ext cx="2698750" cy="2089150"/>
        </p:xfrm>
        <a:graphic>
          <a:graphicData uri="http://schemas.openxmlformats.org/presentationml/2006/ole">
            <p:oleObj spid="_x0000_s3074" name="Egyenlet" r:id="rId3" imgW="1180800" imgH="914400" progId="Equation.3">
              <p:embed/>
            </p:oleObj>
          </a:graphicData>
        </a:graphic>
      </p:graphicFrame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250825" y="3933825"/>
            <a:ext cx="2016125" cy="792163"/>
          </a:xfrm>
          <a:prstGeom prst="foldedCorner">
            <a:avLst>
              <a:gd name="adj" fmla="val 1250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hu-HU" sz="1200">
                <a:hlinkClick r:id="rId4"/>
              </a:rPr>
              <a:t>www.clib.dote.hu/javacska</a:t>
            </a:r>
            <a:r>
              <a:rPr lang="hu-HU" sz="1200"/>
              <a:t> </a:t>
            </a: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2771775" y="5661025"/>
            <a:ext cx="1584325" cy="792163"/>
          </a:xfrm>
          <a:prstGeom prst="foldedCorner">
            <a:avLst>
              <a:gd name="adj" fmla="val 1250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hu-HU" sz="1200">
                <a:hlinkClick r:id="rId5"/>
              </a:rPr>
              <a:t>www.javacska.hu</a:t>
            </a:r>
            <a:r>
              <a:rPr lang="hu-HU" sz="1200"/>
              <a:t> 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076825" y="3933825"/>
            <a:ext cx="1584325" cy="792163"/>
          </a:xfrm>
          <a:prstGeom prst="foldedCorner">
            <a:avLst>
              <a:gd name="adj" fmla="val 1250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hu-HU" sz="1200"/>
              <a:t> </a:t>
            </a:r>
            <a:r>
              <a:rPr lang="hu-HU" sz="1200">
                <a:hlinkClick r:id="rId6"/>
              </a:rPr>
              <a:t>mobidiak.inf.unideb.hu</a:t>
            </a:r>
            <a:endParaRPr lang="hu-HU" sz="1200"/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2195513" y="2133600"/>
            <a:ext cx="2663825" cy="792163"/>
          </a:xfrm>
          <a:prstGeom prst="foldedCorner">
            <a:avLst>
              <a:gd name="adj" fmla="val 1250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hu-HU" sz="1200">
                <a:hlinkClick r:id="rId7"/>
              </a:rPr>
              <a:t>www.clib.dote.hu/javacska/linkek</a:t>
            </a:r>
            <a:r>
              <a:rPr lang="hu-HU" sz="1200"/>
              <a:t>  </a:t>
            </a:r>
          </a:p>
        </p:txBody>
      </p:sp>
      <p:cxnSp>
        <p:nvCxnSpPr>
          <p:cNvPr id="6153" name="AutoShape 15"/>
          <p:cNvCxnSpPr>
            <a:cxnSpLocks noChangeShapeType="1"/>
            <a:stCxn id="9" idx="1"/>
            <a:endCxn id="8" idx="2"/>
          </p:cNvCxnSpPr>
          <p:nvPr/>
        </p:nvCxnSpPr>
        <p:spPr bwMode="auto">
          <a:xfrm flipH="1" flipV="1">
            <a:off x="1258888" y="4725988"/>
            <a:ext cx="1512887" cy="13319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154" name="AutoShape 16"/>
          <p:cNvCxnSpPr>
            <a:cxnSpLocks noChangeShapeType="1"/>
            <a:stCxn id="11" idx="2"/>
            <a:endCxn id="9" idx="0"/>
          </p:cNvCxnSpPr>
          <p:nvPr/>
        </p:nvCxnSpPr>
        <p:spPr bwMode="auto">
          <a:xfrm>
            <a:off x="3527425" y="2925763"/>
            <a:ext cx="36513" cy="27352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155" name="AutoShape 17"/>
          <p:cNvCxnSpPr>
            <a:cxnSpLocks noChangeShapeType="1"/>
            <a:stCxn id="8" idx="0"/>
            <a:endCxn id="11" idx="2"/>
          </p:cNvCxnSpPr>
          <p:nvPr/>
        </p:nvCxnSpPr>
        <p:spPr bwMode="auto">
          <a:xfrm flipV="1">
            <a:off x="1258888" y="2925763"/>
            <a:ext cx="2268537" cy="1008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156" name="AutoShape 18"/>
          <p:cNvCxnSpPr>
            <a:cxnSpLocks noChangeShapeType="1"/>
            <a:stCxn id="11" idx="2"/>
            <a:endCxn id="8" idx="0"/>
          </p:cNvCxnSpPr>
          <p:nvPr/>
        </p:nvCxnSpPr>
        <p:spPr bwMode="auto">
          <a:xfrm flipH="1">
            <a:off x="1258888" y="2925763"/>
            <a:ext cx="2268537" cy="1008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157" name="AutoShape 19"/>
          <p:cNvCxnSpPr>
            <a:cxnSpLocks noChangeShapeType="1"/>
            <a:stCxn id="11" idx="2"/>
            <a:endCxn id="10" idx="0"/>
          </p:cNvCxnSpPr>
          <p:nvPr/>
        </p:nvCxnSpPr>
        <p:spPr bwMode="auto">
          <a:xfrm>
            <a:off x="3527425" y="2925763"/>
            <a:ext cx="2341563" cy="1008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158" name="AutoShape 20"/>
          <p:cNvCxnSpPr>
            <a:cxnSpLocks noChangeShapeType="1"/>
            <a:stCxn id="10" idx="1"/>
            <a:endCxn id="8" idx="3"/>
          </p:cNvCxnSpPr>
          <p:nvPr/>
        </p:nvCxnSpPr>
        <p:spPr bwMode="auto">
          <a:xfrm flipH="1">
            <a:off x="2266950" y="4330700"/>
            <a:ext cx="28098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159" name="Text Box 21"/>
          <p:cNvSpPr txBox="1">
            <a:spLocks noChangeArrowheads="1"/>
          </p:cNvSpPr>
          <p:nvPr/>
        </p:nvSpPr>
        <p:spPr bwMode="auto">
          <a:xfrm>
            <a:off x="2679700" y="1576388"/>
            <a:ext cx="1282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N(JPL) = 3</a:t>
            </a:r>
          </a:p>
        </p:txBody>
      </p:sp>
      <p:sp>
        <p:nvSpPr>
          <p:cNvPr id="6160" name="Text Box 22"/>
          <p:cNvSpPr txBox="1">
            <a:spLocks noChangeArrowheads="1"/>
          </p:cNvSpPr>
          <p:nvPr/>
        </p:nvSpPr>
        <p:spPr bwMode="auto">
          <a:xfrm>
            <a:off x="6948488" y="4221163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N(M) = 1</a:t>
            </a:r>
          </a:p>
        </p:txBody>
      </p:sp>
      <p:sp>
        <p:nvSpPr>
          <p:cNvPr id="6161" name="Text Box 23"/>
          <p:cNvSpPr txBox="1">
            <a:spLocks noChangeArrowheads="1"/>
          </p:cNvSpPr>
          <p:nvPr/>
        </p:nvSpPr>
        <p:spPr bwMode="auto">
          <a:xfrm>
            <a:off x="4716463" y="6092825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N(J) = 1</a:t>
            </a:r>
          </a:p>
        </p:txBody>
      </p:sp>
      <p:sp>
        <p:nvSpPr>
          <p:cNvPr id="6162" name="Text Box 24"/>
          <p:cNvSpPr txBox="1">
            <a:spLocks noChangeArrowheads="1"/>
          </p:cNvSpPr>
          <p:nvPr/>
        </p:nvSpPr>
        <p:spPr bwMode="auto">
          <a:xfrm>
            <a:off x="0" y="3284538"/>
            <a:ext cx="1155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N(JP) = 2</a:t>
            </a:r>
          </a:p>
        </p:txBody>
      </p:sp>
      <p:cxnSp>
        <p:nvCxnSpPr>
          <p:cNvPr id="6163" name="AutoShape 28"/>
          <p:cNvCxnSpPr>
            <a:cxnSpLocks noChangeShapeType="1"/>
            <a:stCxn id="8" idx="1"/>
            <a:endCxn id="8" idx="2"/>
          </p:cNvCxnSpPr>
          <p:nvPr/>
        </p:nvCxnSpPr>
        <p:spPr bwMode="auto">
          <a:xfrm rot="10800000" flipH="1" flipV="1">
            <a:off x="250825" y="4330700"/>
            <a:ext cx="1008063" cy="395288"/>
          </a:xfrm>
          <a:prstGeom prst="curvedConnector4">
            <a:avLst>
              <a:gd name="adj1" fmla="val -22676"/>
              <a:gd name="adj2" fmla="val 157833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164" name="Text Box 29"/>
          <p:cNvSpPr txBox="1">
            <a:spLocks noChangeArrowheads="1"/>
          </p:cNvSpPr>
          <p:nvPr/>
        </p:nvSpPr>
        <p:spPr bwMode="auto">
          <a:xfrm>
            <a:off x="6084888" y="549275"/>
            <a:ext cx="2614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J        JP       JPL      M</a:t>
            </a:r>
          </a:p>
        </p:txBody>
      </p:sp>
      <p:sp>
        <p:nvSpPr>
          <p:cNvPr id="6165" name="Text Box 30"/>
          <p:cNvSpPr txBox="1">
            <a:spLocks noChangeArrowheads="1"/>
          </p:cNvSpPr>
          <p:nvPr/>
        </p:nvSpPr>
        <p:spPr bwMode="auto">
          <a:xfrm>
            <a:off x="5508625" y="1052513"/>
            <a:ext cx="5778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J</a:t>
            </a:r>
          </a:p>
          <a:p>
            <a:endParaRPr lang="hu-HU"/>
          </a:p>
          <a:p>
            <a:r>
              <a:rPr lang="hu-HU"/>
              <a:t>JP</a:t>
            </a:r>
          </a:p>
          <a:p>
            <a:endParaRPr lang="hu-HU"/>
          </a:p>
          <a:p>
            <a:r>
              <a:rPr lang="hu-HU"/>
              <a:t>JPL</a:t>
            </a:r>
          </a:p>
          <a:p>
            <a:endParaRPr lang="hu-HU"/>
          </a:p>
          <a:p>
            <a:r>
              <a:rPr lang="hu-HU"/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-36513" y="-315913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err="1">
                <a:latin typeface="+mj-lt"/>
                <a:ea typeface="+mj-ea"/>
                <a:cs typeface="+mj-cs"/>
              </a:rPr>
              <a:t>PageRank</a:t>
            </a:r>
            <a:r>
              <a:rPr lang="hu-HU" sz="4400" b="1" dirty="0">
                <a:latin typeface="+mj-lt"/>
                <a:ea typeface="+mj-ea"/>
                <a:cs typeface="+mj-cs"/>
              </a:rPr>
              <a:t> (6)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87325" y="1195388"/>
            <a:ext cx="640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hu-HU" sz="3200" dirty="0">
                <a:latin typeface="+mn-lt"/>
                <a:cs typeface="+mn-cs"/>
              </a:rPr>
              <a:t>Írjuk fel (1)</a:t>
            </a:r>
            <a:r>
              <a:rPr lang="hu-HU" sz="3200" dirty="0" err="1">
                <a:latin typeface="+mn-lt"/>
                <a:cs typeface="+mn-cs"/>
              </a:rPr>
              <a:t>-et</a:t>
            </a:r>
            <a:r>
              <a:rPr lang="hu-HU" sz="3200" dirty="0">
                <a:latin typeface="+mn-lt"/>
                <a:cs typeface="+mn-cs"/>
              </a:rPr>
              <a:t> a </a:t>
            </a:r>
            <a:r>
              <a:rPr lang="hu-HU" sz="3200" dirty="0" err="1">
                <a:latin typeface="+mn-lt"/>
                <a:cs typeface="+mn-cs"/>
              </a:rPr>
              <a:t>linkmátrixal</a:t>
            </a:r>
            <a:endParaRPr lang="hu-HU" sz="3200" dirty="0">
              <a:latin typeface="+mn-lt"/>
              <a:cs typeface="+mn-cs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6516688" y="333375"/>
          <a:ext cx="2447925" cy="1933575"/>
        </p:xfrm>
        <a:graphic>
          <a:graphicData uri="http://schemas.openxmlformats.org/presentationml/2006/ole">
            <p:oleObj spid="_x0000_s4098" name="Egyenlet" r:id="rId3" imgW="622080" imgH="711000" progId="Equation.3">
              <p:embed/>
            </p:oleObj>
          </a:graphicData>
        </a:graphic>
      </p:graphicFrame>
      <p:sp>
        <p:nvSpPr>
          <p:cNvPr id="7175" name="Text Box 11"/>
          <p:cNvSpPr txBox="1">
            <a:spLocks noChangeArrowheads="1"/>
          </p:cNvSpPr>
          <p:nvPr/>
        </p:nvSpPr>
        <p:spPr bwMode="auto">
          <a:xfrm>
            <a:off x="323850" y="6138863"/>
            <a:ext cx="8569325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Tehát ha h jelöli a PR vektort, akkor h=Lh  </a:t>
            </a:r>
          </a:p>
          <a:p>
            <a:r>
              <a:rPr lang="hu-HU" sz="1600"/>
              <a:t>Linalg kedvelőknek: a PageRank vektor az L linkmátrix 1 sajátértékhez tartozó sajátvektora.</a:t>
            </a:r>
          </a:p>
        </p:txBody>
      </p:sp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1979613" y="2565400"/>
          <a:ext cx="4352925" cy="3311525"/>
        </p:xfrm>
        <a:graphic>
          <a:graphicData uri="http://schemas.openxmlformats.org/presentationml/2006/ole">
            <p:oleObj spid="_x0000_s4099" name="Egyenlet" r:id="rId4" imgW="1536480" imgH="1168200" progId="Equation.3">
              <p:embed/>
            </p:oleObj>
          </a:graphicData>
        </a:graphic>
      </p:graphicFrame>
      <p:graphicFrame>
        <p:nvGraphicFramePr>
          <p:cNvPr id="7172" name="Object 6"/>
          <p:cNvGraphicFramePr>
            <a:graphicFrameLocks noChangeAspect="1"/>
          </p:cNvGraphicFramePr>
          <p:nvPr/>
        </p:nvGraphicFramePr>
        <p:xfrm>
          <a:off x="6516688" y="2565400"/>
          <a:ext cx="2376487" cy="3333750"/>
        </p:xfrm>
        <a:graphic>
          <a:graphicData uri="http://schemas.openxmlformats.org/presentationml/2006/ole">
            <p:oleObj spid="_x0000_s4100" name="Egyenlet" r:id="rId5" imgW="1562040" imgH="18795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-315913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err="1">
                <a:latin typeface="+mj-lt"/>
                <a:ea typeface="+mj-ea"/>
                <a:cs typeface="+mj-cs"/>
              </a:rPr>
              <a:t>PageRank</a:t>
            </a:r>
            <a:r>
              <a:rPr lang="hu-HU" sz="4400" b="1" dirty="0">
                <a:latin typeface="+mj-lt"/>
                <a:ea typeface="+mj-ea"/>
                <a:cs typeface="+mj-cs"/>
              </a:rPr>
              <a:t> (7)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287462" y="692696"/>
            <a:ext cx="88565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hu-HU" dirty="0">
                <a:latin typeface="+mn-lt"/>
              </a:rPr>
              <a:t>Billentyűzzünk be gyorsan egy olyan </a:t>
            </a:r>
            <a:r>
              <a:rPr lang="hu-HU" dirty="0" smtClean="0">
                <a:latin typeface="+mn-lt"/>
              </a:rPr>
              <a:t>(most Java, korábban C </a:t>
            </a:r>
            <a:r>
              <a:rPr lang="hu-HU" dirty="0" err="1" smtClean="0">
                <a:latin typeface="+mn-lt"/>
              </a:rPr>
              <a:t>progit</a:t>
            </a:r>
            <a:r>
              <a:rPr lang="hu-HU" dirty="0" smtClean="0">
                <a:latin typeface="+mn-lt"/>
              </a:rPr>
              <a:t>), </a:t>
            </a:r>
            <a:r>
              <a:rPr lang="hu-HU" dirty="0">
                <a:latin typeface="+mn-lt"/>
              </a:rPr>
              <a:t>ami kiszámítja a </a:t>
            </a:r>
            <a:r>
              <a:rPr lang="hu-HU" dirty="0" err="1">
                <a:latin typeface="+mn-lt"/>
              </a:rPr>
              <a:t>PageRank</a:t>
            </a:r>
            <a:r>
              <a:rPr lang="hu-HU" dirty="0">
                <a:latin typeface="+mn-lt"/>
              </a:rPr>
              <a:t> vektort a mutatott példához! Addig billentyűzzünk most, amíg ez nem jelenik meg a képernyőn:</a:t>
            </a:r>
            <a:br>
              <a:rPr lang="hu-HU" dirty="0">
                <a:latin typeface="+mn-lt"/>
              </a:rPr>
            </a:br>
            <a:r>
              <a:rPr lang="hu-HU" b="1" dirty="0">
                <a:latin typeface="+mn-lt"/>
              </a:rPr>
              <a:t>PR(J)=.09, PR(JP)=.54, PR(JPL)=.27, PR(M)=.09</a:t>
            </a:r>
          </a:p>
          <a:p>
            <a:pPr marL="342900" indent="-342900"/>
            <a:endParaRPr lang="hu-HU" dirty="0" smtClean="0">
              <a:latin typeface="+mn-lt"/>
            </a:endParaRPr>
          </a:p>
          <a:p>
            <a:pPr marL="342900" indent="-342900"/>
            <a:r>
              <a:rPr lang="hu-HU" dirty="0" smtClean="0">
                <a:latin typeface="+mn-lt"/>
              </a:rPr>
              <a:t>A </a:t>
            </a:r>
            <a:r>
              <a:rPr lang="hu-HU" dirty="0">
                <a:latin typeface="+mn-lt"/>
              </a:rPr>
              <a:t>következő poszt mutatta forráscsipetekből induljunk ki:</a:t>
            </a:r>
          </a:p>
          <a:p>
            <a:pPr marL="342900" indent="-342900"/>
            <a:r>
              <a:rPr lang="hu-HU" dirty="0">
                <a:latin typeface="+mn-lt"/>
                <a:hlinkClick r:id="rId2"/>
              </a:rPr>
              <a:t>http://</a:t>
            </a:r>
            <a:r>
              <a:rPr lang="hu-HU" dirty="0" smtClean="0">
                <a:latin typeface="+mn-lt"/>
                <a:hlinkClick r:id="rId2"/>
              </a:rPr>
              <a:t>progpater.blog.hu/2011/02/13/bearazzuk_a_masodik_labort</a:t>
            </a:r>
            <a:endParaRPr lang="hu-HU" dirty="0" smtClean="0">
              <a:latin typeface="+mn-lt"/>
            </a:endParaRPr>
          </a:p>
          <a:p>
            <a:pPr marL="342900" indent="-342900"/>
            <a:r>
              <a:rPr lang="hu-HU" dirty="0" smtClean="0">
                <a:latin typeface="+mn-lt"/>
                <a:hlinkClick r:id="rId3"/>
              </a:rPr>
              <a:t>http://progpater.blog.hu/2011/09/05/bearazzuk_az_elso_labort</a:t>
            </a:r>
            <a:r>
              <a:rPr lang="hu-HU" dirty="0" smtClean="0">
                <a:latin typeface="+mn-lt"/>
              </a:rPr>
              <a:t> </a:t>
            </a:r>
          </a:p>
          <a:p>
            <a:pPr marL="342900" indent="-342900"/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  <a:p>
            <a:pPr marL="342900" indent="-342900"/>
            <a:endParaRPr lang="hu-HU" dirty="0">
              <a:latin typeface="+mn-lt"/>
            </a:endParaRPr>
          </a:p>
        </p:txBody>
      </p:sp>
      <p:pic>
        <p:nvPicPr>
          <p:cNvPr id="5" name="Picture 2" descr="C:\Users\Norbi\Documents\Előadások\P1\104_0216\pr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6312" y="3116114"/>
            <a:ext cx="5230184" cy="36252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435" y="1567408"/>
            <a:ext cx="644683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ím 3"/>
          <p:cNvSpPr txBox="1">
            <a:spLocks/>
          </p:cNvSpPr>
          <p:nvPr/>
        </p:nvSpPr>
        <p:spPr bwMode="auto">
          <a:xfrm>
            <a:off x="250825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Labor –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Atan-os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 robotfoci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339752" y="908720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3"/>
              </a:rPr>
              <a:t>http://sourceforge.net/projects/atan1/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1507" y="2791544"/>
            <a:ext cx="644683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Labor –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Atan-os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 robotfoci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339752" y="908720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2"/>
              </a:rPr>
              <a:t>http://sourceforge.net/projects/atan1/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340768"/>
            <a:ext cx="6298406" cy="544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Labor/otthoni 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– 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Javát tanítok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971600" y="908720"/>
            <a:ext cx="6725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2"/>
              </a:rPr>
              <a:t>http://</a:t>
            </a:r>
            <a:r>
              <a:rPr lang="hu-HU" dirty="0" smtClean="0">
                <a:hlinkClick r:id="rId2"/>
              </a:rPr>
              <a:t>www.tankonyvtar.hu/informatika/javat-tanitok-javat-080904</a:t>
            </a:r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488950" y="646113"/>
            <a:ext cx="8164513" cy="3154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>
                <a:solidFill>
                  <a:srgbClr val="000000"/>
                </a:solidFill>
              </a:rPr>
              <a:t> 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907704" y="115888"/>
            <a:ext cx="5330825" cy="65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  <a:defRPr/>
            </a:pPr>
            <a:r>
              <a:rPr lang="hu-HU" sz="4400" b="1" dirty="0" smtClean="0">
                <a:solidFill>
                  <a:srgbClr val="000000"/>
                </a:solidFill>
                <a:latin typeface="+mj-lt"/>
              </a:rPr>
              <a:t>Tavalyi (p1) eredmények</a:t>
            </a:r>
            <a:endParaRPr lang="hu-HU" sz="4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83568" y="980728"/>
            <a:ext cx="73448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hu-HU" sz="2000" dirty="0" smtClean="0">
                <a:latin typeface="+mn-lt"/>
              </a:rPr>
              <a:t>Jegymegajánlás: </a:t>
            </a:r>
            <a:r>
              <a:rPr lang="hu-HU" sz="2000" dirty="0" smtClean="0">
                <a:latin typeface="+mn-lt"/>
                <a:hlinkClick r:id="rId3"/>
              </a:rPr>
              <a:t>http://progpater.blog.hu/2011/05/11/don_t_forget_to_breathe</a:t>
            </a:r>
            <a:r>
              <a:rPr lang="hu-HU" sz="2000" dirty="0" smtClean="0">
                <a:latin typeface="+mn-lt"/>
              </a:rPr>
              <a:t> 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000" dirty="0" smtClean="0">
                <a:latin typeface="+mn-lt"/>
              </a:rPr>
              <a:t>Vizsgaeredmények:</a:t>
            </a:r>
            <a:br>
              <a:rPr lang="hu-HU" sz="2000" dirty="0" smtClean="0">
                <a:latin typeface="+mn-lt"/>
              </a:rPr>
            </a:br>
            <a:r>
              <a:rPr lang="hu-HU" sz="2000" dirty="0" smtClean="0">
                <a:latin typeface="+mn-lt"/>
                <a:hlinkClick r:id="rId4"/>
              </a:rPr>
              <a:t>http://progpater.blog.hu/2011/06/26/lucifer_szaz_meresz_belehullt_te_lessz_a_boldog_aki_atugorja</a:t>
            </a:r>
            <a:r>
              <a:rPr lang="hu-HU" sz="2000" dirty="0" smtClean="0">
                <a:latin typeface="+mn-lt"/>
              </a:rPr>
              <a:t> </a:t>
            </a:r>
            <a:endParaRPr lang="hu-HU" sz="2000" dirty="0">
              <a:latin typeface="+mn-lt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763688" y="2564904"/>
          <a:ext cx="7629525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églalap 7"/>
          <p:cNvSpPr/>
          <p:nvPr/>
        </p:nvSpPr>
        <p:spPr>
          <a:xfrm>
            <a:off x="0" y="6239053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</a:rPr>
              <a:t>159 vizsgázóból 138 teljesítette sikerrel a kurzust (ez ~86,7%, az összes 192 hallgató vonatkozásában ~71,8%).</a:t>
            </a:r>
            <a:endParaRPr lang="hu-HU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187624" y="223224"/>
            <a:ext cx="7488832" cy="49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sz="3600" b="1" dirty="0">
                <a:solidFill>
                  <a:srgbClr val="000000"/>
                </a:solidFill>
                <a:latin typeface="+mn-lt"/>
              </a:rPr>
              <a:t>A Javát tanítok könyv </a:t>
            </a:r>
            <a:r>
              <a:rPr lang="hu-HU" sz="3600" b="1" dirty="0" smtClean="0">
                <a:solidFill>
                  <a:srgbClr val="000000"/>
                </a:solidFill>
                <a:latin typeface="+mn-lt"/>
              </a:rPr>
              <a:t>példáiról</a:t>
            </a:r>
            <a:endParaRPr lang="hu-HU" sz="36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62720" y="1209727"/>
            <a:ext cx="8817120" cy="41173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00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Források letöltése: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 smtClean="0">
                <a:solidFill>
                  <a:srgbClr val="000000"/>
                </a:solidFill>
                <a:latin typeface="+mn-lt"/>
                <a:hlinkClick r:id="rId3"/>
              </a:rPr>
              <a:t>http://</a:t>
            </a:r>
            <a:r>
              <a:rPr lang="hu-HU" sz="2200" dirty="0" smtClean="0">
                <a:solidFill>
                  <a:srgbClr val="000000"/>
                </a:solidFill>
                <a:latin typeface="+mn-lt"/>
                <a:hlinkClick r:id="rId3"/>
              </a:rPr>
              <a:t>www.tankonyvtar.hu/informatika/javat-tanitok-1-1-080904-1</a:t>
            </a:r>
            <a:r>
              <a:rPr lang="hu-HU" sz="2200" dirty="0" smtClean="0">
                <a:solidFill>
                  <a:srgbClr val="000000"/>
                </a:solidFill>
                <a:latin typeface="+mn-lt"/>
              </a:rPr>
              <a:t> </a:t>
            </a: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Ha karakterkódolási problémák adódnának:</a:t>
            </a:r>
          </a:p>
          <a:p>
            <a:pPr>
              <a:lnSpc>
                <a:spcPct val="89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  <a:cs typeface="Courier New CE" pitchFamily="49" charset="0"/>
            </a:endParaRPr>
          </a:p>
          <a:p>
            <a:pPr>
              <a:lnSpc>
                <a:spcPct val="89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0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#!/bin/</a:t>
            </a:r>
            <a:r>
              <a:rPr lang="hu-HU" sz="20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bash</a:t>
            </a:r>
            <a:endParaRPr lang="hu-HU" sz="20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9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hu-HU" sz="20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i </a:t>
            </a:r>
            <a:r>
              <a:rPr lang="hu-HU" sz="20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</a:t>
            </a:r>
            <a:r>
              <a:rPr lang="hu-HU" sz="20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$( </a:t>
            </a:r>
            <a:r>
              <a:rPr lang="hu-HU" sz="20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find</a:t>
            </a:r>
            <a:r>
              <a:rPr lang="hu-HU" sz="20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. </a:t>
            </a:r>
            <a:r>
              <a:rPr lang="hu-HU" sz="20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-name</a:t>
            </a:r>
            <a:r>
              <a:rPr lang="hu-HU" sz="20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"*.java")</a:t>
            </a:r>
          </a:p>
          <a:p>
            <a:pPr>
              <a:lnSpc>
                <a:spcPct val="89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do</a:t>
            </a:r>
            <a:endParaRPr lang="hu-HU" sz="20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9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0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hu-HU" sz="20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echo</a:t>
            </a:r>
            <a:r>
              <a:rPr lang="hu-HU" sz="20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$i</a:t>
            </a:r>
            <a:endParaRPr lang="hu-HU" sz="20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9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0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hu-HU" sz="20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iconv</a:t>
            </a:r>
            <a:r>
              <a:rPr lang="hu-HU" sz="20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-f</a:t>
            </a:r>
            <a:r>
              <a:rPr lang="hu-HU" sz="20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ISO_8859-2 </a:t>
            </a:r>
            <a:r>
              <a:rPr lang="hu-HU" sz="20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-t</a:t>
            </a:r>
            <a:r>
              <a:rPr lang="hu-HU" sz="20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UTF-8 </a:t>
            </a:r>
            <a:r>
              <a:rPr lang="hu-HU" sz="20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-o</a:t>
            </a:r>
            <a:r>
              <a:rPr lang="hu-HU" sz="20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${i}.</a:t>
            </a:r>
            <a:r>
              <a:rPr lang="hu-HU" sz="20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konv</a:t>
            </a:r>
            <a:r>
              <a:rPr lang="hu-HU" sz="20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$i</a:t>
            </a:r>
            <a:endParaRPr lang="hu-HU" sz="20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9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0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hu-HU" sz="20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mv</a:t>
            </a:r>
            <a:r>
              <a:rPr lang="hu-HU" sz="20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${i}.</a:t>
            </a:r>
            <a:r>
              <a:rPr lang="hu-HU" sz="20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konv</a:t>
            </a:r>
            <a:r>
              <a:rPr lang="hu-HU" sz="20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$i</a:t>
            </a:r>
            <a:endParaRPr lang="hu-HU" sz="20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9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done</a:t>
            </a:r>
            <a:endParaRPr lang="hu-HU" sz="20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720" y="288031"/>
            <a:ext cx="2060640" cy="15078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2961" y="816566"/>
            <a:ext cx="7002720" cy="14617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640" y="2285520"/>
            <a:ext cx="7613280" cy="52637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547664" y="-99392"/>
            <a:ext cx="7488832" cy="49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sz="3600" b="1" dirty="0">
                <a:solidFill>
                  <a:srgbClr val="000000"/>
                </a:solidFill>
                <a:latin typeface="+mn-lt"/>
              </a:rPr>
              <a:t>A Javát tanítok könyv </a:t>
            </a:r>
            <a:r>
              <a:rPr lang="hu-HU" sz="3600" b="1" dirty="0" smtClean="0">
                <a:solidFill>
                  <a:srgbClr val="000000"/>
                </a:solidFill>
                <a:latin typeface="+mn-lt"/>
              </a:rPr>
              <a:t>példáiról</a:t>
            </a:r>
            <a:endParaRPr lang="hu-HU" sz="3600" b="1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666081" y="224664"/>
            <a:ext cx="5682240" cy="49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sz="2900" dirty="0">
                <a:solidFill>
                  <a:srgbClr val="000000"/>
                </a:solidFill>
              </a:rPr>
              <a:t>A Javát tanítok könyv bemutatása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2961" y="0"/>
            <a:ext cx="628272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80" y="5160062"/>
            <a:ext cx="3900960" cy="8165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" y="404664"/>
            <a:ext cx="9142560" cy="64705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26880" y="3755914"/>
            <a:ext cx="1612800" cy="347077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wrap="none" lIns="97967" tIns="71548" rIns="97967" bIns="57147"/>
          <a:lstStyle/>
          <a:p>
            <a:pPr>
              <a:tabLst>
                <a:tab pos="656650" algn="l"/>
                <a:tab pos="1313299" algn="l"/>
              </a:tabLst>
            </a:pPr>
            <a:r>
              <a:rPr lang="hu-HU" dirty="0">
                <a:solidFill>
                  <a:srgbClr val="000000"/>
                </a:solidFill>
              </a:rPr>
              <a:t>UML 1.4 jelölés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475656" y="-90748"/>
            <a:ext cx="7488832" cy="49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sz="3600" b="1" dirty="0">
                <a:solidFill>
                  <a:srgbClr val="000000"/>
                </a:solidFill>
                <a:latin typeface="+mn-lt"/>
              </a:rPr>
              <a:t>A Javát tanítok könyv </a:t>
            </a:r>
            <a:r>
              <a:rPr lang="hu-HU" sz="3600" b="1" dirty="0" smtClean="0">
                <a:solidFill>
                  <a:srgbClr val="000000"/>
                </a:solidFill>
                <a:latin typeface="+mn-lt"/>
              </a:rPr>
              <a:t>példáiról</a:t>
            </a:r>
            <a:endParaRPr lang="hu-HU" sz="3600" b="1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42560" cy="64835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26881" y="3755914"/>
            <a:ext cx="1275840" cy="347077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wrap="none" lIns="97967" tIns="71548" rIns="97967" bIns="57147"/>
          <a:lstStyle/>
          <a:p>
            <a:pPr>
              <a:tabLst>
                <a:tab pos="656650" algn="l"/>
              </a:tabLst>
            </a:pPr>
            <a:r>
              <a:rPr lang="hu-HU" dirty="0">
                <a:solidFill>
                  <a:srgbClr val="000000"/>
                </a:solidFill>
              </a:rPr>
              <a:t>Java jelölés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47664" y="-99392"/>
            <a:ext cx="7488832" cy="49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sz="3600" b="1" dirty="0">
                <a:solidFill>
                  <a:srgbClr val="000000"/>
                </a:solidFill>
                <a:latin typeface="+mn-lt"/>
              </a:rPr>
              <a:t>A Javát tanítok könyv </a:t>
            </a:r>
            <a:r>
              <a:rPr lang="hu-HU" sz="3600" b="1" dirty="0" smtClean="0">
                <a:solidFill>
                  <a:srgbClr val="000000"/>
                </a:solidFill>
                <a:latin typeface="+mn-lt"/>
              </a:rPr>
              <a:t>példáiról</a:t>
            </a:r>
            <a:endParaRPr lang="hu-HU" sz="3600" b="1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720" y="288031"/>
            <a:ext cx="2060640" cy="15078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720" y="1795869"/>
            <a:ext cx="8995680" cy="50448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413441" y="934659"/>
            <a:ext cx="6403680" cy="698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00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Hol keltjük életre a labirintust?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Például: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Applet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Servlet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MIDlet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, … ,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fullscreen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API: 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691680" y="-27384"/>
            <a:ext cx="7488832" cy="49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sz="3600" b="1" dirty="0">
                <a:solidFill>
                  <a:srgbClr val="000000"/>
                </a:solidFill>
                <a:latin typeface="+mn-lt"/>
              </a:rPr>
              <a:t>A Javát tanítok könyv </a:t>
            </a:r>
            <a:r>
              <a:rPr lang="hu-HU" sz="3600" b="1" dirty="0" smtClean="0">
                <a:solidFill>
                  <a:srgbClr val="000000"/>
                </a:solidFill>
                <a:latin typeface="+mn-lt"/>
              </a:rPr>
              <a:t>példáiról</a:t>
            </a:r>
            <a:endParaRPr lang="hu-HU" sz="3600" b="1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1" y="905856"/>
            <a:ext cx="9142560" cy="5036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547664" y="116632"/>
            <a:ext cx="7488832" cy="49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sz="3600" b="1" dirty="0">
                <a:solidFill>
                  <a:srgbClr val="000000"/>
                </a:solidFill>
                <a:latin typeface="+mn-lt"/>
              </a:rPr>
              <a:t>A Javát tanítok könyv </a:t>
            </a:r>
            <a:r>
              <a:rPr lang="hu-HU" sz="3600" b="1" dirty="0" smtClean="0">
                <a:solidFill>
                  <a:srgbClr val="000000"/>
                </a:solidFill>
                <a:latin typeface="+mn-lt"/>
              </a:rPr>
              <a:t>példáiról</a:t>
            </a:r>
            <a:endParaRPr lang="hu-HU" sz="3600" b="1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19554"/>
            <a:ext cx="9142560" cy="6765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6012160" y="1196752"/>
            <a:ext cx="7488832" cy="49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sz="3600" b="1" dirty="0">
                <a:solidFill>
                  <a:srgbClr val="000000"/>
                </a:solidFill>
                <a:latin typeface="+mn-lt"/>
              </a:rPr>
              <a:t>A Javát tanítok </a:t>
            </a:r>
            <a:endParaRPr lang="hu-HU" sz="3600" b="1" dirty="0" smtClean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sz="3600" b="1" dirty="0" smtClean="0">
                <a:solidFill>
                  <a:srgbClr val="000000"/>
                </a:solidFill>
                <a:latin typeface="+mn-lt"/>
              </a:rPr>
              <a:t>könyv példáiról</a:t>
            </a:r>
            <a:endParaRPr lang="hu-HU" sz="3600" b="1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62720" y="1208288"/>
            <a:ext cx="8817120" cy="16201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00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A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Full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Screen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Exclusive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Mode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API használatáról szóló példa: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i="1" dirty="0">
                <a:solidFill>
                  <a:srgbClr val="000000"/>
                </a:solidFill>
                <a:latin typeface="+mn-lt"/>
              </a:rPr>
              <a:t>Java a játékokban: egy teljes képernyős példa - Labirintus Játék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i="1" dirty="0" smtClean="0">
                <a:solidFill>
                  <a:srgbClr val="000000"/>
                </a:solidFill>
                <a:latin typeface="+mn-lt"/>
                <a:hlinkClick r:id="rId3"/>
              </a:rPr>
              <a:t>http://</a:t>
            </a:r>
            <a:r>
              <a:rPr lang="hu-HU" sz="2200" i="1" dirty="0" smtClean="0">
                <a:solidFill>
                  <a:srgbClr val="000000"/>
                </a:solidFill>
                <a:latin typeface="+mn-lt"/>
                <a:hlinkClick r:id="rId3"/>
              </a:rPr>
              <a:t>www.tankonyvtar.hu/informatika/javat-tanitok-1-2-java-080904-1</a:t>
            </a:r>
            <a:r>
              <a:rPr lang="hu-HU" sz="2200" i="1" dirty="0" smtClean="0">
                <a:solidFill>
                  <a:srgbClr val="000000"/>
                </a:solidFill>
                <a:latin typeface="+mn-lt"/>
              </a:rPr>
              <a:t> </a:t>
            </a:r>
            <a:endParaRPr lang="hu-HU" sz="22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480" y="2801095"/>
            <a:ext cx="7705440" cy="38927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331640" y="188640"/>
            <a:ext cx="7488832" cy="49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sz="3600" b="1" dirty="0">
                <a:solidFill>
                  <a:srgbClr val="000000"/>
                </a:solidFill>
                <a:latin typeface="+mn-lt"/>
              </a:rPr>
              <a:t>A Javát tanítok könyv </a:t>
            </a:r>
            <a:r>
              <a:rPr lang="hu-HU" sz="3600" b="1" dirty="0" smtClean="0">
                <a:solidFill>
                  <a:srgbClr val="000000"/>
                </a:solidFill>
                <a:latin typeface="+mn-lt"/>
              </a:rPr>
              <a:t>példáiról</a:t>
            </a:r>
            <a:endParaRPr lang="hu-HU" sz="3600" b="1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1" y="44646"/>
            <a:ext cx="9142560" cy="6823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691680" y="260648"/>
            <a:ext cx="2343150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  <a:defRPr/>
            </a:pPr>
            <a:r>
              <a:rPr lang="hu-HU" sz="4400" b="1" dirty="0" smtClean="0">
                <a:solidFill>
                  <a:srgbClr val="000000"/>
                </a:solidFill>
                <a:latin typeface="+mn-lt"/>
              </a:rPr>
              <a:t>Mottóink, nem változtak</a:t>
            </a:r>
            <a:endParaRPr lang="hu-HU" sz="44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163513" y="1268413"/>
            <a:ext cx="8816975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sz="2000" i="1" dirty="0">
                <a:solidFill>
                  <a:srgbClr val="000000"/>
                </a:solidFill>
                <a:latin typeface="+mn-lt"/>
              </a:rPr>
              <a:t>„Csak akkor értesz valamit, ha be tudod programozni. </a:t>
            </a:r>
            <a:r>
              <a:rPr lang="hu-HU" sz="2000" i="1" dirty="0">
                <a:solidFill>
                  <a:srgbClr val="FF0000"/>
                </a:solidFill>
                <a:latin typeface="+mn-lt"/>
              </a:rPr>
              <a:t>Te magad és nem valaki más!</a:t>
            </a:r>
            <a:r>
              <a:rPr lang="hu-HU" sz="2000" i="1" dirty="0">
                <a:solidFill>
                  <a:srgbClr val="000000"/>
                </a:solidFill>
                <a:latin typeface="+mn-lt"/>
              </a:rPr>
              <a:t> Ha nem tudod beprogramozni, akkor csak úgy gondolod, hogy érted.”</a:t>
            </a:r>
            <a:r>
              <a:rPr lang="hu-HU" sz="2000" dirty="0">
                <a:solidFill>
                  <a:srgbClr val="000000"/>
                </a:solidFill>
                <a:latin typeface="+mn-lt"/>
              </a:rPr>
              <a:t> - </a:t>
            </a:r>
            <a:r>
              <a:rPr lang="hu-HU" sz="2000" dirty="0" err="1">
                <a:solidFill>
                  <a:srgbClr val="000000"/>
                </a:solidFill>
                <a:latin typeface="+mn-lt"/>
              </a:rPr>
              <a:t>Gregory</a:t>
            </a:r>
            <a:r>
              <a:rPr lang="hu-HU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+mn-lt"/>
              </a:rPr>
              <a:t>Chaitin</a:t>
            </a:r>
            <a:r>
              <a:rPr lang="hu-HU" sz="2000" dirty="0">
                <a:solidFill>
                  <a:srgbClr val="000000"/>
                </a:solidFill>
                <a:latin typeface="+mn-lt"/>
              </a:rPr>
              <a:t>: META MATH! The </a:t>
            </a:r>
            <a:r>
              <a:rPr lang="hu-HU" sz="2000" dirty="0" err="1">
                <a:solidFill>
                  <a:srgbClr val="000000"/>
                </a:solidFill>
                <a:latin typeface="+mn-lt"/>
              </a:rPr>
              <a:t>Quest</a:t>
            </a:r>
            <a:r>
              <a:rPr lang="hu-HU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+mn-lt"/>
              </a:rPr>
              <a:t>for</a:t>
            </a:r>
            <a:r>
              <a:rPr lang="hu-HU" sz="2000" dirty="0">
                <a:solidFill>
                  <a:srgbClr val="000000"/>
                </a:solidFill>
                <a:latin typeface="+mn-lt"/>
              </a:rPr>
              <a:t> Omega  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2555776" y="2286000"/>
            <a:ext cx="6500912" cy="35083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r>
              <a:rPr lang="hu-HU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000" dirty="0">
                <a:solidFill>
                  <a:srgbClr val="000000"/>
                </a:solidFill>
                <a:latin typeface="+mn-lt"/>
                <a:hlinkClick r:id="rId3"/>
              </a:rPr>
              <a:t>http://www.cs.auckland.ac.nz/CDMTCS/chaitin/omega.html</a:t>
            </a:r>
            <a:r>
              <a:rPr lang="hu-HU" sz="2000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163513" y="2973388"/>
            <a:ext cx="8816975" cy="1012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sz="2000" i="1">
                <a:solidFill>
                  <a:srgbClr val="000000"/>
                </a:solidFill>
                <a:latin typeface="+mn-lt"/>
              </a:rPr>
              <a:t>„Nem tudok kimerítő leírást adni arról, hogy hogyan tudsz megtanulni programozni -- nagyon összetett tudásról van szó. Egyet azonban elárulhatok: a könyvek és tanfolyamok nem érnek túl sokat (sok, valószínűleg a legtöbb hacker autodidakta). </a:t>
            </a:r>
            <a:r>
              <a:rPr lang="hu-HU" sz="2000" i="1">
                <a:solidFill>
                  <a:srgbClr val="FF0000"/>
                </a:solidFill>
                <a:latin typeface="+mn-lt"/>
              </a:rPr>
              <a:t>Aminek van értelme: (a) kódot olvasni és (b) kódot írni.</a:t>
            </a:r>
            <a:r>
              <a:rPr lang="hu-HU" sz="2000" i="1">
                <a:solidFill>
                  <a:srgbClr val="000000"/>
                </a:solidFill>
                <a:latin typeface="+mn-lt"/>
              </a:rPr>
              <a:t>”</a:t>
            </a:r>
            <a:r>
              <a:rPr lang="hu-HU" sz="2000">
                <a:solidFill>
                  <a:srgbClr val="000000"/>
                </a:solidFill>
                <a:latin typeface="+mn-lt"/>
              </a:rPr>
              <a:t> - Eric Steven Raymond: How To Become A Hacker</a:t>
            </a: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3059832" y="4297536"/>
            <a:ext cx="5976218" cy="3556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 sz="2000" dirty="0">
                <a:solidFill>
                  <a:srgbClr val="000000"/>
                </a:solidFill>
                <a:latin typeface="+mn-lt"/>
              </a:rPr>
              <a:t> A magyar fordítás: </a:t>
            </a:r>
            <a:r>
              <a:rPr lang="hu-HU" sz="2000" dirty="0">
                <a:solidFill>
                  <a:srgbClr val="000000"/>
                </a:solidFill>
                <a:latin typeface="+mn-lt"/>
                <a:hlinkClick r:id="rId4"/>
              </a:rPr>
              <a:t>http://esr.fsf.hu/hacker-howto.html</a:t>
            </a:r>
            <a:r>
              <a:rPr lang="hu-HU" sz="2000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163513" y="5159375"/>
            <a:ext cx="8816975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sz="2000" i="1">
                <a:solidFill>
                  <a:srgbClr val="000000"/>
                </a:solidFill>
                <a:latin typeface="+mn-lt"/>
              </a:rPr>
              <a:t>„</a:t>
            </a:r>
            <a:r>
              <a:rPr lang="en-US" sz="2000" i="1">
                <a:solidFill>
                  <a:srgbClr val="000000"/>
                </a:solidFill>
                <a:latin typeface="+mn-lt"/>
              </a:rPr>
              <a:t>Talk to other programmers; read other programs. This is more important than any book or training course.</a:t>
            </a:r>
            <a:r>
              <a:rPr lang="hu-HU" sz="2000" i="1">
                <a:solidFill>
                  <a:srgbClr val="000000"/>
                </a:solidFill>
                <a:latin typeface="+mn-lt"/>
              </a:rPr>
              <a:t>” - Peter Norvig: Teach Yourself Programming In Ten Years</a:t>
            </a:r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5436096" y="5889625"/>
            <a:ext cx="3657104" cy="347663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r>
              <a:rPr lang="hu-HU" sz="2000" dirty="0">
                <a:latin typeface="+mn-lt"/>
                <a:hlinkClick r:id="rId5"/>
              </a:rPr>
              <a:t>http://norvig.com/21-days.html</a:t>
            </a:r>
            <a:r>
              <a:rPr lang="hu-HU" sz="2000" dirty="0">
                <a:latin typeface="+mn-lt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850" y="-315913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Laborkártyák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99592" y="1124744"/>
            <a:ext cx="6567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+mn-lt"/>
              </a:rPr>
              <a:t>A Prog1 összes kártyája él! Lásd hasonlóan a prezentációk részeként:</a:t>
            </a:r>
          </a:p>
          <a:p>
            <a:r>
              <a:rPr lang="hu-HU" dirty="0" smtClean="0">
                <a:latin typeface="+mn-lt"/>
                <a:hlinkClick r:id="rId2"/>
              </a:rPr>
              <a:t>http://nehogy.fw.hu/</a:t>
            </a:r>
            <a:r>
              <a:rPr lang="hu-HU" dirty="0" smtClean="0">
                <a:latin typeface="+mn-lt"/>
              </a:rPr>
              <a:t> vagy </a:t>
            </a:r>
            <a:r>
              <a:rPr lang="hu-HU" dirty="0" smtClean="0">
                <a:latin typeface="+mn-lt"/>
                <a:hlinkClick r:id="rId3"/>
              </a:rPr>
              <a:t>http://www.inf.unideb.hu/~nbatfai/p1/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850" y="-315913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Laborkártyák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99592" y="1124744"/>
            <a:ext cx="2818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+mn-lt"/>
              </a:rPr>
              <a:t>Magyarázd meg a helyzetet!</a:t>
            </a:r>
            <a:endParaRPr lang="hu-HU" dirty="0">
              <a:latin typeface="+mn-lt"/>
            </a:endParaRPr>
          </a:p>
        </p:txBody>
      </p:sp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124325" cy="2790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365104"/>
            <a:ext cx="3257550" cy="1123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628800"/>
            <a:ext cx="3743325" cy="3552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églalap 6"/>
          <p:cNvSpPr/>
          <p:nvPr/>
        </p:nvSpPr>
        <p:spPr>
          <a:xfrm>
            <a:off x="4391253" y="2996952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smtClean="0"/>
              <a:t>vs.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ím 3"/>
          <p:cNvSpPr txBox="1">
            <a:spLocks/>
          </p:cNvSpPr>
          <p:nvPr/>
        </p:nvSpPr>
        <p:spPr bwMode="auto">
          <a:xfrm>
            <a:off x="971550" y="-17145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/>
            <a:r>
              <a:rPr lang="hu-HU" sz="4400" b="1"/>
              <a:t>Otthoni opcionális feladat</a:t>
            </a:r>
          </a:p>
        </p:txBody>
      </p:sp>
      <p:sp>
        <p:nvSpPr>
          <p:cNvPr id="103427" name="Téglalap 2"/>
          <p:cNvSpPr>
            <a:spLocks noChangeArrowheads="1"/>
          </p:cNvSpPr>
          <p:nvPr/>
        </p:nvSpPr>
        <p:spPr bwMode="auto">
          <a:xfrm>
            <a:off x="250825" y="908050"/>
            <a:ext cx="72739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>
                <a:latin typeface="+mn-lt"/>
              </a:rPr>
              <a:t>A </a:t>
            </a:r>
            <a:r>
              <a:rPr lang="hu-HU" dirty="0" err="1">
                <a:latin typeface="+mn-lt"/>
              </a:rPr>
              <a:t>robotfocitika</a:t>
            </a:r>
            <a:r>
              <a:rPr lang="hu-HU" dirty="0">
                <a:latin typeface="+mn-lt"/>
              </a:rPr>
              <a:t> három törvénye posztban bemutatott telepítés reprodukálása:</a:t>
            </a:r>
          </a:p>
          <a:p>
            <a:r>
              <a:rPr lang="hu-HU" dirty="0">
                <a:latin typeface="+mn-lt"/>
                <a:hlinkClick r:id="rId2"/>
              </a:rPr>
              <a:t>http://fersml.blog.hu/2010/12/28/a_robotfocitika_harom_torvenye</a:t>
            </a:r>
            <a:r>
              <a:rPr lang="hu-HU" dirty="0">
                <a:latin typeface="+mn-lt"/>
              </a:rPr>
              <a:t> </a:t>
            </a:r>
          </a:p>
          <a:p>
            <a:r>
              <a:rPr lang="hu-HU" dirty="0">
                <a:latin typeface="+mn-lt"/>
              </a:rPr>
              <a:t>+</a:t>
            </a:r>
            <a:r>
              <a:rPr lang="hu-HU" dirty="0" err="1">
                <a:latin typeface="+mn-lt"/>
              </a:rPr>
              <a:t>soccerwindow</a:t>
            </a:r>
            <a:r>
              <a:rPr lang="hu-HU" dirty="0">
                <a:latin typeface="+mn-lt"/>
              </a:rPr>
              <a:t>: </a:t>
            </a:r>
            <a:r>
              <a:rPr lang="hu-HU" dirty="0">
                <a:latin typeface="+mn-lt"/>
                <a:hlinkClick r:id="rId3"/>
              </a:rPr>
              <a:t>http://fersml.blog.hu/2011/01/01/fersml_avatar_2_robocup_foci_agens</a:t>
            </a:r>
            <a:r>
              <a:rPr lang="hu-HU" dirty="0">
                <a:latin typeface="+mn-lt"/>
              </a:rPr>
              <a:t> </a:t>
            </a:r>
          </a:p>
        </p:txBody>
      </p:sp>
      <p:pic>
        <p:nvPicPr>
          <p:cNvPr id="1034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2636838"/>
            <a:ext cx="5060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ím 3"/>
          <p:cNvSpPr txBox="1">
            <a:spLocks/>
          </p:cNvSpPr>
          <p:nvPr/>
        </p:nvSpPr>
        <p:spPr bwMode="auto">
          <a:xfrm>
            <a:off x="684213" y="44450"/>
            <a:ext cx="820896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400" b="1"/>
              <a:t>Kötelező olvasmány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75856" y="1772816"/>
            <a:ext cx="1224136" cy="321153"/>
          </a:xfrm>
          <a:prstGeom prst="rect">
            <a:avLst/>
          </a:prstGeom>
          <a:solidFill>
            <a:srgbClr val="B3B3B3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b="1" dirty="0">
                <a:solidFill>
                  <a:srgbClr val="FFFFFF"/>
                </a:solidFill>
                <a:latin typeface="+mn-lt"/>
              </a:rPr>
              <a:t>NYJ </a:t>
            </a:r>
            <a:r>
              <a:rPr lang="hu-HU" b="1" dirty="0" smtClean="0">
                <a:solidFill>
                  <a:srgbClr val="FFFFFF"/>
                </a:solidFill>
                <a:latin typeface="+mn-lt"/>
              </a:rPr>
              <a:t>I/1-55</a:t>
            </a:r>
            <a:endParaRPr lang="hu-HU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44656" y="1778577"/>
            <a:ext cx="1339512" cy="321153"/>
          </a:xfrm>
          <a:prstGeom prst="rect">
            <a:avLst/>
          </a:prstGeom>
          <a:solidFill>
            <a:srgbClr val="0047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b="1" dirty="0">
                <a:solidFill>
                  <a:srgbClr val="FFD320"/>
                </a:solidFill>
                <a:latin typeface="+mn-lt"/>
              </a:rPr>
              <a:t>NYJ </a:t>
            </a:r>
            <a:r>
              <a:rPr lang="hu-HU" b="1" dirty="0" smtClean="0">
                <a:solidFill>
                  <a:srgbClr val="FFD320"/>
                </a:solidFill>
                <a:latin typeface="+mn-lt"/>
              </a:rPr>
              <a:t>I/1-59</a:t>
            </a:r>
            <a:endParaRPr lang="hu-HU" b="1" dirty="0">
              <a:solidFill>
                <a:srgbClr val="FFD32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Cím 3"/>
          <p:cNvSpPr txBox="1">
            <a:spLocks/>
          </p:cNvSpPr>
          <p:nvPr/>
        </p:nvSpPr>
        <p:spPr bwMode="auto">
          <a:xfrm>
            <a:off x="755650" y="-242888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400" b="1"/>
              <a:t>Ajánlott olvasmány</a:t>
            </a:r>
          </a:p>
        </p:txBody>
      </p:sp>
      <p:sp>
        <p:nvSpPr>
          <p:cNvPr id="59395" name="Téglalap 2"/>
          <p:cNvSpPr>
            <a:spLocks noChangeArrowheads="1"/>
          </p:cNvSpPr>
          <p:nvPr/>
        </p:nvSpPr>
        <p:spPr bwMode="auto">
          <a:xfrm>
            <a:off x="287338" y="1125538"/>
            <a:ext cx="88566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(Nehogy már könyv)</a:t>
            </a:r>
            <a:endParaRPr lang="hu-HU" dirty="0"/>
          </a:p>
          <a:p>
            <a:pPr>
              <a:defRPr/>
            </a:pPr>
            <a:r>
              <a:rPr lang="hu-HU" dirty="0"/>
              <a:t>Bátfai Norbert (2008): </a:t>
            </a:r>
            <a:r>
              <a:rPr lang="hu-HU" dirty="0">
                <a:hlinkClick r:id="rId2"/>
              </a:rPr>
              <a:t>Nehogy már a mobilod nyomkodjon Téged! A programozás egy szellemi sport: ismerd meg Te is az alaplépéseket!</a:t>
            </a:r>
            <a:r>
              <a:rPr lang="hu-HU" dirty="0"/>
              <a:t> Debrecen, DEENK 2008.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hu-HU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Paller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Javas cikkek)</a:t>
            </a:r>
          </a:p>
          <a:p>
            <a:pPr>
              <a:defRPr/>
            </a:pPr>
            <a:r>
              <a:rPr lang="hu-HU" dirty="0">
                <a:hlinkClick r:id="rId3"/>
              </a:rPr>
              <a:t>http://pallergabor.uw.hu/hu/java-app/</a:t>
            </a:r>
            <a:r>
              <a:rPr lang="hu-HU" dirty="0"/>
              <a:t> </a:t>
            </a:r>
          </a:p>
        </p:txBody>
      </p:sp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1675" y="5708650"/>
            <a:ext cx="5867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2"/>
          <p:cNvSpPr>
            <a:spLocks noChangeArrowheads="1"/>
          </p:cNvSpPr>
          <p:nvPr/>
        </p:nvSpPr>
        <p:spPr bwMode="auto">
          <a:xfrm>
            <a:off x="287338" y="3213100"/>
            <a:ext cx="885666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Nyékyné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Java 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könyvből mazsolázni, </a:t>
            </a:r>
            <a:r>
              <a:rPr lang="hu-HU" dirty="0" smtClean="0">
                <a:solidFill>
                  <a:srgbClr val="FF0000"/>
                </a:solidFill>
              </a:rPr>
              <a:t>az első 50 oldal már kötelező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hu-HU" dirty="0" err="1"/>
              <a:t>Nyékyné</a:t>
            </a:r>
            <a:r>
              <a:rPr lang="hu-HU" dirty="0"/>
              <a:t> </a:t>
            </a:r>
            <a:r>
              <a:rPr lang="hu-HU" dirty="0" err="1"/>
              <a:t>Gaizler</a:t>
            </a:r>
            <a:r>
              <a:rPr lang="hu-HU" dirty="0"/>
              <a:t> Judit [et </a:t>
            </a:r>
            <a:r>
              <a:rPr lang="hu-HU" dirty="0" err="1"/>
              <a:t>al</a:t>
            </a:r>
            <a:r>
              <a:rPr lang="hu-HU" dirty="0"/>
              <a:t>.], </a:t>
            </a:r>
            <a:r>
              <a:rPr lang="hu-HU" b="1" dirty="0">
                <a:solidFill>
                  <a:schemeClr val="accent3">
                    <a:lumMod val="50000"/>
                  </a:schemeClr>
                </a:solidFill>
              </a:rPr>
              <a:t>Java 2 : útikalauz programozóknak : 5.0 </a:t>
            </a:r>
            <a:r>
              <a:rPr lang="hu-HU" dirty="0"/>
              <a:t>8. </a:t>
            </a:r>
            <a:r>
              <a:rPr lang="hu-HU" dirty="0" err="1"/>
              <a:t>átdolg</a:t>
            </a:r>
            <a:r>
              <a:rPr lang="hu-HU" dirty="0"/>
              <a:t>., </a:t>
            </a:r>
            <a:r>
              <a:rPr lang="hu-HU" dirty="0" err="1"/>
              <a:t>bőv</a:t>
            </a:r>
            <a:r>
              <a:rPr lang="hu-HU" dirty="0"/>
              <a:t>. kiad. </a:t>
            </a:r>
            <a:r>
              <a:rPr lang="hu-HU" dirty="0">
                <a:hlinkClick r:id="rId5"/>
              </a:rPr>
              <a:t>http://webpac.lib.unideb.hu/WebPac/CorvinaWeb?action=onelong&amp;showtype=longlong&amp;recnum=498662&amp;pos=5</a:t>
            </a:r>
            <a:r>
              <a:rPr lang="hu-HU" dirty="0"/>
              <a:t> </a:t>
            </a:r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784248" y="66247"/>
            <a:ext cx="3579840" cy="649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hu-HU" sz="4000" b="1" dirty="0">
                <a:solidFill>
                  <a:srgbClr val="000000"/>
                </a:solidFill>
                <a:latin typeface="+mn-lt"/>
              </a:rPr>
              <a:t>A szentek 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keze (a laborokhoz)</a:t>
            </a:r>
            <a:endParaRPr lang="hu-HU" sz="40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907704" y="1772816"/>
            <a:ext cx="6336704" cy="64807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Megtalálható a könyvtárunkban,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vagy: </a:t>
            </a:r>
            <a:r>
              <a:rPr lang="hu-HU" dirty="0">
                <a:solidFill>
                  <a:srgbClr val="000000"/>
                </a:solidFill>
                <a:latin typeface="+mn-lt"/>
                <a:hlinkClick r:id="rId3"/>
              </a:rPr>
              <a:t>http://www.eurosmobil.hu/NehogyMar/index.html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001" y="881373"/>
            <a:ext cx="1308960" cy="1831872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  <a:effectLst/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828800" y="816566"/>
            <a:ext cx="7184160" cy="8165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Bátfai Norbert: </a:t>
            </a:r>
            <a:r>
              <a:rPr lang="hu-HU" b="1" i="1" dirty="0">
                <a:solidFill>
                  <a:srgbClr val="000000"/>
                </a:solidFill>
                <a:latin typeface="+mn-lt"/>
              </a:rPr>
              <a:t>Nehogy már a mobilod nyomkodjon Téged!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 : A </a:t>
            </a:r>
            <a:r>
              <a:rPr lang="hu-HU" dirty="0" err="1">
                <a:solidFill>
                  <a:srgbClr val="000000"/>
                </a:solidFill>
                <a:latin typeface="+mn-lt"/>
              </a:rPr>
              <a:t>prog-ramozás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 egy szellemi sport: ismerd meg te is az alaplépéseket!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  <a:hlinkClick r:id="rId5"/>
              </a:rPr>
              <a:t>http://www.eurosmobil.hu/NehogyMar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12640" y="2950871"/>
            <a:ext cx="891007" cy="33411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dirty="0" smtClean="0">
                <a:solidFill>
                  <a:srgbClr val="FFFFFF"/>
                </a:solidFill>
                <a:latin typeface="+mn-lt"/>
              </a:rPr>
              <a:t>NM </a:t>
            </a:r>
            <a:r>
              <a:rPr lang="hu-HU" dirty="0">
                <a:solidFill>
                  <a:srgbClr val="FFFFFF"/>
                </a:solidFill>
                <a:latin typeface="+mn-lt"/>
              </a:rPr>
              <a:t>2-7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24792" y="4715057"/>
            <a:ext cx="5551200" cy="12500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Bátfai Norbert, Juhász István: </a:t>
            </a:r>
            <a:r>
              <a:rPr lang="hu-HU" b="1" i="1" dirty="0">
                <a:solidFill>
                  <a:srgbClr val="000000"/>
                </a:solidFill>
                <a:latin typeface="+mn-lt"/>
              </a:rPr>
              <a:t>Javát tanítok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: Bevezetés a programozásba a Turing gépektől a CORBA technológiáig.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dirty="0" smtClean="0">
                <a:solidFill>
                  <a:srgbClr val="000000"/>
                </a:solidFill>
                <a:latin typeface="+mn-lt"/>
                <a:hlinkClick r:id="rId6"/>
              </a:rPr>
              <a:t>http://www.tankonyvtar.hu/informatika/javat-tanitok-javat-080904</a:t>
            </a:r>
            <a:r>
              <a:rPr lang="hu-HU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dirty="0" err="1" smtClean="0">
                <a:solidFill>
                  <a:srgbClr val="000000"/>
                </a:solidFill>
                <a:latin typeface="+mn-lt"/>
              </a:rPr>
              <a:t>Pdf</a:t>
            </a:r>
            <a:r>
              <a:rPr lang="hu-HU" dirty="0" smtClean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dirty="0" smtClean="0">
                <a:solidFill>
                  <a:srgbClr val="000000"/>
                </a:solidFill>
                <a:latin typeface="+mn-lt"/>
                <a:hlinkClick r:id="rId7"/>
              </a:rPr>
              <a:t>http://www.tankonyvtar.hu/site/upload/pdf/b10108.pdf</a:t>
            </a:r>
            <a:r>
              <a:rPr lang="hu-HU" dirty="0" smtClean="0">
                <a:solidFill>
                  <a:srgbClr val="000000"/>
                </a:solidFill>
                <a:latin typeface="+mn-lt"/>
              </a:rPr>
              <a:t> 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hu-HU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3789040"/>
            <a:ext cx="2939040" cy="2204872"/>
          </a:xfrm>
          <a:prstGeom prst="rect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716016" y="4149080"/>
            <a:ext cx="748800" cy="31395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dirty="0">
                <a:solidFill>
                  <a:srgbClr val="FFFFFF"/>
                </a:solidFill>
                <a:latin typeface="+mn-lt"/>
              </a:rPr>
              <a:t>JT 2-7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55802"/>
            <a:ext cx="3240360" cy="459347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51520" y="692696"/>
            <a:ext cx="6792480" cy="8165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Bátfai Norbert: </a:t>
            </a:r>
            <a:r>
              <a:rPr lang="hu-HU" b="1" i="1" dirty="0">
                <a:solidFill>
                  <a:srgbClr val="000000"/>
                </a:solidFill>
                <a:latin typeface="+mn-lt"/>
              </a:rPr>
              <a:t>Nehogy már megint a mobilod nyomkodjon Téged!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 Elérhető lesz még ebben a félévben!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308304" y="908720"/>
            <a:ext cx="1080120" cy="33411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dirty="0" smtClean="0">
                <a:solidFill>
                  <a:srgbClr val="FFFFFF"/>
                </a:solidFill>
                <a:latin typeface="+mn-lt"/>
              </a:rPr>
              <a:t>NMM </a:t>
            </a:r>
            <a:r>
              <a:rPr lang="hu-HU" dirty="0">
                <a:solidFill>
                  <a:srgbClr val="FFFFFF"/>
                </a:solidFill>
                <a:latin typeface="+mn-lt"/>
              </a:rPr>
              <a:t>2-7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835696" y="5924803"/>
            <a:ext cx="6792480" cy="8165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Bátfai Norbert: </a:t>
            </a:r>
            <a:r>
              <a:rPr lang="hu-HU" b="1" i="1" dirty="0" smtClean="0">
                <a:solidFill>
                  <a:srgbClr val="000000"/>
                </a:solidFill>
                <a:latin typeface="+mn-lt"/>
              </a:rPr>
              <a:t>Mesterséges intelligencia a gyakorlatban: bevezetés a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hu-HU" b="1" i="1" dirty="0" smtClean="0">
                <a:solidFill>
                  <a:srgbClr val="000000"/>
                </a:solidFill>
                <a:latin typeface="+mn-lt"/>
              </a:rPr>
              <a:t>robotfoci programozásba </a:t>
            </a:r>
            <a:br>
              <a:rPr lang="hu-HU" b="1" i="1" dirty="0" smtClean="0">
                <a:solidFill>
                  <a:srgbClr val="000000"/>
                </a:solidFill>
                <a:latin typeface="+mn-lt"/>
              </a:rPr>
            </a:br>
            <a:r>
              <a:rPr lang="hu-HU" dirty="0" smtClean="0">
                <a:solidFill>
                  <a:srgbClr val="000000"/>
                </a:solidFill>
                <a:latin typeface="+mn-lt"/>
              </a:rPr>
              <a:t>Elérhető 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lesz még ebben a félévben!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508104" y="6356851"/>
            <a:ext cx="1080120" cy="33411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dirty="0" smtClean="0">
                <a:solidFill>
                  <a:srgbClr val="FFFFFF"/>
                </a:solidFill>
                <a:latin typeface="+mn-lt"/>
              </a:rPr>
              <a:t>RC </a:t>
            </a:r>
            <a:r>
              <a:rPr lang="hu-HU" dirty="0">
                <a:solidFill>
                  <a:srgbClr val="FFFFFF"/>
                </a:solidFill>
                <a:latin typeface="+mn-lt"/>
              </a:rPr>
              <a:t>2-7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2567" y="1340769"/>
            <a:ext cx="3251801" cy="460851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18" name="Text Box 1"/>
          <p:cNvSpPr txBox="1">
            <a:spLocks noChangeArrowheads="1"/>
          </p:cNvSpPr>
          <p:nvPr/>
        </p:nvSpPr>
        <p:spPr bwMode="auto">
          <a:xfrm>
            <a:off x="1784248" y="66247"/>
            <a:ext cx="3579840" cy="649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hu-HU" sz="4000" b="1" dirty="0">
                <a:solidFill>
                  <a:srgbClr val="000000"/>
                </a:solidFill>
                <a:latin typeface="+mn-lt"/>
              </a:rPr>
              <a:t>A szentek 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keze (a laborokhoz)</a:t>
            </a:r>
            <a:endParaRPr lang="hu-HU" sz="4000" b="1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489600" y="1175163"/>
            <a:ext cx="8163360" cy="3801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hu-HU" dirty="0" smtClean="0">
                <a:hlinkClick r:id="rId3"/>
              </a:rPr>
              <a:t>http://webpac.lib.unideb.hu/WebPac/CorvinaWeb?action=onelong&amp;showtype=longlong&amp;recnum=498662&amp;pos=5</a:t>
            </a:r>
            <a:endParaRPr lang="hu-HU" dirty="0" smtClean="0"/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hu-HU" dirty="0">
              <a:solidFill>
                <a:srgbClr val="000000"/>
              </a:solidFill>
              <a:latin typeface="+mn-lt"/>
            </a:endParaRPr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Cím:	</a:t>
            </a:r>
            <a:r>
              <a:rPr lang="hu-HU" b="1" dirty="0">
                <a:solidFill>
                  <a:srgbClr val="000000"/>
                </a:solidFill>
                <a:latin typeface="+mn-lt"/>
              </a:rPr>
              <a:t>Java 2 : útikalauz programozóknak : 5.0 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/ </a:t>
            </a:r>
            <a:r>
              <a:rPr lang="hu-HU" dirty="0" err="1">
                <a:solidFill>
                  <a:srgbClr val="000000"/>
                </a:solidFill>
                <a:latin typeface="+mn-lt"/>
              </a:rPr>
              <a:t>Nyékyné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+mn-lt"/>
              </a:rPr>
              <a:t>Gaizler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 Judit [et </a:t>
            </a:r>
            <a:r>
              <a:rPr lang="hu-HU" dirty="0" err="1">
                <a:solidFill>
                  <a:srgbClr val="000000"/>
                </a:solidFill>
                <a:latin typeface="+mn-lt"/>
              </a:rPr>
              <a:t>al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.]</a:t>
            </a:r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Kiadás:	8. </a:t>
            </a:r>
            <a:r>
              <a:rPr lang="hu-HU" dirty="0" err="1">
                <a:solidFill>
                  <a:srgbClr val="000000"/>
                </a:solidFill>
                <a:latin typeface="+mn-lt"/>
              </a:rPr>
              <a:t>átdolg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., </a:t>
            </a:r>
            <a:r>
              <a:rPr lang="hu-HU" dirty="0" err="1">
                <a:solidFill>
                  <a:srgbClr val="000000"/>
                </a:solidFill>
                <a:latin typeface="+mn-lt"/>
              </a:rPr>
              <a:t>bőv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. kiad.</a:t>
            </a:r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Megjelenés:	Budapest : ELTE TTK Hallgatói Alapítvány, 2008</a:t>
            </a:r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Terjedelem:	2 köt. : ill. ; 24 cm</a:t>
            </a:r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ETO jelzet:	004.438Java</a:t>
            </a:r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ISBN:	</a:t>
            </a:r>
            <a:r>
              <a:rPr lang="hu-HU" dirty="0" smtClean="0">
                <a:solidFill>
                  <a:srgbClr val="000000"/>
                </a:solidFill>
                <a:latin typeface="+mn-lt"/>
              </a:rPr>
              <a:t>9789630640923</a:t>
            </a:r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hu-HU" dirty="0" smtClean="0">
              <a:solidFill>
                <a:srgbClr val="000000"/>
              </a:solidFill>
              <a:latin typeface="+mn-lt"/>
            </a:endParaRPr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hu-HU" dirty="0" smtClean="0">
              <a:solidFill>
                <a:srgbClr val="000000"/>
              </a:solidFill>
              <a:latin typeface="+mn-lt"/>
            </a:endParaRPr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hu-HU" dirty="0" smtClean="0">
                <a:solidFill>
                  <a:srgbClr val="000000"/>
                </a:solidFill>
                <a:latin typeface="+mn-lt"/>
              </a:rPr>
              <a:t>Benedek Zoltán, </a:t>
            </a:r>
            <a:r>
              <a:rPr lang="hu-HU" dirty="0" err="1" smtClean="0">
                <a:solidFill>
                  <a:srgbClr val="000000"/>
                </a:solidFill>
                <a:latin typeface="+mn-lt"/>
              </a:rPr>
              <a:t>Levendovszky</a:t>
            </a:r>
            <a:r>
              <a:rPr lang="hu-HU" dirty="0" smtClean="0">
                <a:solidFill>
                  <a:srgbClr val="000000"/>
                </a:solidFill>
                <a:latin typeface="+mn-lt"/>
              </a:rPr>
              <a:t> Tihamér: </a:t>
            </a:r>
            <a:r>
              <a:rPr lang="hu-HU" b="1" dirty="0" smtClean="0">
                <a:solidFill>
                  <a:srgbClr val="000000"/>
                </a:solidFill>
                <a:latin typeface="+mn-lt"/>
              </a:rPr>
              <a:t>Szoftverfejlesztés C++ nyelven</a:t>
            </a:r>
            <a:r>
              <a:rPr lang="hu-HU" dirty="0" smtClean="0">
                <a:solidFill>
                  <a:srgbClr val="000000"/>
                </a:solidFill>
                <a:latin typeface="+mn-lt"/>
              </a:rPr>
              <a:t>, Budapest, 2007, Szak K</a:t>
            </a:r>
            <a:endParaRPr lang="hu-HU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hu-HU" dirty="0">
              <a:solidFill>
                <a:srgbClr val="000000"/>
              </a:solidFill>
              <a:latin typeface="+mn-lt"/>
            </a:endParaRPr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hu-HU" dirty="0">
              <a:solidFill>
                <a:srgbClr val="000000"/>
              </a:solidFill>
              <a:latin typeface="+mn-lt"/>
            </a:endParaRPr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	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979712" y="260648"/>
            <a:ext cx="2675520" cy="649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hu-HU" sz="4000" b="1" dirty="0">
                <a:solidFill>
                  <a:srgbClr val="000000"/>
                </a:solidFill>
                <a:latin typeface="+mn-lt"/>
              </a:rPr>
              <a:t>A 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kurzus alapkönyvei</a:t>
            </a:r>
            <a:endParaRPr lang="hu-HU" sz="40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895288" y="2919183"/>
            <a:ext cx="1036800" cy="321153"/>
          </a:xfrm>
          <a:prstGeom prst="rect">
            <a:avLst/>
          </a:prstGeom>
          <a:solidFill>
            <a:srgbClr val="B3B3B3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b="1" dirty="0">
                <a:solidFill>
                  <a:srgbClr val="FFFFFF"/>
                </a:solidFill>
                <a:latin typeface="+mn-lt"/>
              </a:rPr>
              <a:t>NYJ 1-55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364088" y="2924944"/>
            <a:ext cx="1036800" cy="321153"/>
          </a:xfrm>
          <a:prstGeom prst="rect">
            <a:avLst/>
          </a:prstGeom>
          <a:solidFill>
            <a:srgbClr val="0047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b="1" dirty="0">
                <a:solidFill>
                  <a:srgbClr val="FFD320"/>
                </a:solidFill>
                <a:latin typeface="+mn-lt"/>
              </a:rPr>
              <a:t>NYJ 1-59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4191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179512" y="5723964"/>
            <a:ext cx="9649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  <a:hlinkClick r:id="rId3"/>
              </a:rPr>
              <a:t>http://www.oracle.com/us/corporate/advertising/411m-crp-java3billdevices-sec-396163.pdf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771775" y="166688"/>
            <a:ext cx="3268663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n-lt"/>
              </a:rPr>
              <a:t>Linux és 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Java (</a:t>
            </a:r>
            <a:r>
              <a:rPr lang="hu-HU" sz="4000" b="1" dirty="0" err="1" smtClean="0">
                <a:solidFill>
                  <a:srgbClr val="000000"/>
                </a:solidFill>
                <a:latin typeface="+mn-lt"/>
              </a:rPr>
              <a:t>ism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)</a:t>
            </a:r>
            <a:r>
              <a:rPr lang="hu-HU" sz="4000" b="1" dirty="0">
                <a:solidFill>
                  <a:srgbClr val="000000"/>
                </a:solidFill>
                <a:latin typeface="+mn-lt"/>
              </a:rPr>
              <a:t/>
            </a:r>
            <a:br>
              <a:rPr lang="hu-HU" sz="4000" b="1" dirty="0">
                <a:solidFill>
                  <a:srgbClr val="000000"/>
                </a:solidFill>
                <a:latin typeface="+mn-lt"/>
              </a:rPr>
            </a:br>
            <a:r>
              <a:rPr lang="hu-HU" sz="2000" b="1" dirty="0">
                <a:solidFill>
                  <a:srgbClr val="000000"/>
                </a:solidFill>
                <a:latin typeface="+mn-lt"/>
              </a:rPr>
              <a:t>2008-2009</a:t>
            </a: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395288" y="1268413"/>
            <a:ext cx="5113337" cy="31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>
                <a:solidFill>
                  <a:srgbClr val="000000"/>
                </a:solidFill>
                <a:latin typeface="+mn-lt"/>
                <a:hlinkClick r:id="rId3"/>
              </a:rPr>
              <a:t>http://www.gartner.com/it/page.jsp?id=1306513</a:t>
            </a:r>
            <a:r>
              <a:rPr lang="hu-HU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63" y="1927225"/>
            <a:ext cx="4457700" cy="2765425"/>
          </a:xfrm>
          <a:prstGeom prst="rect">
            <a:avLst/>
          </a:prstGeom>
          <a:noFill/>
          <a:ln w="14400">
            <a:solidFill>
              <a:srgbClr val="000000"/>
            </a:solidFill>
            <a:round/>
            <a:headEnd/>
            <a:tailEnd/>
          </a:ln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4525" y="3429000"/>
            <a:ext cx="4362450" cy="3214688"/>
          </a:xfrm>
          <a:prstGeom prst="rect">
            <a:avLst/>
          </a:prstGeom>
          <a:noFill/>
          <a:ln w="14400">
            <a:solidFill>
              <a:srgbClr val="000000"/>
            </a:solidFill>
            <a:round/>
            <a:headEnd/>
            <a:tailEnd/>
          </a:ln>
        </p:spPr>
      </p:pic>
      <p:sp>
        <p:nvSpPr>
          <p:cNvPr id="9222" name="Line 5"/>
          <p:cNvSpPr>
            <a:spLocks noChangeShapeType="1"/>
          </p:cNvSpPr>
          <p:nvPr/>
        </p:nvSpPr>
        <p:spPr bwMode="auto">
          <a:xfrm>
            <a:off x="4083050" y="5716588"/>
            <a:ext cx="4897438" cy="1587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9223" name="Line 6"/>
          <p:cNvSpPr>
            <a:spLocks noChangeShapeType="1"/>
          </p:cNvSpPr>
          <p:nvPr/>
        </p:nvSpPr>
        <p:spPr bwMode="auto">
          <a:xfrm>
            <a:off x="4083050" y="5518150"/>
            <a:ext cx="4897438" cy="1588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50825" y="1236663"/>
            <a:ext cx="5113338" cy="31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  <a:hlinkClick r:id="rId3"/>
              </a:rPr>
              <a:t>http://www.gartner.com/it/page.jsp?id=1543014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   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668463"/>
            <a:ext cx="4762500" cy="3705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838" y="3860800"/>
            <a:ext cx="4752975" cy="2743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246" name="Line 5"/>
          <p:cNvSpPr>
            <a:spLocks noChangeShapeType="1"/>
          </p:cNvSpPr>
          <p:nvPr/>
        </p:nvSpPr>
        <p:spPr bwMode="auto">
          <a:xfrm>
            <a:off x="3708400" y="5211763"/>
            <a:ext cx="4897438" cy="1587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0247" name="Line 6"/>
          <p:cNvSpPr>
            <a:spLocks noChangeShapeType="1"/>
          </p:cNvSpPr>
          <p:nvPr/>
        </p:nvSpPr>
        <p:spPr bwMode="auto">
          <a:xfrm>
            <a:off x="3708400" y="5013325"/>
            <a:ext cx="4897438" cy="1588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2771775" y="166688"/>
            <a:ext cx="3268663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n-lt"/>
              </a:rPr>
              <a:t>Linux és 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Java (</a:t>
            </a:r>
            <a:r>
              <a:rPr lang="hu-HU" sz="4000" b="1" dirty="0" err="1" smtClean="0">
                <a:solidFill>
                  <a:srgbClr val="000000"/>
                </a:solidFill>
                <a:latin typeface="+mn-lt"/>
              </a:rPr>
              <a:t>ism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) </a:t>
            </a:r>
            <a:r>
              <a:rPr lang="hu-HU" sz="4000" b="1" dirty="0">
                <a:solidFill>
                  <a:srgbClr val="000000"/>
                </a:solidFill>
                <a:latin typeface="+mn-lt"/>
              </a:rPr>
              <a:t/>
            </a:r>
            <a:br>
              <a:rPr lang="hu-HU" sz="4000" b="1" dirty="0">
                <a:solidFill>
                  <a:srgbClr val="000000"/>
                </a:solidFill>
                <a:latin typeface="+mn-lt"/>
              </a:rPr>
            </a:br>
            <a:r>
              <a:rPr lang="hu-HU" sz="2000" b="1" dirty="0">
                <a:solidFill>
                  <a:srgbClr val="000000"/>
                </a:solidFill>
                <a:latin typeface="+mn-lt"/>
              </a:rPr>
              <a:t>2009-2010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771775" y="166688"/>
            <a:ext cx="3268663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Linux és 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Java</a:t>
            </a:r>
            <a:r>
              <a:rPr lang="hu-HU" sz="40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/>
            </a:r>
            <a:br>
              <a:rPr lang="hu-HU" sz="4000" b="1" dirty="0">
                <a:solidFill>
                  <a:srgbClr val="000000"/>
                </a:solidFill>
                <a:latin typeface="+mj-lt"/>
              </a:rPr>
            </a:br>
            <a:r>
              <a:rPr lang="hu-HU" sz="2000" b="1" dirty="0" smtClean="0">
                <a:solidFill>
                  <a:srgbClr val="000000"/>
                </a:solidFill>
                <a:latin typeface="+mj-lt"/>
              </a:rPr>
              <a:t>2010 - 2011 második </a:t>
            </a:r>
            <a:r>
              <a:rPr lang="hu-HU" sz="2000" b="1" dirty="0">
                <a:solidFill>
                  <a:srgbClr val="000000"/>
                </a:solidFill>
                <a:latin typeface="+mj-lt"/>
              </a:rPr>
              <a:t>negyedév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250825" y="1309688"/>
            <a:ext cx="5113338" cy="31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 dirty="0" smtClean="0">
                <a:solidFill>
                  <a:srgbClr val="000000"/>
                </a:solidFill>
                <a:latin typeface="+mn-lt"/>
                <a:hlinkClick r:id="rId3"/>
              </a:rPr>
              <a:t>http://www.gartner.com/it/page.jsp?id=1764714</a:t>
            </a:r>
            <a:r>
              <a:rPr lang="hu-HU" dirty="0" smtClean="0">
                <a:solidFill>
                  <a:srgbClr val="000000"/>
                </a:solidFill>
                <a:latin typeface="+mn-lt"/>
              </a:rPr>
              <a:t> </a:t>
            </a:r>
            <a:endParaRPr lang="hu-HU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00808"/>
            <a:ext cx="4733925" cy="436245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212976"/>
            <a:ext cx="4733925" cy="3552825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4067944" y="4507532"/>
            <a:ext cx="4897437" cy="1588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4067944" y="4309095"/>
            <a:ext cx="4897437" cy="1587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zövegdoboz 4"/>
          <p:cNvSpPr txBox="1">
            <a:spLocks noChangeArrowheads="1"/>
          </p:cNvSpPr>
          <p:nvPr/>
        </p:nvSpPr>
        <p:spPr bwMode="auto">
          <a:xfrm>
            <a:off x="179388" y="765175"/>
            <a:ext cx="892968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>
                <a:latin typeface="+mn-lt"/>
              </a:rPr>
              <a:t>Bátfai Norbert</a:t>
            </a:r>
          </a:p>
          <a:p>
            <a:r>
              <a:rPr lang="hu-HU" dirty="0">
                <a:latin typeface="+mn-lt"/>
              </a:rPr>
              <a:t>Debreceni Egyetem, Informatikai Kar, Információ Technológia Tanszék</a:t>
            </a:r>
          </a:p>
          <a:p>
            <a:r>
              <a:rPr lang="hu-HU" dirty="0">
                <a:latin typeface="+mn-lt"/>
              </a:rPr>
              <a:t>&lt;</a:t>
            </a:r>
            <a:r>
              <a:rPr lang="hu-HU" dirty="0" err="1">
                <a:latin typeface="+mn-lt"/>
              </a:rPr>
              <a:t>nbatfai</a:t>
            </a:r>
            <a:r>
              <a:rPr lang="hu-HU" dirty="0">
                <a:latin typeface="+mn-lt"/>
              </a:rPr>
              <a:t>@</a:t>
            </a:r>
            <a:r>
              <a:rPr lang="hu-HU" dirty="0" err="1">
                <a:latin typeface="+mn-lt"/>
              </a:rPr>
              <a:t>inf.unideb.hu</a:t>
            </a:r>
            <a:r>
              <a:rPr lang="hu-HU" dirty="0">
                <a:latin typeface="+mn-lt"/>
              </a:rPr>
              <a:t>, </a:t>
            </a:r>
            <a:r>
              <a:rPr lang="hu-HU" dirty="0" err="1">
                <a:latin typeface="+mn-lt"/>
              </a:rPr>
              <a:t>nbatfai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gmail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com</a:t>
            </a:r>
            <a:r>
              <a:rPr lang="hu-HU" dirty="0">
                <a:latin typeface="+mn-lt"/>
              </a:rPr>
              <a:t>&gt;</a:t>
            </a:r>
          </a:p>
          <a:p>
            <a:endParaRPr lang="hu-HU" dirty="0">
              <a:latin typeface="+mn-lt"/>
            </a:endParaRPr>
          </a:p>
          <a:p>
            <a:r>
              <a:rPr lang="hu-HU" dirty="0">
                <a:latin typeface="+mn-lt"/>
              </a:rPr>
              <a:t>Copyright © 2011 Bátfai Norbert</a:t>
            </a:r>
          </a:p>
          <a:p>
            <a:endParaRPr lang="hu-HU" dirty="0">
              <a:latin typeface="+mn-lt"/>
            </a:endParaRPr>
          </a:p>
          <a:p>
            <a:r>
              <a:rPr lang="hu-HU" dirty="0">
                <a:latin typeface="+mn-lt"/>
              </a:rPr>
              <a:t>E közlemény felhatalmazást ad önnek jelen dokumentum sokszorosítására, terjesztésére és/vagy módosítására a Szabad Szoftver Alapítvány által kiadott GNU Szabad Dokumentációs Licenc 1.2-es, vagy bármely azt követő verziójának feltételei alapján. Nem változtatható szakaszok: A szerzőről. </a:t>
            </a:r>
          </a:p>
          <a:p>
            <a:r>
              <a:rPr lang="hu-HU" dirty="0">
                <a:latin typeface="+mn-lt"/>
              </a:rPr>
              <a:t>Címlap szövegek: Programozó Páternoszter, Bátfai Norbert, Gép melletti fogyasztásra. </a:t>
            </a:r>
          </a:p>
          <a:p>
            <a:r>
              <a:rPr lang="hu-HU" dirty="0">
                <a:latin typeface="+mn-lt"/>
              </a:rPr>
              <a:t>Hátlap szövegek: GNU Jávácska, belépés a gépek mesés birodalmába.</a:t>
            </a:r>
          </a:p>
          <a:p>
            <a:endParaRPr lang="hu-HU" dirty="0">
              <a:latin typeface="+mn-lt"/>
            </a:endParaRPr>
          </a:p>
          <a:p>
            <a:r>
              <a:rPr lang="hu-HU" dirty="0" err="1">
                <a:latin typeface="+mn-lt"/>
              </a:rPr>
              <a:t>Permission</a:t>
            </a:r>
            <a:r>
              <a:rPr lang="hu-HU" dirty="0">
                <a:latin typeface="+mn-lt"/>
              </a:rPr>
              <a:t> is </a:t>
            </a:r>
            <a:r>
              <a:rPr lang="hu-HU" dirty="0" err="1">
                <a:latin typeface="+mn-lt"/>
              </a:rPr>
              <a:t>granted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to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copy</a:t>
            </a:r>
            <a:r>
              <a:rPr lang="hu-HU" dirty="0">
                <a:latin typeface="+mn-lt"/>
              </a:rPr>
              <a:t>, </a:t>
            </a:r>
            <a:r>
              <a:rPr lang="hu-HU" dirty="0" err="1">
                <a:latin typeface="+mn-lt"/>
              </a:rPr>
              <a:t>distribute</a:t>
            </a:r>
            <a:r>
              <a:rPr lang="hu-HU" dirty="0">
                <a:latin typeface="+mn-lt"/>
              </a:rPr>
              <a:t> and/</a:t>
            </a:r>
            <a:r>
              <a:rPr lang="hu-HU" dirty="0" err="1">
                <a:latin typeface="+mn-lt"/>
              </a:rPr>
              <a:t>or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modify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this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document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under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the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terms</a:t>
            </a:r>
            <a:r>
              <a:rPr lang="hu-HU" dirty="0">
                <a:latin typeface="+mn-lt"/>
              </a:rPr>
              <a:t> of </a:t>
            </a:r>
            <a:r>
              <a:rPr lang="hu-HU" dirty="0" err="1">
                <a:latin typeface="+mn-lt"/>
              </a:rPr>
              <a:t>the</a:t>
            </a:r>
            <a:r>
              <a:rPr lang="hu-HU" dirty="0">
                <a:latin typeface="+mn-lt"/>
              </a:rPr>
              <a:t> GNU Free </a:t>
            </a:r>
            <a:r>
              <a:rPr lang="hu-HU" dirty="0" err="1">
                <a:latin typeface="+mn-lt"/>
              </a:rPr>
              <a:t>Documentation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License</a:t>
            </a:r>
            <a:r>
              <a:rPr lang="hu-HU" dirty="0">
                <a:latin typeface="+mn-lt"/>
              </a:rPr>
              <a:t>, Version 1.2 </a:t>
            </a:r>
            <a:r>
              <a:rPr lang="hu-HU" dirty="0" err="1">
                <a:latin typeface="+mn-lt"/>
              </a:rPr>
              <a:t>or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any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later</a:t>
            </a:r>
            <a:r>
              <a:rPr lang="hu-HU" dirty="0">
                <a:latin typeface="+mn-lt"/>
              </a:rPr>
              <a:t> version </a:t>
            </a:r>
            <a:r>
              <a:rPr lang="hu-HU" dirty="0" err="1">
                <a:latin typeface="+mn-lt"/>
              </a:rPr>
              <a:t>published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by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the</a:t>
            </a:r>
            <a:r>
              <a:rPr lang="hu-HU" dirty="0">
                <a:latin typeface="+mn-lt"/>
              </a:rPr>
              <a:t> Free Software </a:t>
            </a:r>
            <a:r>
              <a:rPr lang="hu-HU" dirty="0" err="1">
                <a:latin typeface="+mn-lt"/>
              </a:rPr>
              <a:t>Foundation</a:t>
            </a:r>
            <a:r>
              <a:rPr lang="hu-HU" dirty="0">
                <a:latin typeface="+mn-lt"/>
              </a:rPr>
              <a:t>; </a:t>
            </a:r>
            <a:r>
              <a:rPr lang="hu-HU" dirty="0" err="1">
                <a:latin typeface="+mn-lt"/>
              </a:rPr>
              <a:t>with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the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Invariant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Sections</a:t>
            </a:r>
            <a:r>
              <a:rPr lang="hu-HU" dirty="0">
                <a:latin typeface="+mn-lt"/>
              </a:rPr>
              <a:t> being: A szerzőről, </a:t>
            </a:r>
          </a:p>
          <a:p>
            <a:r>
              <a:rPr lang="hu-HU" dirty="0" err="1">
                <a:latin typeface="+mn-lt"/>
              </a:rPr>
              <a:t>with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the</a:t>
            </a:r>
            <a:r>
              <a:rPr lang="hu-HU" dirty="0">
                <a:latin typeface="+mn-lt"/>
              </a:rPr>
              <a:t> Front- </a:t>
            </a:r>
            <a:r>
              <a:rPr lang="hu-HU" dirty="0" err="1">
                <a:latin typeface="+mn-lt"/>
              </a:rPr>
              <a:t>Cover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Texts</a:t>
            </a:r>
            <a:r>
              <a:rPr lang="hu-HU" dirty="0">
                <a:latin typeface="+mn-lt"/>
              </a:rPr>
              <a:t> being: Programozó Páternoszter, Bátfai Norbert, Gép melletti fogyasztásra, </a:t>
            </a:r>
          </a:p>
          <a:p>
            <a:r>
              <a:rPr lang="hu-HU" dirty="0">
                <a:latin typeface="+mn-lt"/>
              </a:rPr>
              <a:t>and </a:t>
            </a:r>
            <a:r>
              <a:rPr lang="hu-HU" dirty="0" err="1">
                <a:latin typeface="+mn-lt"/>
              </a:rPr>
              <a:t>with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the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Back-Cover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Texts</a:t>
            </a:r>
            <a:r>
              <a:rPr lang="hu-HU" dirty="0">
                <a:latin typeface="+mn-lt"/>
              </a:rPr>
              <a:t> being: GNU Jávácska, belépés a gépek mesés birodalmába.</a:t>
            </a:r>
          </a:p>
        </p:txBody>
      </p:sp>
      <p:sp>
        <p:nvSpPr>
          <p:cNvPr id="6" name="Cím 3"/>
          <p:cNvSpPr txBox="1">
            <a:spLocks/>
          </p:cNvSpPr>
          <p:nvPr/>
        </p:nvSpPr>
        <p:spPr bwMode="auto">
          <a:xfrm>
            <a:off x="323850" y="-17145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Felhasználási engedély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4100" name="Téglalap 6"/>
          <p:cNvSpPr>
            <a:spLocks noChangeArrowheads="1"/>
          </p:cNvSpPr>
          <p:nvPr/>
        </p:nvSpPr>
        <p:spPr bwMode="auto">
          <a:xfrm>
            <a:off x="6300192" y="6488113"/>
            <a:ext cx="2890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>
                <a:latin typeface="+mn-lt"/>
                <a:hlinkClick r:id="rId2"/>
              </a:rPr>
              <a:t>http://www.gnu.hu/fdl.html</a:t>
            </a:r>
            <a:r>
              <a:rPr lang="hu-HU" dirty="0"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églalap 53"/>
          <p:cNvSpPr/>
          <p:nvPr/>
        </p:nvSpPr>
        <p:spPr>
          <a:xfrm>
            <a:off x="900113" y="3429000"/>
            <a:ext cx="7200900" cy="1008063"/>
          </a:xfrm>
          <a:prstGeom prst="rect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1671638" y="33338"/>
            <a:ext cx="5780087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A Java fejlesztés menete</a:t>
            </a:r>
          </a:p>
        </p:txBody>
      </p:sp>
      <p:sp>
        <p:nvSpPr>
          <p:cNvPr id="19460" name="AutoShape 2"/>
          <p:cNvSpPr>
            <a:spLocks noChangeArrowheads="1"/>
          </p:cNvSpPr>
          <p:nvPr/>
        </p:nvSpPr>
        <p:spPr bwMode="auto">
          <a:xfrm rot="10800000">
            <a:off x="4037013" y="915988"/>
            <a:ext cx="742950" cy="742950"/>
          </a:xfrm>
          <a:prstGeom prst="foldedCorner">
            <a:avLst>
              <a:gd name="adj" fmla="val 31681"/>
            </a:avLst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4035425" y="2152650"/>
            <a:ext cx="742950" cy="742950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043363" y="1014413"/>
            <a:ext cx="744537" cy="6143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Java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forrás</a:t>
            </a:r>
          </a:p>
        </p:txBody>
      </p:sp>
      <p:sp>
        <p:nvSpPr>
          <p:cNvPr id="19463" name="Text Box 5"/>
          <p:cNvSpPr txBox="1">
            <a:spLocks noChangeArrowheads="1"/>
          </p:cNvSpPr>
          <p:nvPr/>
        </p:nvSpPr>
        <p:spPr bwMode="auto">
          <a:xfrm>
            <a:off x="4094163" y="2252663"/>
            <a:ext cx="622300" cy="744537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Bájt-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kód</a:t>
            </a:r>
          </a:p>
        </p:txBody>
      </p:sp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1162050" y="3838575"/>
            <a:ext cx="990600" cy="395288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65" name="Text Box 7"/>
          <p:cNvSpPr txBox="1">
            <a:spLocks noChangeArrowheads="1"/>
          </p:cNvSpPr>
          <p:nvPr/>
        </p:nvSpPr>
        <p:spPr bwMode="auto">
          <a:xfrm>
            <a:off x="1319213" y="3887788"/>
            <a:ext cx="735012" cy="8302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JVM</a:t>
            </a:r>
          </a:p>
        </p:txBody>
      </p:sp>
      <p:sp>
        <p:nvSpPr>
          <p:cNvPr id="19466" name="Rectangle 8"/>
          <p:cNvSpPr>
            <a:spLocks noChangeArrowheads="1"/>
          </p:cNvSpPr>
          <p:nvPr/>
        </p:nvSpPr>
        <p:spPr bwMode="auto">
          <a:xfrm>
            <a:off x="3490913" y="4713288"/>
            <a:ext cx="990600" cy="595312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67" name="Text Box 9"/>
          <p:cNvSpPr txBox="1">
            <a:spLocks noChangeArrowheads="1"/>
          </p:cNvSpPr>
          <p:nvPr/>
        </p:nvSpPr>
        <p:spPr bwMode="auto">
          <a:xfrm>
            <a:off x="3448050" y="4764088"/>
            <a:ext cx="1052513" cy="465137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Linux PC</a:t>
            </a:r>
          </a:p>
        </p:txBody>
      </p:sp>
      <p:sp>
        <p:nvSpPr>
          <p:cNvPr id="19468" name="Rectangle 10"/>
          <p:cNvSpPr>
            <a:spLocks noChangeArrowheads="1"/>
          </p:cNvSpPr>
          <p:nvPr/>
        </p:nvSpPr>
        <p:spPr bwMode="auto">
          <a:xfrm>
            <a:off x="2301875" y="3838575"/>
            <a:ext cx="990600" cy="395288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69" name="Text Box 11"/>
          <p:cNvSpPr txBox="1">
            <a:spLocks noChangeArrowheads="1"/>
          </p:cNvSpPr>
          <p:nvPr/>
        </p:nvSpPr>
        <p:spPr bwMode="auto">
          <a:xfrm>
            <a:off x="2457450" y="3887788"/>
            <a:ext cx="735013" cy="8302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JVM</a:t>
            </a:r>
          </a:p>
        </p:txBody>
      </p:sp>
      <p:sp>
        <p:nvSpPr>
          <p:cNvPr id="19470" name="Rectangle 12"/>
          <p:cNvSpPr>
            <a:spLocks noChangeArrowheads="1"/>
          </p:cNvSpPr>
          <p:nvPr/>
        </p:nvSpPr>
        <p:spPr bwMode="auto">
          <a:xfrm>
            <a:off x="2301875" y="4713288"/>
            <a:ext cx="990600" cy="595312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71" name="Text Box 13"/>
          <p:cNvSpPr txBox="1">
            <a:spLocks noChangeArrowheads="1"/>
          </p:cNvSpPr>
          <p:nvPr/>
        </p:nvSpPr>
        <p:spPr bwMode="auto">
          <a:xfrm>
            <a:off x="2309813" y="4730750"/>
            <a:ext cx="1038225" cy="642938"/>
          </a:xfrm>
          <a:prstGeom prst="rect">
            <a:avLst/>
          </a:prstGeom>
          <a:noFill/>
          <a:ln w="216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Windows</a:t>
            </a:r>
          </a:p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PC</a:t>
            </a:r>
          </a:p>
        </p:txBody>
      </p:sp>
      <p:sp>
        <p:nvSpPr>
          <p:cNvPr id="19472" name="Rectangle 14"/>
          <p:cNvSpPr>
            <a:spLocks noChangeArrowheads="1"/>
          </p:cNvSpPr>
          <p:nvPr/>
        </p:nvSpPr>
        <p:spPr bwMode="auto">
          <a:xfrm>
            <a:off x="3490913" y="3838575"/>
            <a:ext cx="990600" cy="395288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73" name="Text Box 15"/>
          <p:cNvSpPr txBox="1">
            <a:spLocks noChangeArrowheads="1"/>
          </p:cNvSpPr>
          <p:nvPr/>
        </p:nvSpPr>
        <p:spPr bwMode="auto">
          <a:xfrm>
            <a:off x="3648075" y="3887788"/>
            <a:ext cx="735013" cy="8302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JVM</a:t>
            </a:r>
          </a:p>
        </p:txBody>
      </p:sp>
      <p:sp>
        <p:nvSpPr>
          <p:cNvPr id="19474" name="Rectangle 16"/>
          <p:cNvSpPr>
            <a:spLocks noChangeArrowheads="1"/>
          </p:cNvSpPr>
          <p:nvPr/>
        </p:nvSpPr>
        <p:spPr bwMode="auto">
          <a:xfrm>
            <a:off x="4629150" y="3838575"/>
            <a:ext cx="990600" cy="395288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75" name="Text Box 17"/>
          <p:cNvSpPr txBox="1">
            <a:spLocks noChangeArrowheads="1"/>
          </p:cNvSpPr>
          <p:nvPr/>
        </p:nvSpPr>
        <p:spPr bwMode="auto">
          <a:xfrm>
            <a:off x="4786313" y="3887788"/>
            <a:ext cx="736600" cy="8302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JVM</a:t>
            </a:r>
          </a:p>
        </p:txBody>
      </p:sp>
      <p:sp>
        <p:nvSpPr>
          <p:cNvPr id="19476" name="Rectangle 18"/>
          <p:cNvSpPr>
            <a:spLocks noChangeArrowheads="1"/>
          </p:cNvSpPr>
          <p:nvPr/>
        </p:nvSpPr>
        <p:spPr bwMode="auto">
          <a:xfrm>
            <a:off x="5770563" y="3838575"/>
            <a:ext cx="990600" cy="395288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77" name="Text Box 19"/>
          <p:cNvSpPr txBox="1">
            <a:spLocks noChangeArrowheads="1"/>
          </p:cNvSpPr>
          <p:nvPr/>
        </p:nvSpPr>
        <p:spPr bwMode="auto">
          <a:xfrm>
            <a:off x="5927725" y="3887788"/>
            <a:ext cx="733425" cy="8302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JVM</a:t>
            </a:r>
          </a:p>
        </p:txBody>
      </p:sp>
      <p:sp>
        <p:nvSpPr>
          <p:cNvPr id="19478" name="Rectangle 20"/>
          <p:cNvSpPr>
            <a:spLocks noChangeArrowheads="1"/>
          </p:cNvSpPr>
          <p:nvPr/>
        </p:nvSpPr>
        <p:spPr bwMode="auto">
          <a:xfrm>
            <a:off x="1162050" y="4714875"/>
            <a:ext cx="990600" cy="595313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79" name="Text Box 21"/>
          <p:cNvSpPr txBox="1">
            <a:spLocks noChangeArrowheads="1"/>
          </p:cNvSpPr>
          <p:nvPr/>
        </p:nvSpPr>
        <p:spPr bwMode="auto">
          <a:xfrm>
            <a:off x="1219200" y="4730750"/>
            <a:ext cx="904875" cy="642938"/>
          </a:xfrm>
          <a:prstGeom prst="rect">
            <a:avLst/>
          </a:prstGeom>
          <a:noFill/>
          <a:ln w="216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Solaris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szerver</a:t>
            </a:r>
          </a:p>
        </p:txBody>
      </p:sp>
      <p:sp>
        <p:nvSpPr>
          <p:cNvPr id="19480" name="Rectangle 22"/>
          <p:cNvSpPr>
            <a:spLocks noChangeArrowheads="1"/>
          </p:cNvSpPr>
          <p:nvPr/>
        </p:nvSpPr>
        <p:spPr bwMode="auto">
          <a:xfrm>
            <a:off x="4630738" y="4714875"/>
            <a:ext cx="990600" cy="595313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81" name="Text Box 23"/>
          <p:cNvSpPr txBox="1">
            <a:spLocks noChangeArrowheads="1"/>
          </p:cNvSpPr>
          <p:nvPr/>
        </p:nvSpPr>
        <p:spPr bwMode="auto">
          <a:xfrm>
            <a:off x="4737100" y="4730750"/>
            <a:ext cx="842963" cy="714375"/>
          </a:xfrm>
          <a:prstGeom prst="rect">
            <a:avLst/>
          </a:prstGeom>
          <a:noFill/>
          <a:ln w="216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Nokia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mobil</a:t>
            </a:r>
          </a:p>
        </p:txBody>
      </p:sp>
      <p:sp>
        <p:nvSpPr>
          <p:cNvPr id="19482" name="Rectangle 24"/>
          <p:cNvSpPr>
            <a:spLocks noChangeArrowheads="1"/>
          </p:cNvSpPr>
          <p:nvPr/>
        </p:nvSpPr>
        <p:spPr bwMode="auto">
          <a:xfrm>
            <a:off x="5770563" y="4714875"/>
            <a:ext cx="990600" cy="595313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83" name="Text Box 25"/>
          <p:cNvSpPr txBox="1">
            <a:spLocks noChangeArrowheads="1"/>
          </p:cNvSpPr>
          <p:nvPr/>
        </p:nvSpPr>
        <p:spPr bwMode="auto">
          <a:xfrm>
            <a:off x="5778500" y="4730750"/>
            <a:ext cx="954088" cy="642938"/>
          </a:xfrm>
          <a:prstGeom prst="rect">
            <a:avLst/>
          </a:prstGeom>
          <a:noFill/>
          <a:ln w="216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Motorola</a:t>
            </a:r>
          </a:p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mobil</a:t>
            </a:r>
          </a:p>
        </p:txBody>
      </p:sp>
      <p:sp>
        <p:nvSpPr>
          <p:cNvPr id="19484" name="Rectangle 26"/>
          <p:cNvSpPr>
            <a:spLocks noChangeArrowheads="1"/>
          </p:cNvSpPr>
          <p:nvPr/>
        </p:nvSpPr>
        <p:spPr bwMode="auto">
          <a:xfrm>
            <a:off x="6908800" y="3838575"/>
            <a:ext cx="990600" cy="395288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85" name="Text Box 27"/>
          <p:cNvSpPr txBox="1">
            <a:spLocks noChangeArrowheads="1"/>
          </p:cNvSpPr>
          <p:nvPr/>
        </p:nvSpPr>
        <p:spPr bwMode="auto">
          <a:xfrm>
            <a:off x="7065963" y="3887788"/>
            <a:ext cx="736600" cy="8302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JVM</a:t>
            </a:r>
          </a:p>
        </p:txBody>
      </p:sp>
      <p:sp>
        <p:nvSpPr>
          <p:cNvPr id="19486" name="Rectangle 28"/>
          <p:cNvSpPr>
            <a:spLocks noChangeArrowheads="1"/>
          </p:cNvSpPr>
          <p:nvPr/>
        </p:nvSpPr>
        <p:spPr bwMode="auto">
          <a:xfrm>
            <a:off x="6910388" y="4714875"/>
            <a:ext cx="990600" cy="595313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487" name="Text Box 29"/>
          <p:cNvSpPr txBox="1">
            <a:spLocks noChangeArrowheads="1"/>
          </p:cNvSpPr>
          <p:nvPr/>
        </p:nvSpPr>
        <p:spPr bwMode="auto">
          <a:xfrm>
            <a:off x="7016750" y="4732338"/>
            <a:ext cx="650875" cy="641350"/>
          </a:xfrm>
          <a:prstGeom prst="rect">
            <a:avLst/>
          </a:prstGeom>
          <a:noFill/>
          <a:ln w="216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LEGO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robot</a:t>
            </a:r>
          </a:p>
        </p:txBody>
      </p:sp>
      <p:sp>
        <p:nvSpPr>
          <p:cNvPr id="19488" name="Text Box 30"/>
          <p:cNvSpPr txBox="1">
            <a:spLocks noChangeArrowheads="1"/>
          </p:cNvSpPr>
          <p:nvPr/>
        </p:nvSpPr>
        <p:spPr bwMode="auto">
          <a:xfrm>
            <a:off x="995363" y="5472113"/>
            <a:ext cx="1381125" cy="830262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Fizikai gépek</a:t>
            </a:r>
          </a:p>
        </p:txBody>
      </p:sp>
      <p:sp>
        <p:nvSpPr>
          <p:cNvPr id="19489" name="Text Box 31"/>
          <p:cNvSpPr txBox="1">
            <a:spLocks noChangeArrowheads="1"/>
          </p:cNvSpPr>
          <p:nvPr/>
        </p:nvSpPr>
        <p:spPr bwMode="auto">
          <a:xfrm>
            <a:off x="995363" y="3441700"/>
            <a:ext cx="5978525" cy="4762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</a:pPr>
            <a:r>
              <a:rPr lang="hu-HU">
                <a:solidFill>
                  <a:srgbClr val="000000"/>
                </a:solidFill>
              </a:rPr>
              <a:t>Virtuális gép (JVM, Java Virtual Machine)</a:t>
            </a:r>
          </a:p>
        </p:txBody>
      </p:sp>
      <p:sp>
        <p:nvSpPr>
          <p:cNvPr id="19490" name="Line 32"/>
          <p:cNvSpPr>
            <a:spLocks noChangeShapeType="1"/>
          </p:cNvSpPr>
          <p:nvPr/>
        </p:nvSpPr>
        <p:spPr bwMode="auto">
          <a:xfrm flipV="1">
            <a:off x="4383088" y="2894013"/>
            <a:ext cx="1587" cy="498475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 type="triangle" w="med" len="med"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491" name="Line 33"/>
          <p:cNvSpPr>
            <a:spLocks noChangeShapeType="1"/>
          </p:cNvSpPr>
          <p:nvPr/>
        </p:nvSpPr>
        <p:spPr bwMode="auto">
          <a:xfrm flipV="1">
            <a:off x="4383088" y="1655763"/>
            <a:ext cx="1587" cy="498475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 type="triangle" w="med" len="med"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492" name="Text Box 34"/>
          <p:cNvSpPr txBox="1">
            <a:spLocks noChangeArrowheads="1"/>
          </p:cNvSpPr>
          <p:nvPr/>
        </p:nvSpPr>
        <p:spPr bwMode="auto">
          <a:xfrm>
            <a:off x="995363" y="1360488"/>
            <a:ext cx="1381125" cy="8302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Java nyelv</a:t>
            </a:r>
          </a:p>
        </p:txBody>
      </p:sp>
      <p:sp>
        <p:nvSpPr>
          <p:cNvPr id="19493" name="Line 35"/>
          <p:cNvSpPr>
            <a:spLocks noChangeShapeType="1"/>
          </p:cNvSpPr>
          <p:nvPr/>
        </p:nvSpPr>
        <p:spPr bwMode="auto">
          <a:xfrm>
            <a:off x="1162050" y="3886200"/>
            <a:ext cx="1588" cy="148748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494" name="Line 36"/>
          <p:cNvSpPr>
            <a:spLocks noChangeShapeType="1"/>
          </p:cNvSpPr>
          <p:nvPr/>
        </p:nvSpPr>
        <p:spPr bwMode="auto">
          <a:xfrm>
            <a:off x="2152650" y="3886200"/>
            <a:ext cx="1588" cy="148748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495" name="Line 37"/>
          <p:cNvSpPr>
            <a:spLocks noChangeShapeType="1"/>
          </p:cNvSpPr>
          <p:nvPr/>
        </p:nvSpPr>
        <p:spPr bwMode="auto">
          <a:xfrm>
            <a:off x="2301875" y="3886200"/>
            <a:ext cx="0" cy="148748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496" name="Line 38"/>
          <p:cNvSpPr>
            <a:spLocks noChangeShapeType="1"/>
          </p:cNvSpPr>
          <p:nvPr/>
        </p:nvSpPr>
        <p:spPr bwMode="auto">
          <a:xfrm>
            <a:off x="3294063" y="3886200"/>
            <a:ext cx="0" cy="148748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497" name="Line 39"/>
          <p:cNvSpPr>
            <a:spLocks noChangeShapeType="1"/>
          </p:cNvSpPr>
          <p:nvPr/>
        </p:nvSpPr>
        <p:spPr bwMode="auto">
          <a:xfrm>
            <a:off x="3490913" y="3886200"/>
            <a:ext cx="1587" cy="148748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498" name="Line 40"/>
          <p:cNvSpPr>
            <a:spLocks noChangeShapeType="1"/>
          </p:cNvSpPr>
          <p:nvPr/>
        </p:nvSpPr>
        <p:spPr bwMode="auto">
          <a:xfrm>
            <a:off x="4481513" y="3886200"/>
            <a:ext cx="1587" cy="148748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499" name="Line 41"/>
          <p:cNvSpPr>
            <a:spLocks noChangeShapeType="1"/>
          </p:cNvSpPr>
          <p:nvPr/>
        </p:nvSpPr>
        <p:spPr bwMode="auto">
          <a:xfrm>
            <a:off x="4629150" y="3886200"/>
            <a:ext cx="1588" cy="148748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500" name="Line 42"/>
          <p:cNvSpPr>
            <a:spLocks noChangeShapeType="1"/>
          </p:cNvSpPr>
          <p:nvPr/>
        </p:nvSpPr>
        <p:spPr bwMode="auto">
          <a:xfrm>
            <a:off x="5621338" y="3886200"/>
            <a:ext cx="1587" cy="148748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501" name="Line 43"/>
          <p:cNvSpPr>
            <a:spLocks noChangeShapeType="1"/>
          </p:cNvSpPr>
          <p:nvPr/>
        </p:nvSpPr>
        <p:spPr bwMode="auto">
          <a:xfrm>
            <a:off x="5770563" y="3886200"/>
            <a:ext cx="1587" cy="148748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502" name="Line 44"/>
          <p:cNvSpPr>
            <a:spLocks noChangeShapeType="1"/>
          </p:cNvSpPr>
          <p:nvPr/>
        </p:nvSpPr>
        <p:spPr bwMode="auto">
          <a:xfrm>
            <a:off x="6761163" y="3886200"/>
            <a:ext cx="1587" cy="148748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503" name="Line 45"/>
          <p:cNvSpPr>
            <a:spLocks noChangeShapeType="1"/>
          </p:cNvSpPr>
          <p:nvPr/>
        </p:nvSpPr>
        <p:spPr bwMode="auto">
          <a:xfrm>
            <a:off x="6908800" y="3886200"/>
            <a:ext cx="1588" cy="148748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504" name="Line 46"/>
          <p:cNvSpPr>
            <a:spLocks noChangeShapeType="1"/>
          </p:cNvSpPr>
          <p:nvPr/>
        </p:nvSpPr>
        <p:spPr bwMode="auto">
          <a:xfrm>
            <a:off x="7899400" y="3886200"/>
            <a:ext cx="1588" cy="148748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505" name="Line 47"/>
          <p:cNvSpPr>
            <a:spLocks noChangeShapeType="1"/>
          </p:cNvSpPr>
          <p:nvPr/>
        </p:nvSpPr>
        <p:spPr bwMode="auto">
          <a:xfrm>
            <a:off x="3490913" y="3886200"/>
            <a:ext cx="1587" cy="148748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506" name="Line 48"/>
          <p:cNvSpPr>
            <a:spLocks noChangeShapeType="1"/>
          </p:cNvSpPr>
          <p:nvPr/>
        </p:nvSpPr>
        <p:spPr bwMode="auto">
          <a:xfrm>
            <a:off x="914400" y="1757363"/>
            <a:ext cx="7183438" cy="1587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507" name="Line 49"/>
          <p:cNvSpPr>
            <a:spLocks noChangeShapeType="1"/>
          </p:cNvSpPr>
          <p:nvPr/>
        </p:nvSpPr>
        <p:spPr bwMode="auto">
          <a:xfrm>
            <a:off x="914400" y="3390900"/>
            <a:ext cx="7183438" cy="15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508" name="Line 50"/>
          <p:cNvSpPr>
            <a:spLocks noChangeShapeType="1"/>
          </p:cNvSpPr>
          <p:nvPr/>
        </p:nvSpPr>
        <p:spPr bwMode="auto">
          <a:xfrm>
            <a:off x="914400" y="4465638"/>
            <a:ext cx="7183438" cy="1587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9509" name="Rectangle 51"/>
          <p:cNvSpPr>
            <a:spLocks noChangeArrowheads="1"/>
          </p:cNvSpPr>
          <p:nvPr/>
        </p:nvSpPr>
        <p:spPr bwMode="auto">
          <a:xfrm>
            <a:off x="1162050" y="3838575"/>
            <a:ext cx="6726238" cy="398463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9510" name="Text Box 52"/>
          <p:cNvSpPr txBox="1">
            <a:spLocks noChangeArrowheads="1"/>
          </p:cNvSpPr>
          <p:nvPr/>
        </p:nvSpPr>
        <p:spPr bwMode="auto">
          <a:xfrm>
            <a:off x="882650" y="6499225"/>
            <a:ext cx="7561263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 dirty="0">
                <a:solidFill>
                  <a:srgbClr val="000000"/>
                </a:solidFill>
              </a:rPr>
              <a:t>Forrás: Bátfai Norbert: Nehogy már a mobilod nyomkodjon Téged! DEENK 2008.</a:t>
            </a:r>
          </a:p>
        </p:txBody>
      </p:sp>
      <p:sp>
        <p:nvSpPr>
          <p:cNvPr id="55" name="Téglalap 54"/>
          <p:cNvSpPr/>
          <p:nvPr/>
        </p:nvSpPr>
        <p:spPr>
          <a:xfrm>
            <a:off x="900113" y="4508500"/>
            <a:ext cx="7200900" cy="1008063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6" name="Téglalap 55"/>
          <p:cNvSpPr/>
          <p:nvPr/>
        </p:nvSpPr>
        <p:spPr>
          <a:xfrm>
            <a:off x="900113" y="765175"/>
            <a:ext cx="7200900" cy="100806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9513" name="Picture 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060575"/>
            <a:ext cx="1400175" cy="1028700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14388"/>
            <a:ext cx="9142413" cy="5326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50" y="1404938"/>
            <a:ext cx="9144000" cy="532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4" name="Freeform 3"/>
          <p:cNvSpPr>
            <a:spLocks noChangeArrowheads="1"/>
          </p:cNvSpPr>
          <p:nvPr/>
        </p:nvSpPr>
        <p:spPr bwMode="auto">
          <a:xfrm>
            <a:off x="1109663" y="1679575"/>
            <a:ext cx="1035050" cy="419100"/>
          </a:xfrm>
          <a:custGeom>
            <a:avLst/>
            <a:gdLst>
              <a:gd name="T0" fmla="*/ 174579 w 3166"/>
              <a:gd name="T1" fmla="*/ 377353 h 1285"/>
              <a:gd name="T2" fmla="*/ 250426 w 3166"/>
              <a:gd name="T3" fmla="*/ 75340 h 1285"/>
              <a:gd name="T4" fmla="*/ 596314 w 3166"/>
              <a:gd name="T5" fmla="*/ 43052 h 1285"/>
              <a:gd name="T6" fmla="*/ 931414 w 3166"/>
              <a:gd name="T7" fmla="*/ 86103 h 1285"/>
              <a:gd name="T8" fmla="*/ 855894 w 3166"/>
              <a:gd name="T9" fmla="*/ 398879 h 1285"/>
              <a:gd name="T10" fmla="*/ 510006 w 3166"/>
              <a:gd name="T11" fmla="*/ 398879 h 1285"/>
              <a:gd name="T12" fmla="*/ 185367 w 3166"/>
              <a:gd name="T13" fmla="*/ 355827 h 1285"/>
              <a:gd name="T14" fmla="*/ 163790 w 3166"/>
              <a:gd name="T15" fmla="*/ 355827 h 1285"/>
              <a:gd name="T16" fmla="*/ 174579 w 3166"/>
              <a:gd name="T17" fmla="*/ 377353 h 128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66"/>
              <a:gd name="T28" fmla="*/ 0 h 1285"/>
              <a:gd name="T29" fmla="*/ 3166 w 3166"/>
              <a:gd name="T30" fmla="*/ 1285 h 128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66" h="1285">
                <a:moveTo>
                  <a:pt x="534" y="1157"/>
                </a:moveTo>
                <a:cubicBezTo>
                  <a:pt x="0" y="946"/>
                  <a:pt x="379" y="306"/>
                  <a:pt x="766" y="231"/>
                </a:cubicBezTo>
                <a:cubicBezTo>
                  <a:pt x="1115" y="164"/>
                  <a:pt x="1469" y="136"/>
                  <a:pt x="1824" y="132"/>
                </a:cubicBezTo>
                <a:cubicBezTo>
                  <a:pt x="2165" y="129"/>
                  <a:pt x="2554" y="0"/>
                  <a:pt x="2849" y="264"/>
                </a:cubicBezTo>
                <a:cubicBezTo>
                  <a:pt x="3165" y="547"/>
                  <a:pt x="3013" y="1154"/>
                  <a:pt x="2618" y="1223"/>
                </a:cubicBezTo>
                <a:cubicBezTo>
                  <a:pt x="2271" y="1284"/>
                  <a:pt x="1911" y="1245"/>
                  <a:pt x="1560" y="1223"/>
                </a:cubicBezTo>
                <a:cubicBezTo>
                  <a:pt x="1226" y="1203"/>
                  <a:pt x="890" y="1183"/>
                  <a:pt x="567" y="1091"/>
                </a:cubicBezTo>
                <a:lnTo>
                  <a:pt x="501" y="1091"/>
                </a:lnTo>
                <a:lnTo>
                  <a:pt x="534" y="1157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1976438" y="66675"/>
            <a:ext cx="4762500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Kávé bébi, a bájtkód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995363" y="163513"/>
            <a:ext cx="7385050" cy="65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Java platform és hordozhatóság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882650" y="6499225"/>
            <a:ext cx="7561263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>
                <a:solidFill>
                  <a:srgbClr val="000000"/>
                </a:solidFill>
              </a:rPr>
              <a:t>Forrás: Bátfai Norbert: Nehogy már a mobilod nyomkodjon Téged! DEENK 2008.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3633788" y="4235450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3708400" y="4292600"/>
            <a:ext cx="855663" cy="363538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Linux PC</a:t>
            </a:r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2503488" y="4235450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2511425" y="4281488"/>
            <a:ext cx="908050" cy="66040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Windows</a:t>
            </a:r>
          </a:p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PC</a:t>
            </a:r>
          </a:p>
        </p:txBody>
      </p:sp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1474788" y="4281488"/>
            <a:ext cx="865187" cy="587375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Solaris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szerver</a:t>
            </a:r>
          </a:p>
        </p:txBody>
      </p:sp>
      <p:sp>
        <p:nvSpPr>
          <p:cNvPr id="21513" name="Rectangle 8"/>
          <p:cNvSpPr>
            <a:spLocks noChangeArrowheads="1"/>
          </p:cNvSpPr>
          <p:nvPr/>
        </p:nvSpPr>
        <p:spPr bwMode="auto">
          <a:xfrm>
            <a:off x="4719638" y="4237038"/>
            <a:ext cx="944562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4821238" y="4283075"/>
            <a:ext cx="758825" cy="7302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Nokia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mobil</a:t>
            </a:r>
          </a:p>
        </p:txBody>
      </p:sp>
      <p:sp>
        <p:nvSpPr>
          <p:cNvPr id="21515" name="Rectangle 10"/>
          <p:cNvSpPr>
            <a:spLocks noChangeArrowheads="1"/>
          </p:cNvSpPr>
          <p:nvPr/>
        </p:nvSpPr>
        <p:spPr bwMode="auto">
          <a:xfrm>
            <a:off x="5803900" y="4237038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16" name="Text Box 11"/>
          <p:cNvSpPr txBox="1">
            <a:spLocks noChangeArrowheads="1"/>
          </p:cNvSpPr>
          <p:nvPr/>
        </p:nvSpPr>
        <p:spPr bwMode="auto">
          <a:xfrm>
            <a:off x="5803900" y="4271963"/>
            <a:ext cx="1000125" cy="7413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Motorola</a:t>
            </a:r>
          </a:p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mobil</a:t>
            </a:r>
          </a:p>
        </p:txBody>
      </p:sp>
      <p:sp>
        <p:nvSpPr>
          <p:cNvPr id="21517" name="Rectangle 12"/>
          <p:cNvSpPr>
            <a:spLocks noChangeArrowheads="1"/>
          </p:cNvSpPr>
          <p:nvPr/>
        </p:nvSpPr>
        <p:spPr bwMode="auto">
          <a:xfrm>
            <a:off x="1419225" y="3606800"/>
            <a:ext cx="6365875" cy="427038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3917950" y="3638550"/>
            <a:ext cx="708025" cy="896938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JVM</a:t>
            </a:r>
          </a:p>
        </p:txBody>
      </p:sp>
      <p:sp>
        <p:nvSpPr>
          <p:cNvPr id="21519" name="Rectangle 14"/>
          <p:cNvSpPr>
            <a:spLocks noChangeArrowheads="1"/>
          </p:cNvSpPr>
          <p:nvPr/>
        </p:nvSpPr>
        <p:spPr bwMode="auto">
          <a:xfrm>
            <a:off x="6889750" y="4237038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20" name="Text Box 15"/>
          <p:cNvSpPr txBox="1">
            <a:spLocks noChangeArrowheads="1"/>
          </p:cNvSpPr>
          <p:nvPr/>
        </p:nvSpPr>
        <p:spPr bwMode="auto">
          <a:xfrm>
            <a:off x="6989763" y="4283075"/>
            <a:ext cx="750887" cy="658813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LEGO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robot</a:t>
            </a:r>
          </a:p>
        </p:txBody>
      </p:sp>
      <p:sp>
        <p:nvSpPr>
          <p:cNvPr id="21521" name="Text Box 16"/>
          <p:cNvSpPr txBox="1">
            <a:spLocks noChangeArrowheads="1"/>
          </p:cNvSpPr>
          <p:nvPr/>
        </p:nvSpPr>
        <p:spPr bwMode="auto">
          <a:xfrm>
            <a:off x="3444875" y="2976563"/>
            <a:ext cx="1314450" cy="895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Java nyelv</a:t>
            </a:r>
          </a:p>
        </p:txBody>
      </p:sp>
      <p:sp>
        <p:nvSpPr>
          <p:cNvPr id="21522" name="Line 17"/>
          <p:cNvSpPr>
            <a:spLocks noChangeShapeType="1"/>
          </p:cNvSpPr>
          <p:nvPr/>
        </p:nvSpPr>
        <p:spPr bwMode="auto">
          <a:xfrm flipV="1">
            <a:off x="2424113" y="1196975"/>
            <a:ext cx="1587" cy="48148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1523" name="Line 18"/>
          <p:cNvSpPr>
            <a:spLocks noChangeShapeType="1"/>
          </p:cNvSpPr>
          <p:nvPr/>
        </p:nvSpPr>
        <p:spPr bwMode="auto">
          <a:xfrm flipV="1">
            <a:off x="4640263" y="1196975"/>
            <a:ext cx="1587" cy="48148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1524" name="Line 19"/>
          <p:cNvSpPr>
            <a:spLocks noChangeShapeType="1"/>
          </p:cNvSpPr>
          <p:nvPr/>
        </p:nvSpPr>
        <p:spPr bwMode="auto">
          <a:xfrm flipV="1">
            <a:off x="6808788" y="1196975"/>
            <a:ext cx="1587" cy="48148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1525" name="Rectangle 20"/>
          <p:cNvSpPr>
            <a:spLocks noChangeArrowheads="1"/>
          </p:cNvSpPr>
          <p:nvPr/>
        </p:nvSpPr>
        <p:spPr bwMode="auto">
          <a:xfrm>
            <a:off x="2597150" y="1393825"/>
            <a:ext cx="1792288" cy="1336675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26" name="Text Box 21"/>
          <p:cNvSpPr txBox="1">
            <a:spLocks noChangeArrowheads="1"/>
          </p:cNvSpPr>
          <p:nvPr/>
        </p:nvSpPr>
        <p:spPr bwMode="auto">
          <a:xfrm>
            <a:off x="2597150" y="1404938"/>
            <a:ext cx="1435100" cy="5127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Java SE </a:t>
            </a:r>
          </a:p>
        </p:txBody>
      </p:sp>
      <p:sp>
        <p:nvSpPr>
          <p:cNvPr id="21527" name="Rectangle 22"/>
          <p:cNvSpPr>
            <a:spLocks noChangeArrowheads="1"/>
          </p:cNvSpPr>
          <p:nvPr/>
        </p:nvSpPr>
        <p:spPr bwMode="auto">
          <a:xfrm>
            <a:off x="4859338" y="1928813"/>
            <a:ext cx="1744662" cy="801687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28" name="Text Box 23"/>
          <p:cNvSpPr txBox="1">
            <a:spLocks noChangeArrowheads="1"/>
          </p:cNvSpPr>
          <p:nvPr/>
        </p:nvSpPr>
        <p:spPr bwMode="auto">
          <a:xfrm>
            <a:off x="4846638" y="1946275"/>
            <a:ext cx="1484312" cy="514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Java ME </a:t>
            </a:r>
          </a:p>
        </p:txBody>
      </p:sp>
      <p:sp>
        <p:nvSpPr>
          <p:cNvPr id="21529" name="Line 24"/>
          <p:cNvSpPr>
            <a:spLocks noChangeShapeType="1"/>
          </p:cNvSpPr>
          <p:nvPr/>
        </p:nvSpPr>
        <p:spPr bwMode="auto">
          <a:xfrm flipH="1">
            <a:off x="1417638" y="2730500"/>
            <a:ext cx="852487" cy="15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1530" name="Line 25"/>
          <p:cNvSpPr>
            <a:spLocks noChangeShapeType="1"/>
          </p:cNvSpPr>
          <p:nvPr/>
        </p:nvSpPr>
        <p:spPr bwMode="auto">
          <a:xfrm flipV="1">
            <a:off x="2268538" y="1392238"/>
            <a:ext cx="1587" cy="1339850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1531" name="Text Box 26"/>
          <p:cNvSpPr txBox="1">
            <a:spLocks noChangeArrowheads="1"/>
          </p:cNvSpPr>
          <p:nvPr/>
        </p:nvSpPr>
        <p:spPr bwMode="auto">
          <a:xfrm>
            <a:off x="1263650" y="1438275"/>
            <a:ext cx="1435100" cy="514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Java EE </a:t>
            </a:r>
          </a:p>
        </p:txBody>
      </p:sp>
      <p:sp>
        <p:nvSpPr>
          <p:cNvPr id="21532" name="Rectangle 27"/>
          <p:cNvSpPr>
            <a:spLocks noChangeArrowheads="1"/>
          </p:cNvSpPr>
          <p:nvPr/>
        </p:nvSpPr>
        <p:spPr bwMode="auto">
          <a:xfrm>
            <a:off x="6981825" y="2462213"/>
            <a:ext cx="801688" cy="293687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33" name="Text Box 28"/>
          <p:cNvSpPr txBox="1">
            <a:spLocks noChangeArrowheads="1"/>
          </p:cNvSpPr>
          <p:nvPr/>
        </p:nvSpPr>
        <p:spPr bwMode="auto">
          <a:xfrm>
            <a:off x="7015163" y="2436813"/>
            <a:ext cx="1050925" cy="514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leJOS</a:t>
            </a:r>
          </a:p>
        </p:txBody>
      </p:sp>
      <p:sp>
        <p:nvSpPr>
          <p:cNvPr id="21534" name="Rectangle 29"/>
          <p:cNvSpPr>
            <a:spLocks noChangeArrowheads="1"/>
          </p:cNvSpPr>
          <p:nvPr/>
        </p:nvSpPr>
        <p:spPr bwMode="auto">
          <a:xfrm>
            <a:off x="1419225" y="2943225"/>
            <a:ext cx="6365875" cy="428625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35" name="Oval 30"/>
          <p:cNvSpPr>
            <a:spLocks noChangeArrowheads="1"/>
          </p:cNvSpPr>
          <p:nvPr/>
        </p:nvSpPr>
        <p:spPr bwMode="auto">
          <a:xfrm>
            <a:off x="1608138" y="2141538"/>
            <a:ext cx="471487" cy="534987"/>
          </a:xfrm>
          <a:prstGeom prst="ellips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36" name="Oval 31"/>
          <p:cNvSpPr>
            <a:spLocks noChangeArrowheads="1"/>
          </p:cNvSpPr>
          <p:nvPr/>
        </p:nvSpPr>
        <p:spPr bwMode="auto">
          <a:xfrm>
            <a:off x="1325563" y="2087563"/>
            <a:ext cx="469900" cy="534987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37" name="Oval 32"/>
          <p:cNvSpPr>
            <a:spLocks noChangeArrowheads="1"/>
          </p:cNvSpPr>
          <p:nvPr/>
        </p:nvSpPr>
        <p:spPr bwMode="auto">
          <a:xfrm>
            <a:off x="827088" y="1773238"/>
            <a:ext cx="1368425" cy="695325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lIns="89803" tIns="63385" rIns="89803" bIns="48983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Servlet</a:t>
            </a:r>
          </a:p>
        </p:txBody>
      </p:sp>
      <p:sp>
        <p:nvSpPr>
          <p:cNvPr id="21538" name="Oval 33"/>
          <p:cNvSpPr>
            <a:spLocks noChangeArrowheads="1"/>
          </p:cNvSpPr>
          <p:nvPr/>
        </p:nvSpPr>
        <p:spPr bwMode="auto">
          <a:xfrm>
            <a:off x="3870325" y="2087563"/>
            <a:ext cx="471488" cy="534987"/>
          </a:xfrm>
          <a:prstGeom prst="ellips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39" name="Oval 34"/>
          <p:cNvSpPr>
            <a:spLocks noChangeArrowheads="1"/>
          </p:cNvSpPr>
          <p:nvPr/>
        </p:nvSpPr>
        <p:spPr bwMode="auto">
          <a:xfrm>
            <a:off x="3163888" y="2087563"/>
            <a:ext cx="471487" cy="534987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1540" name="Oval 35"/>
          <p:cNvSpPr>
            <a:spLocks noChangeArrowheads="1"/>
          </p:cNvSpPr>
          <p:nvPr/>
        </p:nvSpPr>
        <p:spPr bwMode="auto">
          <a:xfrm>
            <a:off x="2916238" y="1874838"/>
            <a:ext cx="1295400" cy="587375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lIns="89803" tIns="63385" rIns="89803" bIns="48983" anchor="ctr" anchorCtr="1"/>
          <a:lstStyle/>
          <a:p>
            <a:pPr algn="ctr"/>
            <a:r>
              <a:rPr lang="hu-HU">
                <a:solidFill>
                  <a:srgbClr val="000000"/>
                </a:solidFill>
              </a:rPr>
              <a:t>Applet</a:t>
            </a:r>
          </a:p>
        </p:txBody>
      </p:sp>
      <p:sp>
        <p:nvSpPr>
          <p:cNvPr id="21541" name="Oval 36"/>
          <p:cNvSpPr>
            <a:spLocks noChangeArrowheads="1"/>
          </p:cNvSpPr>
          <p:nvPr/>
        </p:nvSpPr>
        <p:spPr bwMode="auto">
          <a:xfrm>
            <a:off x="5219700" y="2195513"/>
            <a:ext cx="1336675" cy="481012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lIns="89803" tIns="63385" rIns="89803" bIns="48983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MIDlet</a:t>
            </a:r>
          </a:p>
        </p:txBody>
      </p:sp>
      <p:sp>
        <p:nvSpPr>
          <p:cNvPr id="21542" name="Rectangle 37"/>
          <p:cNvSpPr>
            <a:spLocks noChangeArrowheads="1"/>
          </p:cNvSpPr>
          <p:nvPr/>
        </p:nvSpPr>
        <p:spPr bwMode="auto">
          <a:xfrm>
            <a:off x="1392238" y="4235450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39" name="Téglalap 38"/>
          <p:cNvSpPr/>
          <p:nvPr/>
        </p:nvSpPr>
        <p:spPr>
          <a:xfrm>
            <a:off x="1476375" y="2924175"/>
            <a:ext cx="6335713" cy="433388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0" name="Téglalap 39"/>
          <p:cNvSpPr/>
          <p:nvPr/>
        </p:nvSpPr>
        <p:spPr>
          <a:xfrm>
            <a:off x="1403350" y="3573463"/>
            <a:ext cx="6408738" cy="431800"/>
          </a:xfrm>
          <a:prstGeom prst="rect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1" name="Téglalap 40"/>
          <p:cNvSpPr/>
          <p:nvPr/>
        </p:nvSpPr>
        <p:spPr>
          <a:xfrm>
            <a:off x="1403350" y="4149725"/>
            <a:ext cx="6408738" cy="719138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2085975" y="-26988"/>
            <a:ext cx="4789488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Android Linux kernel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815975"/>
            <a:ext cx="5753100" cy="3984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1438" y="1493838"/>
            <a:ext cx="6429375" cy="5200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995363" y="163513"/>
            <a:ext cx="7385050" cy="65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Java platform és hordozhatóság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882650" y="6499225"/>
            <a:ext cx="7561263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>
                <a:solidFill>
                  <a:srgbClr val="000000"/>
                </a:solidFill>
              </a:rPr>
              <a:t>Forrás: Bátfai Norbert: Nehogy már a mobilod nyomkodjon Téged! DEENK 2008.</a:t>
            </a:r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2769170" y="4235450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2843782" y="4292600"/>
            <a:ext cx="857250" cy="363538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Linux PC</a:t>
            </a:r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1638870" y="4235450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1646807" y="4281488"/>
            <a:ext cx="909638" cy="66040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Windows</a:t>
            </a:r>
          </a:p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PC</a:t>
            </a: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610170" y="4281488"/>
            <a:ext cx="865187" cy="587375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Solaris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szerver</a:t>
            </a:r>
          </a:p>
        </p:txBody>
      </p:sp>
      <p:sp>
        <p:nvSpPr>
          <p:cNvPr id="23561" name="Rectangle 8"/>
          <p:cNvSpPr>
            <a:spLocks noChangeArrowheads="1"/>
          </p:cNvSpPr>
          <p:nvPr/>
        </p:nvSpPr>
        <p:spPr bwMode="auto">
          <a:xfrm>
            <a:off x="5906070" y="4237038"/>
            <a:ext cx="944562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6007670" y="4283075"/>
            <a:ext cx="758825" cy="7302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Nokia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mobil</a:t>
            </a:r>
          </a:p>
        </p:txBody>
      </p:sp>
      <p:sp>
        <p:nvSpPr>
          <p:cNvPr id="23563" name="Rectangle 10"/>
          <p:cNvSpPr>
            <a:spLocks noChangeArrowheads="1"/>
          </p:cNvSpPr>
          <p:nvPr/>
        </p:nvSpPr>
        <p:spPr bwMode="auto">
          <a:xfrm>
            <a:off x="6990332" y="4237038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64" name="Text Box 11"/>
          <p:cNvSpPr txBox="1">
            <a:spLocks noChangeArrowheads="1"/>
          </p:cNvSpPr>
          <p:nvPr/>
        </p:nvSpPr>
        <p:spPr bwMode="auto">
          <a:xfrm>
            <a:off x="6990332" y="4271963"/>
            <a:ext cx="1000125" cy="7413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Motorola</a:t>
            </a:r>
          </a:p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mobil</a:t>
            </a:r>
          </a:p>
        </p:txBody>
      </p:sp>
      <p:sp>
        <p:nvSpPr>
          <p:cNvPr id="23565" name="Rectangle 12"/>
          <p:cNvSpPr>
            <a:spLocks noChangeArrowheads="1"/>
          </p:cNvSpPr>
          <p:nvPr/>
        </p:nvSpPr>
        <p:spPr bwMode="auto">
          <a:xfrm>
            <a:off x="611757" y="3606800"/>
            <a:ext cx="8424863" cy="427038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66" name="Text Box 13"/>
          <p:cNvSpPr txBox="1">
            <a:spLocks noChangeArrowheads="1"/>
          </p:cNvSpPr>
          <p:nvPr/>
        </p:nvSpPr>
        <p:spPr bwMode="auto">
          <a:xfrm>
            <a:off x="695895" y="3611563"/>
            <a:ext cx="708025" cy="896937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JVM</a:t>
            </a:r>
          </a:p>
        </p:txBody>
      </p:sp>
      <p:sp>
        <p:nvSpPr>
          <p:cNvPr id="23567" name="Rectangle 14"/>
          <p:cNvSpPr>
            <a:spLocks noChangeArrowheads="1"/>
          </p:cNvSpPr>
          <p:nvPr/>
        </p:nvSpPr>
        <p:spPr bwMode="auto">
          <a:xfrm>
            <a:off x="8076182" y="4237038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68" name="Text Box 15"/>
          <p:cNvSpPr txBox="1">
            <a:spLocks noChangeArrowheads="1"/>
          </p:cNvSpPr>
          <p:nvPr/>
        </p:nvSpPr>
        <p:spPr bwMode="auto">
          <a:xfrm>
            <a:off x="8176195" y="4283075"/>
            <a:ext cx="750887" cy="658813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LEGO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robot</a:t>
            </a:r>
          </a:p>
        </p:txBody>
      </p:sp>
      <p:sp>
        <p:nvSpPr>
          <p:cNvPr id="23569" name="Text Box 16"/>
          <p:cNvSpPr txBox="1">
            <a:spLocks noChangeArrowheads="1"/>
          </p:cNvSpPr>
          <p:nvPr/>
        </p:nvSpPr>
        <p:spPr bwMode="auto">
          <a:xfrm>
            <a:off x="592707" y="2965450"/>
            <a:ext cx="1314450" cy="895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Java nyelv</a:t>
            </a:r>
          </a:p>
        </p:txBody>
      </p:sp>
      <p:sp>
        <p:nvSpPr>
          <p:cNvPr id="23570" name="Line 17"/>
          <p:cNvSpPr>
            <a:spLocks noChangeShapeType="1"/>
          </p:cNvSpPr>
          <p:nvPr/>
        </p:nvSpPr>
        <p:spPr bwMode="auto">
          <a:xfrm flipV="1">
            <a:off x="1559495" y="1196975"/>
            <a:ext cx="1587" cy="48148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3571" name="Line 18"/>
          <p:cNvSpPr>
            <a:spLocks noChangeShapeType="1"/>
          </p:cNvSpPr>
          <p:nvPr/>
        </p:nvSpPr>
        <p:spPr bwMode="auto">
          <a:xfrm flipV="1">
            <a:off x="3775645" y="1196975"/>
            <a:ext cx="1587" cy="48148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3572" name="Line 19"/>
          <p:cNvSpPr>
            <a:spLocks noChangeShapeType="1"/>
          </p:cNvSpPr>
          <p:nvPr/>
        </p:nvSpPr>
        <p:spPr bwMode="auto">
          <a:xfrm flipV="1">
            <a:off x="7995220" y="1196975"/>
            <a:ext cx="1587" cy="48148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1732532" y="1393825"/>
            <a:ext cx="1792288" cy="1336675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74" name="Text Box 21"/>
          <p:cNvSpPr txBox="1">
            <a:spLocks noChangeArrowheads="1"/>
          </p:cNvSpPr>
          <p:nvPr/>
        </p:nvSpPr>
        <p:spPr bwMode="auto">
          <a:xfrm>
            <a:off x="1732532" y="1404938"/>
            <a:ext cx="1435100" cy="5127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Java SE </a:t>
            </a:r>
          </a:p>
        </p:txBody>
      </p:sp>
      <p:sp>
        <p:nvSpPr>
          <p:cNvPr id="23575" name="Rectangle 22"/>
          <p:cNvSpPr>
            <a:spLocks noChangeArrowheads="1"/>
          </p:cNvSpPr>
          <p:nvPr/>
        </p:nvSpPr>
        <p:spPr bwMode="auto">
          <a:xfrm>
            <a:off x="6045770" y="1928813"/>
            <a:ext cx="1744662" cy="801687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76" name="Text Box 23"/>
          <p:cNvSpPr txBox="1">
            <a:spLocks noChangeArrowheads="1"/>
          </p:cNvSpPr>
          <p:nvPr/>
        </p:nvSpPr>
        <p:spPr bwMode="auto">
          <a:xfrm>
            <a:off x="6033070" y="1946275"/>
            <a:ext cx="1484312" cy="514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Java ME </a:t>
            </a:r>
          </a:p>
        </p:txBody>
      </p:sp>
      <p:sp>
        <p:nvSpPr>
          <p:cNvPr id="23577" name="Line 24"/>
          <p:cNvSpPr>
            <a:spLocks noChangeShapeType="1"/>
          </p:cNvSpPr>
          <p:nvPr/>
        </p:nvSpPr>
        <p:spPr bwMode="auto">
          <a:xfrm flipH="1">
            <a:off x="553020" y="2730500"/>
            <a:ext cx="852487" cy="15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V="1">
            <a:off x="1403920" y="1392238"/>
            <a:ext cx="1587" cy="1339850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3579" name="Text Box 26"/>
          <p:cNvSpPr txBox="1">
            <a:spLocks noChangeArrowheads="1"/>
          </p:cNvSpPr>
          <p:nvPr/>
        </p:nvSpPr>
        <p:spPr bwMode="auto">
          <a:xfrm>
            <a:off x="399032" y="1438275"/>
            <a:ext cx="1435100" cy="514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Java EE </a:t>
            </a:r>
          </a:p>
        </p:txBody>
      </p:sp>
      <p:sp>
        <p:nvSpPr>
          <p:cNvPr id="23580" name="Rectangle 27"/>
          <p:cNvSpPr>
            <a:spLocks noChangeArrowheads="1"/>
          </p:cNvSpPr>
          <p:nvPr/>
        </p:nvSpPr>
        <p:spPr bwMode="auto">
          <a:xfrm>
            <a:off x="8168257" y="2462213"/>
            <a:ext cx="801688" cy="293687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81" name="Text Box 28"/>
          <p:cNvSpPr txBox="1">
            <a:spLocks noChangeArrowheads="1"/>
          </p:cNvSpPr>
          <p:nvPr/>
        </p:nvSpPr>
        <p:spPr bwMode="auto">
          <a:xfrm>
            <a:off x="8201595" y="2436813"/>
            <a:ext cx="1050925" cy="514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leJOS</a:t>
            </a:r>
          </a:p>
        </p:txBody>
      </p:sp>
      <p:sp>
        <p:nvSpPr>
          <p:cNvPr id="23582" name="Rectangle 29"/>
          <p:cNvSpPr>
            <a:spLocks noChangeArrowheads="1"/>
          </p:cNvSpPr>
          <p:nvPr/>
        </p:nvSpPr>
        <p:spPr bwMode="auto">
          <a:xfrm>
            <a:off x="611757" y="2943225"/>
            <a:ext cx="8424863" cy="428625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83" name="Oval 30"/>
          <p:cNvSpPr>
            <a:spLocks noChangeArrowheads="1"/>
          </p:cNvSpPr>
          <p:nvPr/>
        </p:nvSpPr>
        <p:spPr bwMode="auto">
          <a:xfrm>
            <a:off x="743520" y="2141538"/>
            <a:ext cx="471487" cy="534987"/>
          </a:xfrm>
          <a:prstGeom prst="ellips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84" name="Oval 31"/>
          <p:cNvSpPr>
            <a:spLocks noChangeArrowheads="1"/>
          </p:cNvSpPr>
          <p:nvPr/>
        </p:nvSpPr>
        <p:spPr bwMode="auto">
          <a:xfrm>
            <a:off x="460945" y="2087563"/>
            <a:ext cx="469900" cy="534987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85" name="Oval 32"/>
          <p:cNvSpPr>
            <a:spLocks noChangeArrowheads="1"/>
          </p:cNvSpPr>
          <p:nvPr/>
        </p:nvSpPr>
        <p:spPr bwMode="auto">
          <a:xfrm>
            <a:off x="-35943" y="1773238"/>
            <a:ext cx="1366838" cy="695325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lIns="89803" tIns="63385" rIns="89803" bIns="48983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Servlet</a:t>
            </a:r>
          </a:p>
        </p:txBody>
      </p:sp>
      <p:sp>
        <p:nvSpPr>
          <p:cNvPr id="23586" name="Oval 33"/>
          <p:cNvSpPr>
            <a:spLocks noChangeArrowheads="1"/>
          </p:cNvSpPr>
          <p:nvPr/>
        </p:nvSpPr>
        <p:spPr bwMode="auto">
          <a:xfrm>
            <a:off x="3005707" y="2087563"/>
            <a:ext cx="471488" cy="534987"/>
          </a:xfrm>
          <a:prstGeom prst="ellips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87" name="Oval 34"/>
          <p:cNvSpPr>
            <a:spLocks noChangeArrowheads="1"/>
          </p:cNvSpPr>
          <p:nvPr/>
        </p:nvSpPr>
        <p:spPr bwMode="auto">
          <a:xfrm>
            <a:off x="2299270" y="2087563"/>
            <a:ext cx="471487" cy="534987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88" name="Oval 35"/>
          <p:cNvSpPr>
            <a:spLocks noChangeArrowheads="1"/>
          </p:cNvSpPr>
          <p:nvPr/>
        </p:nvSpPr>
        <p:spPr bwMode="auto">
          <a:xfrm>
            <a:off x="2051620" y="1874838"/>
            <a:ext cx="1295400" cy="587375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lIns="89803" tIns="63385" rIns="89803" bIns="48983" anchor="ctr" anchorCtr="1"/>
          <a:lstStyle/>
          <a:p>
            <a:pPr algn="ctr"/>
            <a:r>
              <a:rPr lang="hu-HU">
                <a:solidFill>
                  <a:srgbClr val="000000"/>
                </a:solidFill>
              </a:rPr>
              <a:t>Applet</a:t>
            </a:r>
          </a:p>
        </p:txBody>
      </p:sp>
      <p:sp>
        <p:nvSpPr>
          <p:cNvPr id="23589" name="Oval 36"/>
          <p:cNvSpPr>
            <a:spLocks noChangeArrowheads="1"/>
          </p:cNvSpPr>
          <p:nvPr/>
        </p:nvSpPr>
        <p:spPr bwMode="auto">
          <a:xfrm>
            <a:off x="6406132" y="2195513"/>
            <a:ext cx="1336675" cy="481012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lIns="89803" tIns="63385" rIns="89803" bIns="48983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MIDlet</a:t>
            </a:r>
          </a:p>
        </p:txBody>
      </p:sp>
      <p:sp>
        <p:nvSpPr>
          <p:cNvPr id="23590" name="Rectangle 37"/>
          <p:cNvSpPr>
            <a:spLocks noChangeArrowheads="1"/>
          </p:cNvSpPr>
          <p:nvPr/>
        </p:nvSpPr>
        <p:spPr bwMode="auto">
          <a:xfrm>
            <a:off x="527620" y="4235450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39" name="Téglalap 38"/>
          <p:cNvSpPr/>
          <p:nvPr/>
        </p:nvSpPr>
        <p:spPr>
          <a:xfrm>
            <a:off x="611757" y="2924175"/>
            <a:ext cx="8401050" cy="433388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0" name="Téglalap 39"/>
          <p:cNvSpPr/>
          <p:nvPr/>
        </p:nvSpPr>
        <p:spPr>
          <a:xfrm>
            <a:off x="538732" y="3573463"/>
            <a:ext cx="8497888" cy="431800"/>
          </a:xfrm>
          <a:prstGeom prst="rect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1" name="Téglalap 40"/>
          <p:cNvSpPr/>
          <p:nvPr/>
        </p:nvSpPr>
        <p:spPr>
          <a:xfrm>
            <a:off x="538732" y="4149725"/>
            <a:ext cx="8497888" cy="719138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3594" name="Line 19"/>
          <p:cNvSpPr>
            <a:spLocks noChangeShapeType="1"/>
          </p:cNvSpPr>
          <p:nvPr/>
        </p:nvSpPr>
        <p:spPr bwMode="auto">
          <a:xfrm flipV="1">
            <a:off x="5866382" y="1196975"/>
            <a:ext cx="1588" cy="48148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3595" name="Rectangle 22"/>
          <p:cNvSpPr>
            <a:spLocks noChangeArrowheads="1"/>
          </p:cNvSpPr>
          <p:nvPr/>
        </p:nvSpPr>
        <p:spPr bwMode="auto">
          <a:xfrm>
            <a:off x="3996307" y="1773238"/>
            <a:ext cx="1744663" cy="944562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96" name="Text Box 23"/>
          <p:cNvSpPr txBox="1">
            <a:spLocks noChangeArrowheads="1"/>
          </p:cNvSpPr>
          <p:nvPr/>
        </p:nvSpPr>
        <p:spPr bwMode="auto">
          <a:xfrm>
            <a:off x="3983607" y="1773238"/>
            <a:ext cx="1484313" cy="514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Android</a:t>
            </a:r>
          </a:p>
        </p:txBody>
      </p:sp>
      <p:sp>
        <p:nvSpPr>
          <p:cNvPr id="23597" name="Oval 36"/>
          <p:cNvSpPr>
            <a:spLocks noChangeArrowheads="1"/>
          </p:cNvSpPr>
          <p:nvPr/>
        </p:nvSpPr>
        <p:spPr bwMode="auto">
          <a:xfrm>
            <a:off x="4356670" y="2182813"/>
            <a:ext cx="1336675" cy="481012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lIns="89803" tIns="63385" rIns="89803" bIns="48983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Activity</a:t>
            </a:r>
          </a:p>
        </p:txBody>
      </p:sp>
      <p:sp>
        <p:nvSpPr>
          <p:cNvPr id="23598" name="Téglalap 46"/>
          <p:cNvSpPr>
            <a:spLocks noChangeArrowheads="1"/>
          </p:cNvSpPr>
          <p:nvPr/>
        </p:nvSpPr>
        <p:spPr bwMode="auto">
          <a:xfrm>
            <a:off x="4428107" y="3644900"/>
            <a:ext cx="81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Dalvik</a:t>
            </a:r>
          </a:p>
        </p:txBody>
      </p:sp>
      <p:sp>
        <p:nvSpPr>
          <p:cNvPr id="23599" name="Text Box 7"/>
          <p:cNvSpPr txBox="1">
            <a:spLocks noChangeArrowheads="1"/>
          </p:cNvSpPr>
          <p:nvPr/>
        </p:nvSpPr>
        <p:spPr bwMode="auto">
          <a:xfrm>
            <a:off x="3934395" y="4267200"/>
            <a:ext cx="1789112" cy="587375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Androidos Linux</a:t>
            </a:r>
            <a:br>
              <a:rPr lang="hu-HU">
                <a:solidFill>
                  <a:srgbClr val="000000"/>
                </a:solidFill>
              </a:rPr>
            </a:br>
            <a:r>
              <a:rPr lang="hu-HU">
                <a:solidFill>
                  <a:srgbClr val="000000"/>
                </a:solidFill>
              </a:rPr>
              <a:t>eszközök</a:t>
            </a:r>
          </a:p>
        </p:txBody>
      </p:sp>
      <p:sp>
        <p:nvSpPr>
          <p:cNvPr id="23600" name="Rectangle 37"/>
          <p:cNvSpPr>
            <a:spLocks noChangeArrowheads="1"/>
          </p:cNvSpPr>
          <p:nvPr/>
        </p:nvSpPr>
        <p:spPr bwMode="auto">
          <a:xfrm>
            <a:off x="3851845" y="4221163"/>
            <a:ext cx="1944687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1035050" y="358775"/>
            <a:ext cx="7062788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/>
            </a:pPr>
            <a:r>
              <a:rPr lang="hu-HU" sz="2900" b="1" dirty="0">
                <a:solidFill>
                  <a:srgbClr val="000000"/>
                </a:solidFill>
                <a:latin typeface="+mj-lt"/>
              </a:rPr>
              <a:t>2006. november, a Sun megnyitja a Java-t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/>
            </a:pPr>
            <a:r>
              <a:rPr lang="hu-HU" sz="29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1146175" y="1633538"/>
            <a:ext cx="7507288" cy="1963737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  <p:txBody>
          <a:bodyPr lIns="97967" tIns="76349" rIns="97967" bIns="57147"/>
          <a:lstStyle/>
          <a:p>
            <a:pPr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 sz="2200">
                <a:solidFill>
                  <a:srgbClr val="000000"/>
                </a:solidFill>
              </a:rPr>
              <a:t> Java ME – phoneME (Mobile &amp; Embedded)</a:t>
            </a:r>
            <a:br>
              <a:rPr lang="hu-HU" sz="2200">
                <a:solidFill>
                  <a:srgbClr val="000000"/>
                </a:solidFill>
              </a:rPr>
            </a:br>
            <a:r>
              <a:rPr lang="hu-HU" sz="2200">
                <a:solidFill>
                  <a:srgbClr val="000000"/>
                </a:solidFill>
              </a:rPr>
              <a:t>   </a:t>
            </a:r>
            <a:r>
              <a:rPr lang="hu-HU" sz="2200">
                <a:solidFill>
                  <a:srgbClr val="000000"/>
                </a:solidFill>
                <a:hlinkClick r:id="rId3"/>
              </a:rPr>
              <a:t>http://community.java.net/mobileandembedded/</a:t>
            </a:r>
            <a:r>
              <a:rPr lang="hu-HU" sz="2200">
                <a:solidFill>
                  <a:srgbClr val="000000"/>
                </a:solidFill>
              </a:rPr>
              <a:t> </a:t>
            </a:r>
          </a:p>
          <a:p>
            <a:pPr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 sz="2200">
                <a:solidFill>
                  <a:srgbClr val="000000"/>
                </a:solidFill>
              </a:rPr>
              <a:t> Java SE – OpenJDK</a:t>
            </a:r>
            <a:br>
              <a:rPr lang="hu-HU" sz="2200">
                <a:solidFill>
                  <a:srgbClr val="000000"/>
                </a:solidFill>
              </a:rPr>
            </a:br>
            <a:r>
              <a:rPr lang="hu-HU" sz="2200">
                <a:solidFill>
                  <a:srgbClr val="000000"/>
                </a:solidFill>
              </a:rPr>
              <a:t>   </a:t>
            </a:r>
            <a:r>
              <a:rPr lang="hu-HU" sz="2200">
                <a:solidFill>
                  <a:srgbClr val="000000"/>
                </a:solidFill>
                <a:hlinkClick r:id="rId4"/>
              </a:rPr>
              <a:t>http://openjdk.java.net/</a:t>
            </a:r>
            <a:r>
              <a:rPr lang="hu-HU" sz="2200">
                <a:solidFill>
                  <a:srgbClr val="000000"/>
                </a:solidFill>
              </a:rPr>
              <a:t> </a:t>
            </a:r>
          </a:p>
          <a:p>
            <a:pPr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 sz="2200">
                <a:solidFill>
                  <a:srgbClr val="000000"/>
                </a:solidFill>
              </a:rPr>
              <a:t> Java EE – GlassFish</a:t>
            </a:r>
            <a:br>
              <a:rPr lang="hu-HU" sz="2200">
                <a:solidFill>
                  <a:srgbClr val="000000"/>
                </a:solidFill>
              </a:rPr>
            </a:br>
            <a:r>
              <a:rPr lang="hu-HU" sz="2200">
                <a:solidFill>
                  <a:srgbClr val="000000"/>
                </a:solidFill>
              </a:rPr>
              <a:t>   </a:t>
            </a:r>
            <a:r>
              <a:rPr lang="hu-HU" sz="2200">
                <a:solidFill>
                  <a:srgbClr val="000000"/>
                </a:solidFill>
                <a:hlinkClick r:id="rId5"/>
              </a:rPr>
              <a:t>https://glassfish.dev.java.net/</a:t>
            </a:r>
            <a:r>
              <a:rPr lang="hu-HU" sz="22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2449513" y="5487988"/>
            <a:ext cx="4318000" cy="39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 sz="2200">
                <a:solidFill>
                  <a:srgbClr val="000000"/>
                </a:solidFill>
              </a:rPr>
              <a:t>Nincs Java csapda, GNU GPL v2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2044800" y="125294"/>
            <a:ext cx="4815360" cy="49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6421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hu-HU" sz="4400" b="1" dirty="0" smtClean="0">
                <a:solidFill>
                  <a:srgbClr val="000000"/>
                </a:solidFill>
                <a:latin typeface="+mn-lt"/>
              </a:rPr>
              <a:t>A Java „beszerzése”</a:t>
            </a:r>
            <a:endParaRPr lang="hu-HU" sz="44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23528" y="1124744"/>
            <a:ext cx="76824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„Sun”</a:t>
            </a:r>
            <a:r>
              <a:rPr lang="hu-HU" sz="2000" dirty="0" err="1" smtClean="0">
                <a:solidFill>
                  <a:srgbClr val="000000"/>
                </a:solidFill>
                <a:latin typeface="+mn-lt"/>
              </a:rPr>
              <a:t>-os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 Java: </a:t>
            </a:r>
            <a:r>
              <a:rPr lang="hu-HU" sz="2000" dirty="0" smtClean="0">
                <a:solidFill>
                  <a:srgbClr val="000000"/>
                </a:solidFill>
                <a:latin typeface="+mn-lt"/>
                <a:hlinkClick r:id="rId3"/>
              </a:rPr>
              <a:t>http://www.oracle.com/technetwork/java/index.html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hu-HU" sz="2000" dirty="0" err="1" smtClean="0">
                <a:solidFill>
                  <a:srgbClr val="000000"/>
                </a:solidFill>
                <a:latin typeface="+mn-lt"/>
              </a:rPr>
              <a:t>OpenJDK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hu-HU" sz="2000" dirty="0" smtClean="0">
                <a:solidFill>
                  <a:srgbClr val="000000"/>
                </a:solidFill>
                <a:latin typeface="+mn-lt"/>
                <a:hlinkClick r:id="rId4"/>
              </a:rPr>
              <a:t>http://openjdk.java.net/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 </a:t>
            </a:r>
            <a:endParaRPr lang="hu-HU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3284984"/>
            <a:ext cx="9091613" cy="1622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marL="390525" lvl="1" indent="-195263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sz="2000" dirty="0">
                <a:solidFill>
                  <a:srgbClr val="000000"/>
                </a:solidFill>
                <a:latin typeface="+mn-lt"/>
              </a:rPr>
              <a:t>A királyi út </a:t>
            </a:r>
            <a:r>
              <a:rPr lang="hu-HU" sz="2000" dirty="0">
                <a:solidFill>
                  <a:srgbClr val="000000"/>
                </a:solidFill>
                <a:latin typeface="+mn-lt"/>
                <a:hlinkClick r:id="rId5"/>
              </a:rPr>
              <a:t>http://www.oracle.com/technetwork/java/javase/downloads/index.html</a:t>
            </a:r>
            <a:r>
              <a:rPr lang="hu-HU" sz="2000" dirty="0">
                <a:solidFill>
                  <a:srgbClr val="000000"/>
                </a:solidFill>
                <a:latin typeface="+mn-lt"/>
              </a:rPr>
              <a:t>  És innen a mindenkori JDK &lt;verzió, most 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7&gt; </a:t>
            </a:r>
            <a:r>
              <a:rPr lang="hu-HU" sz="2000" dirty="0">
                <a:solidFill>
                  <a:srgbClr val="000000"/>
                </a:solidFill>
                <a:latin typeface="+mn-lt"/>
              </a:rPr>
              <a:t>Update &lt;verzió, most 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&gt; </a:t>
            </a:r>
            <a:r>
              <a:rPr lang="hu-HU" sz="2000" dirty="0" err="1">
                <a:solidFill>
                  <a:srgbClr val="000000"/>
                </a:solidFill>
                <a:latin typeface="+mn-lt"/>
              </a:rPr>
              <a:t>with</a:t>
            </a:r>
            <a:r>
              <a:rPr lang="hu-HU" sz="2000" dirty="0">
                <a:solidFill>
                  <a:srgbClr val="000000"/>
                </a:solidFill>
                <a:latin typeface="+mn-lt"/>
              </a:rPr>
              <a:t> NetBeans &lt;verzió, most 7&gt; </a:t>
            </a:r>
          </a:p>
          <a:p>
            <a:pPr marL="390525" lvl="1" indent="-195263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sz="2000" dirty="0">
                <a:solidFill>
                  <a:srgbClr val="000000"/>
                </a:solidFill>
                <a:latin typeface="+mn-lt"/>
              </a:rPr>
              <a:t>Külön feltenni a </a:t>
            </a:r>
            <a:r>
              <a:rPr lang="hu-HU" sz="2000" dirty="0" err="1">
                <a:solidFill>
                  <a:srgbClr val="000000"/>
                </a:solidFill>
                <a:latin typeface="+mn-lt"/>
              </a:rPr>
              <a:t>JDK-t</a:t>
            </a:r>
            <a:r>
              <a:rPr lang="hu-HU" sz="2000" dirty="0">
                <a:solidFill>
                  <a:srgbClr val="000000"/>
                </a:solidFill>
                <a:latin typeface="+mn-lt"/>
              </a:rPr>
              <a:t>, majd </a:t>
            </a:r>
            <a:r>
              <a:rPr lang="hu-HU" sz="2000" dirty="0">
                <a:solidFill>
                  <a:srgbClr val="000000"/>
                </a:solidFill>
                <a:latin typeface="+mn-lt"/>
                <a:hlinkClick r:id="rId6"/>
              </a:rPr>
              <a:t>http://www.netbeans.org</a:t>
            </a:r>
            <a:r>
              <a:rPr lang="hu-HU" sz="2000" dirty="0" smtClean="0">
                <a:solidFill>
                  <a:srgbClr val="000000"/>
                </a:solidFill>
                <a:latin typeface="+mn-lt"/>
                <a:hlinkClick r:id="rId6"/>
              </a:rPr>
              <a:t>/</a:t>
            </a:r>
            <a:endParaRPr lang="hu-HU" sz="2000" dirty="0" smtClean="0">
              <a:solidFill>
                <a:srgbClr val="000000"/>
              </a:solidFill>
              <a:latin typeface="+mn-lt"/>
            </a:endParaRPr>
          </a:p>
          <a:p>
            <a:pPr marL="390525" lvl="1" indent="-195263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hu-HU" sz="2000" dirty="0" smtClean="0">
              <a:solidFill>
                <a:srgbClr val="000000"/>
              </a:solidFill>
              <a:latin typeface="+mn-lt"/>
            </a:endParaRPr>
          </a:p>
          <a:p>
            <a:pPr marL="390525" lvl="1" indent="-195263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JAVA_HOME, a telepítési könyvtárra</a:t>
            </a:r>
          </a:p>
          <a:p>
            <a:pPr marL="390525" lvl="1" indent="-195263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PATH , annak </a:t>
            </a:r>
            <a:r>
              <a:rPr lang="hu-HU" sz="2000" dirty="0" err="1" smtClean="0">
                <a:solidFill>
                  <a:srgbClr val="000000"/>
                </a:solidFill>
                <a:latin typeface="+mn-lt"/>
              </a:rPr>
              <a:t>bin-jére</a:t>
            </a:r>
            <a:endParaRPr lang="hu-HU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123728" y="2429532"/>
            <a:ext cx="4815360" cy="49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6421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hu-HU" sz="4400" b="1" dirty="0" smtClean="0">
                <a:solidFill>
                  <a:srgbClr val="000000"/>
                </a:solidFill>
                <a:latin typeface="+mn-lt"/>
              </a:rPr>
              <a:t>Java SE</a:t>
            </a:r>
            <a:endParaRPr lang="hu-HU" sz="4400" b="1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2044800" y="125294"/>
            <a:ext cx="4815360" cy="49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6421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hu-HU" sz="4400" b="1" dirty="0">
                <a:solidFill>
                  <a:srgbClr val="000000"/>
                </a:solidFill>
                <a:latin typeface="+mn-lt"/>
              </a:rPr>
              <a:t>A parancssori interfész (CLI)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21" y="1103156"/>
            <a:ext cx="7705440" cy="38927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93761" y="751759"/>
            <a:ext cx="76824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hu-HU" sz="2000" dirty="0">
                <a:solidFill>
                  <a:srgbClr val="000000"/>
                </a:solidFill>
                <a:latin typeface="+mn-lt"/>
              </a:rPr>
              <a:t>Nem szerencsés a sajnos szokásos kifogás, hogy </a:t>
            </a:r>
            <a:r>
              <a:rPr lang="hu-HU" sz="2000" i="1" dirty="0">
                <a:solidFill>
                  <a:srgbClr val="000000"/>
                </a:solidFill>
                <a:latin typeface="+mn-lt"/>
              </a:rPr>
              <a:t>„én Windows-t használok”</a:t>
            </a:r>
            <a:r>
              <a:rPr lang="hu-HU" sz="2000" dirty="0">
                <a:solidFill>
                  <a:srgbClr val="000000"/>
                </a:solidFill>
                <a:latin typeface="+mn-lt"/>
              </a:rPr>
              <a:t>, mert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4881" y="2456898"/>
            <a:ext cx="5762880" cy="40093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183040" y="6499403"/>
            <a:ext cx="68558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hu-HU" sz="2000" dirty="0">
                <a:solidFill>
                  <a:srgbClr val="000000"/>
                </a:solidFill>
                <a:latin typeface="+mn-lt"/>
              </a:rPr>
              <a:t>a különbség itt például ; és : illetve % és $ </a:t>
            </a:r>
            <a:r>
              <a:rPr lang="hu-HU" sz="2000" dirty="0" err="1">
                <a:solidFill>
                  <a:srgbClr val="000000"/>
                </a:solidFill>
                <a:latin typeface="+mn-lt"/>
              </a:rPr>
              <a:t>és</a:t>
            </a:r>
            <a:r>
              <a:rPr lang="hu-HU" sz="2000" dirty="0">
                <a:solidFill>
                  <a:srgbClr val="000000"/>
                </a:solidFill>
                <a:latin typeface="+mn-lt"/>
              </a:rPr>
              <a:t> máshogy dőlnek a perjelek.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1387475" y="33338"/>
            <a:ext cx="649605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2900" b="1" dirty="0">
                <a:solidFill>
                  <a:srgbClr val="000000"/>
                </a:solidFill>
                <a:latin typeface="+mj-lt"/>
              </a:rPr>
              <a:t>A NetBeans IDE használata – Java SE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13" y="754063"/>
            <a:ext cx="8396287" cy="579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88" y="719138"/>
            <a:ext cx="9018587" cy="6011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387475" y="33338"/>
            <a:ext cx="649605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2900" b="1" dirty="0">
                <a:solidFill>
                  <a:srgbClr val="000000"/>
                </a:solidFill>
                <a:latin typeface="+mj-lt"/>
              </a:rPr>
              <a:t>A NetBeans IDE használata – Java 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3"/>
          <p:cNvSpPr txBox="1">
            <a:spLocks/>
          </p:cNvSpPr>
          <p:nvPr/>
        </p:nvSpPr>
        <p:spPr bwMode="auto">
          <a:xfrm>
            <a:off x="0" y="44450"/>
            <a:ext cx="925195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400" b="1">
                <a:latin typeface="+mn-lt"/>
              </a:rPr>
              <a:t>Kapcsoldó videók, videómagyarázatok és blogok</a:t>
            </a:r>
          </a:p>
        </p:txBody>
      </p:sp>
      <p:sp>
        <p:nvSpPr>
          <p:cNvPr id="90115" name="Téglalap 2"/>
          <p:cNvSpPr>
            <a:spLocks noChangeArrowheads="1"/>
          </p:cNvSpPr>
          <p:nvPr/>
        </p:nvSpPr>
        <p:spPr bwMode="auto">
          <a:xfrm>
            <a:off x="250825" y="1628775"/>
            <a:ext cx="727392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arenR"/>
              <a:defRPr/>
            </a:pPr>
            <a:r>
              <a:rPr lang="hu-HU" dirty="0">
                <a:latin typeface="+mn-lt"/>
              </a:rPr>
              <a:t>Még </a:t>
            </a:r>
            <a:r>
              <a:rPr lang="hu-HU" dirty="0" err="1">
                <a:latin typeface="+mn-lt"/>
              </a:rPr>
              <a:t>jőni</a:t>
            </a:r>
            <a:r>
              <a:rPr lang="hu-HU" dirty="0">
                <a:latin typeface="+mn-lt"/>
              </a:rPr>
              <a:t> kell, még </a:t>
            </a:r>
            <a:r>
              <a:rPr lang="hu-HU" dirty="0" err="1">
                <a:latin typeface="+mn-lt"/>
              </a:rPr>
              <a:t>jőni</a:t>
            </a:r>
            <a:r>
              <a:rPr lang="hu-HU" dirty="0">
                <a:latin typeface="+mn-lt"/>
              </a:rPr>
              <a:t> fog Egy jobb kor</a:t>
            </a:r>
            <a:r>
              <a:rPr lang="hu-HU" dirty="0" smtClean="0">
                <a:latin typeface="+mn-lt"/>
              </a:rPr>
              <a:t>*:</a:t>
            </a:r>
            <a:r>
              <a:rPr lang="hu-HU" dirty="0">
                <a:latin typeface="+mn-lt"/>
              </a:rPr>
              <a:t/>
            </a:r>
            <a:br>
              <a:rPr lang="hu-HU" dirty="0">
                <a:latin typeface="+mn-lt"/>
              </a:rPr>
            </a:br>
            <a:r>
              <a:rPr lang="hu-HU" dirty="0" smtClean="0">
                <a:latin typeface="+mn-lt"/>
                <a:hlinkClick r:id="rId2"/>
              </a:rPr>
              <a:t>http</a:t>
            </a:r>
            <a:r>
              <a:rPr lang="hu-HU" dirty="0">
                <a:latin typeface="+mn-lt"/>
                <a:hlinkClick r:id="rId2"/>
              </a:rPr>
              <a:t>://</a:t>
            </a:r>
            <a:r>
              <a:rPr lang="hu-HU" dirty="0" smtClean="0">
                <a:latin typeface="+mn-lt"/>
                <a:hlinkClick r:id="rId2"/>
              </a:rPr>
              <a:t>progpater.blog.hu/2011/09/05/bearazzuk_az_elso_labort</a:t>
            </a:r>
            <a:r>
              <a:rPr lang="hu-HU" dirty="0" smtClean="0">
                <a:latin typeface="+mn-lt"/>
              </a:rPr>
              <a:t> </a:t>
            </a:r>
          </a:p>
          <a:p>
            <a:pPr marL="342900" indent="-342900">
              <a:buFont typeface="+mj-lt"/>
              <a:buAutoNum type="arabicParenR"/>
              <a:defRPr/>
            </a:pPr>
            <a:r>
              <a:rPr lang="hu-HU" dirty="0" smtClean="0">
                <a:latin typeface="+mn-lt"/>
              </a:rPr>
              <a:t>Városi hangya (2) </a:t>
            </a:r>
            <a:r>
              <a:rPr lang="hu-HU" dirty="0" smtClean="0">
                <a:latin typeface="+mn-lt"/>
                <a:hlinkClick r:id="rId3"/>
              </a:rPr>
              <a:t>http://progpater.blog.hu/2011/04/26/varosi_hangya_2</a:t>
            </a:r>
            <a:r>
              <a:rPr lang="hu-HU" dirty="0" smtClean="0">
                <a:latin typeface="+mn-lt"/>
              </a:rPr>
              <a:t> </a:t>
            </a:r>
          </a:p>
          <a:p>
            <a:pPr marL="342900" indent="-342900">
              <a:buFont typeface="+mj-lt"/>
              <a:buAutoNum type="arabicParenR"/>
              <a:defRPr/>
            </a:pPr>
            <a:endParaRPr lang="hu-HU" dirty="0">
              <a:latin typeface="+mn-lt"/>
            </a:endParaRPr>
          </a:p>
          <a:p>
            <a:pPr marL="342900" indent="-342900">
              <a:defRPr/>
            </a:pPr>
            <a:endParaRPr lang="hu-HU" dirty="0">
              <a:latin typeface="+mn-lt"/>
            </a:endParaRPr>
          </a:p>
          <a:p>
            <a:pPr marL="342900" indent="-342900">
              <a:buFont typeface="+mj-lt"/>
              <a:buAutoNum type="arabicParenR"/>
              <a:defRPr/>
            </a:pPr>
            <a:endParaRPr lang="hu-HU" dirty="0">
              <a:latin typeface="+mn-lt"/>
            </a:endParaRPr>
          </a:p>
          <a:p>
            <a:pPr marL="342900" indent="-342900">
              <a:buFont typeface="+mj-lt"/>
              <a:buAutoNum type="arabicParenR"/>
              <a:defRPr/>
            </a:pPr>
            <a:endParaRPr lang="hu-HU" dirty="0">
              <a:latin typeface="+mn-lt"/>
            </a:endParaRPr>
          </a:p>
          <a:p>
            <a:pPr>
              <a:defRPr/>
            </a:pPr>
            <a:endParaRPr lang="hu-HU" dirty="0">
              <a:latin typeface="+mn-lt"/>
            </a:endParaRPr>
          </a:p>
        </p:txBody>
      </p:sp>
      <p:sp>
        <p:nvSpPr>
          <p:cNvPr id="4" name="Ellipszis feliratnak 3"/>
          <p:cNvSpPr/>
          <p:nvPr/>
        </p:nvSpPr>
        <p:spPr>
          <a:xfrm>
            <a:off x="6012160" y="1340768"/>
            <a:ext cx="2592288" cy="720080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Az előadás és a labor posztja ez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725" y="523875"/>
            <a:ext cx="8523288" cy="6319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174750" y="2808288"/>
            <a:ext cx="6694488" cy="69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 sz="2200">
                <a:solidFill>
                  <a:srgbClr val="000000"/>
                </a:solidFill>
              </a:rPr>
              <a:t>Hatodik Java forrás fájlunk: DocBook6.java: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 sz="2200">
                <a:solidFill>
                  <a:srgbClr val="000000"/>
                </a:solidFill>
                <a:hlinkClick r:id="rId4"/>
              </a:rPr>
              <a:t>http://www.inf.unideb.hu/~nbatfai/ppmkonyv.html</a:t>
            </a:r>
            <a:r>
              <a:rPr lang="hu-HU" sz="22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387475" y="33338"/>
            <a:ext cx="649605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2900" b="1" dirty="0">
                <a:solidFill>
                  <a:srgbClr val="000000"/>
                </a:solidFill>
                <a:latin typeface="+mj-lt"/>
              </a:rPr>
              <a:t>A NetBeans IDE használata – Java 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1387475" y="33338"/>
            <a:ext cx="471170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 sz="2900">
                <a:solidFill>
                  <a:srgbClr val="000000"/>
                </a:solidFill>
              </a:rPr>
              <a:t>A NetBeans IDE használata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26988"/>
            <a:ext cx="8866187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320675"/>
            <a:ext cx="9142412" cy="659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619250" y="3101975"/>
            <a:ext cx="4257675" cy="69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 sz="2200">
                <a:solidFill>
                  <a:srgbClr val="000000"/>
                </a:solidFill>
              </a:rPr>
              <a:t>The XSLT and XQuery Processor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 sz="2200">
                <a:solidFill>
                  <a:srgbClr val="000000"/>
                </a:solidFill>
                <a:hlinkClick r:id="rId4"/>
              </a:rPr>
              <a:t>http://saxon.sourceforge.net/</a:t>
            </a:r>
            <a:r>
              <a:rPr lang="hu-HU" sz="22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387475" y="33338"/>
            <a:ext cx="649605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2900" b="1" dirty="0">
                <a:solidFill>
                  <a:srgbClr val="000000"/>
                </a:solidFill>
                <a:latin typeface="+mj-lt"/>
              </a:rPr>
              <a:t>A NetBeans IDE használata – Java 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1387475" y="33338"/>
            <a:ext cx="471170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 sz="2900">
                <a:solidFill>
                  <a:srgbClr val="000000"/>
                </a:solidFill>
              </a:rPr>
              <a:t>A NetBeans IDE használata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26988"/>
            <a:ext cx="8866187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3175"/>
            <a:ext cx="74231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2971800" y="5562600"/>
            <a:ext cx="5224463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>
                <a:solidFill>
                  <a:srgbClr val="000000"/>
                </a:solidFill>
              </a:rPr>
              <a:t>c:\Documents and Settings\DocBook6\ppmkonyv.html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050" y="1495425"/>
            <a:ext cx="7705725" cy="3892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376238" y="66675"/>
            <a:ext cx="8259762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A parancssor használata (Windows)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4925" y="908050"/>
            <a:ext cx="9012238" cy="3673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C:\Documents and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Settings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\Bátfai Norbert&gt;</a:t>
            </a:r>
            <a:r>
              <a:rPr lang="hu-HU" dirty="0" err="1">
                <a:solidFill>
                  <a:srgbClr val="FF0000"/>
                </a:solidFill>
                <a:latin typeface="+mj-lt"/>
              </a:rPr>
              <a:t>set</a:t>
            </a:r>
            <a:r>
              <a:rPr lang="hu-HU" dirty="0">
                <a:solidFill>
                  <a:srgbClr val="FF0000"/>
                </a:solidFill>
                <a:latin typeface="+mj-lt"/>
              </a:rPr>
              <a:t> PATH="c:\Program </a:t>
            </a:r>
            <a:r>
              <a:rPr lang="hu-HU" dirty="0" err="1">
                <a:solidFill>
                  <a:srgbClr val="FF0000"/>
                </a:solidFill>
                <a:latin typeface="+mj-lt"/>
              </a:rPr>
              <a:t>Files</a:t>
            </a:r>
            <a:r>
              <a:rPr lang="hu-HU" dirty="0">
                <a:solidFill>
                  <a:srgbClr val="FF0000"/>
                </a:solidFill>
                <a:latin typeface="+mj-lt"/>
              </a:rPr>
              <a:t>\Java\jdk1.6.0_07\bin" /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dirty="0">
                <a:solidFill>
                  <a:srgbClr val="FF0000"/>
                </a:solidFill>
                <a:latin typeface="+mj-lt"/>
              </a:rPr>
              <a:t>    ;%PATH%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C:\Documents and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Settings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\Bátfai Norbert&gt;</a:t>
            </a:r>
            <a:r>
              <a:rPr lang="hu-HU" dirty="0">
                <a:solidFill>
                  <a:srgbClr val="FF0000"/>
                </a:solidFill>
                <a:latin typeface="+mj-lt"/>
              </a:rPr>
              <a:t>java </a:t>
            </a:r>
            <a:r>
              <a:rPr lang="hu-HU" dirty="0" err="1">
                <a:solidFill>
                  <a:srgbClr val="FF0000"/>
                </a:solidFill>
                <a:latin typeface="+mj-lt"/>
              </a:rPr>
              <a:t>-version</a:t>
            </a:r>
            <a:endParaRPr lang="hu-HU" dirty="0">
              <a:solidFill>
                <a:srgbClr val="FF0000"/>
              </a:solidFill>
              <a:latin typeface="+mj-lt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java version "1.6.0_07"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Java(TM) SE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Runtime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Environment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(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build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1.6.0_07-b06)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Java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HotSpot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(TM)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Client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VM (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build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10.0-b23, mixed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mode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sharing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C:\Documents and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Settings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\Bátfai Norbert&gt;</a:t>
            </a:r>
            <a:r>
              <a:rPr lang="hu-HU" dirty="0">
                <a:solidFill>
                  <a:srgbClr val="FF0000"/>
                </a:solidFill>
                <a:latin typeface="+mj-lt"/>
              </a:rPr>
              <a:t>cd ..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C:\Documents and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Settings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&gt;</a:t>
            </a:r>
            <a:r>
              <a:rPr lang="hu-HU" dirty="0">
                <a:solidFill>
                  <a:srgbClr val="FF0000"/>
                </a:solidFill>
                <a:latin typeface="+mj-lt"/>
              </a:rPr>
              <a:t>cd DocBook6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C:\Documents and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Settings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\DocBook6&gt;</a:t>
            </a:r>
            <a:r>
              <a:rPr lang="hu-HU" dirty="0">
                <a:solidFill>
                  <a:srgbClr val="FF0000"/>
                </a:solidFill>
                <a:latin typeface="+mj-lt"/>
              </a:rPr>
              <a:t>cd </a:t>
            </a:r>
            <a:r>
              <a:rPr lang="hu-HU" dirty="0" err="1">
                <a:solidFill>
                  <a:srgbClr val="FF0000"/>
                </a:solidFill>
                <a:latin typeface="+mj-lt"/>
              </a:rPr>
              <a:t>src</a:t>
            </a:r>
            <a:endParaRPr lang="hu-HU" dirty="0">
              <a:solidFill>
                <a:srgbClr val="FF0000"/>
              </a:solidFill>
              <a:latin typeface="+mj-lt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C:\Documents and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Settings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\DocBook6\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src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&gt;</a:t>
            </a:r>
            <a:r>
              <a:rPr lang="hu-HU" dirty="0" err="1">
                <a:solidFill>
                  <a:srgbClr val="FF0000"/>
                </a:solidFill>
                <a:latin typeface="+mj-lt"/>
              </a:rPr>
              <a:t>javac</a:t>
            </a:r>
            <a:r>
              <a:rPr lang="hu-HU" dirty="0">
                <a:solidFill>
                  <a:srgbClr val="FF0000"/>
                </a:solidFill>
                <a:latin typeface="+mj-lt"/>
              </a:rPr>
              <a:t> DocBook6.java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C:\Documents and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Settings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\DocBook6\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src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&gt;</a:t>
            </a:r>
            <a:r>
              <a:rPr lang="hu-HU" dirty="0">
                <a:solidFill>
                  <a:srgbClr val="FF0000"/>
                </a:solidFill>
                <a:latin typeface="+mj-lt"/>
              </a:rPr>
              <a:t>java </a:t>
            </a:r>
            <a:r>
              <a:rPr lang="hu-HU" dirty="0" err="1">
                <a:solidFill>
                  <a:srgbClr val="FF0000"/>
                </a:solidFill>
                <a:latin typeface="+mj-lt"/>
              </a:rPr>
              <a:t>-cp</a:t>
            </a:r>
            <a:r>
              <a:rPr lang="hu-HU" dirty="0">
                <a:solidFill>
                  <a:srgbClr val="FF0000"/>
                </a:solidFill>
                <a:latin typeface="+mj-lt"/>
              </a:rPr>
              <a:t> "c:\Documents and </a:t>
            </a:r>
            <a:r>
              <a:rPr lang="hu-HU" dirty="0" err="1">
                <a:solidFill>
                  <a:srgbClr val="FF0000"/>
                </a:solidFill>
                <a:latin typeface="+mj-lt"/>
              </a:rPr>
              <a:t>Settings</a:t>
            </a:r>
            <a:r>
              <a:rPr lang="hu-HU" dirty="0">
                <a:solidFill>
                  <a:srgbClr val="FF0000"/>
                </a:solidFill>
                <a:latin typeface="+mj-lt"/>
              </a:rPr>
              <a:t>\Bátfai  /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dirty="0">
                <a:solidFill>
                  <a:srgbClr val="FF0000"/>
                </a:solidFill>
                <a:latin typeface="+mj-lt"/>
              </a:rPr>
              <a:t>    Norbert\Dokumentumok\Letöltés\XML\SAXON6-5-5\</a:t>
            </a:r>
            <a:r>
              <a:rPr lang="hu-HU" dirty="0" err="1">
                <a:solidFill>
                  <a:srgbClr val="FF0000"/>
                </a:solidFill>
                <a:latin typeface="+mj-lt"/>
              </a:rPr>
              <a:t>saxon.jar</a:t>
            </a:r>
            <a:r>
              <a:rPr lang="hu-HU" dirty="0">
                <a:solidFill>
                  <a:srgbClr val="FF0000"/>
                </a:solidFill>
                <a:latin typeface="+mj-lt"/>
              </a:rPr>
              <a:t>;." DocBook6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Érvényes.</a:t>
            </a: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327025" y="6053138"/>
            <a:ext cx="8162925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b="1">
                <a:solidFill>
                  <a:srgbClr val="000000"/>
                </a:solidFill>
              </a:rPr>
              <a:t> Ugyanez most parancssorból!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2613025"/>
            <a:ext cx="7145338" cy="4043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571500" y="66675"/>
            <a:ext cx="7415213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A parancssor használata (Linux)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66688" y="1274763"/>
            <a:ext cx="8235950" cy="2200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dirty="0" err="1">
                <a:solidFill>
                  <a:srgbClr val="000000"/>
                </a:solidFill>
                <a:latin typeface="+mj-lt"/>
              </a:rPr>
              <a:t>nbatfai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@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hallg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:~/IS2009$ 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export PATH=/</a:t>
            </a:r>
            <a:r>
              <a:rPr lang="hu-HU" b="1" dirty="0" err="1">
                <a:solidFill>
                  <a:srgbClr val="FF0000"/>
                </a:solidFill>
                <a:latin typeface="+mj-lt"/>
              </a:rPr>
              <a:t>home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hu-HU" b="1" dirty="0" err="1">
                <a:solidFill>
                  <a:srgbClr val="FF0000"/>
                </a:solidFill>
                <a:latin typeface="+mj-lt"/>
              </a:rPr>
              <a:t>nbatfai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/Java/jdk1.6.0_11/bin:$PATH$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dirty="0" err="1">
                <a:solidFill>
                  <a:srgbClr val="000000"/>
                </a:solidFill>
                <a:latin typeface="+mj-lt"/>
              </a:rPr>
              <a:t>nbatfai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@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hallg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:~/IS2009$ 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java </a:t>
            </a:r>
            <a:r>
              <a:rPr lang="hu-HU" b="1" dirty="0" err="1">
                <a:solidFill>
                  <a:srgbClr val="FF0000"/>
                </a:solidFill>
                <a:latin typeface="+mj-lt"/>
              </a:rPr>
              <a:t>-version</a:t>
            </a:r>
            <a:endParaRPr lang="hu-HU" b="1" dirty="0">
              <a:solidFill>
                <a:srgbClr val="FF0000"/>
              </a:solidFill>
              <a:latin typeface="+mj-lt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java version "1.6.0_11"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Java(TM) SE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Runtime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Environment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(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build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1.6.0_11-b03)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Java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HotSpot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(TM) 64-Bit Server VM (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build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11.0-b16, mixed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mode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dirty="0" err="1">
                <a:solidFill>
                  <a:srgbClr val="000000"/>
                </a:solidFill>
                <a:latin typeface="+mj-lt"/>
              </a:rPr>
              <a:t>nbatfai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@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hallg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:~/IS2009$ </a:t>
            </a:r>
            <a:r>
              <a:rPr lang="hu-HU" b="1" dirty="0" err="1">
                <a:solidFill>
                  <a:srgbClr val="FF0000"/>
                </a:solidFill>
                <a:latin typeface="+mj-lt"/>
              </a:rPr>
              <a:t>javac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 DocBook6.java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dirty="0" err="1">
                <a:solidFill>
                  <a:srgbClr val="000000"/>
                </a:solidFill>
                <a:latin typeface="+mj-lt"/>
              </a:rPr>
              <a:t>nbatfai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@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hallg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:~/IS2009$ 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java </a:t>
            </a:r>
            <a:r>
              <a:rPr lang="hu-HU" b="1" dirty="0" err="1">
                <a:solidFill>
                  <a:srgbClr val="FF0000"/>
                </a:solidFill>
                <a:latin typeface="+mj-lt"/>
              </a:rPr>
              <a:t>-cp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 ../</a:t>
            </a:r>
            <a:r>
              <a:rPr lang="hu-HU" b="1" dirty="0" err="1">
                <a:solidFill>
                  <a:srgbClr val="FF0000"/>
                </a:solidFill>
                <a:latin typeface="+mj-lt"/>
              </a:rPr>
              <a:t>Letoltes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/XML/SAXON6-5-5/</a:t>
            </a:r>
            <a:r>
              <a:rPr lang="hu-HU" b="1" dirty="0" err="1">
                <a:solidFill>
                  <a:srgbClr val="FF0000"/>
                </a:solidFill>
                <a:latin typeface="+mj-lt"/>
              </a:rPr>
              <a:t>saxon.jar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:. DocBook6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Érvényes.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1908175" y="6092825"/>
            <a:ext cx="8162925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b="1">
                <a:solidFill>
                  <a:srgbClr val="000000"/>
                </a:solidFill>
              </a:rPr>
              <a:t> Ugyanez most parancssorból!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701800" y="163513"/>
            <a:ext cx="5808663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Alkalmazás architektúrák</a:t>
            </a: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301625" y="1116013"/>
            <a:ext cx="4924425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 sz="2200">
                <a:solidFill>
                  <a:srgbClr val="000000"/>
                </a:solidFill>
              </a:rPr>
              <a:t>Kliens-szerver modell</a:t>
            </a:r>
          </a:p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 sz="2200">
                <a:solidFill>
                  <a:srgbClr val="000000"/>
                </a:solidFill>
              </a:rPr>
              <a:t>3 rétegű alkalmazások</a:t>
            </a:r>
          </a:p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 sz="2200">
                <a:solidFill>
                  <a:srgbClr val="000000"/>
                </a:solidFill>
              </a:rPr>
              <a:t>p2p architektúra</a:t>
            </a:r>
          </a:p>
        </p:txBody>
      </p:sp>
      <p:sp>
        <p:nvSpPr>
          <p:cNvPr id="49156" name="AutoShape 3"/>
          <p:cNvSpPr>
            <a:spLocks noChangeArrowheads="1"/>
          </p:cNvSpPr>
          <p:nvPr/>
        </p:nvSpPr>
        <p:spPr bwMode="auto">
          <a:xfrm>
            <a:off x="3179763" y="2940050"/>
            <a:ext cx="1631950" cy="3265488"/>
          </a:xfrm>
          <a:prstGeom prst="roundRect">
            <a:avLst>
              <a:gd name="adj" fmla="val 8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57" name="AutoShape 4"/>
          <p:cNvSpPr>
            <a:spLocks noChangeArrowheads="1"/>
          </p:cNvSpPr>
          <p:nvPr/>
        </p:nvSpPr>
        <p:spPr bwMode="auto">
          <a:xfrm>
            <a:off x="1219200" y="4081463"/>
            <a:ext cx="1470025" cy="1468437"/>
          </a:xfrm>
          <a:prstGeom prst="flowChartMagneticDisk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58" name="Line 5"/>
          <p:cNvSpPr>
            <a:spLocks noChangeShapeType="1"/>
          </p:cNvSpPr>
          <p:nvPr/>
        </p:nvSpPr>
        <p:spPr bwMode="auto">
          <a:xfrm>
            <a:off x="3014663" y="2122488"/>
            <a:ext cx="1587" cy="42465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49159" name="Text Box 6"/>
          <p:cNvSpPr txBox="1">
            <a:spLocks noChangeArrowheads="1"/>
          </p:cNvSpPr>
          <p:nvPr/>
        </p:nvSpPr>
        <p:spPr bwMode="auto">
          <a:xfrm>
            <a:off x="1250950" y="6369050"/>
            <a:ext cx="1601788" cy="31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Adatbázis réteg</a:t>
            </a:r>
          </a:p>
        </p:txBody>
      </p:sp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3341688" y="6369050"/>
            <a:ext cx="1279525" cy="31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Üzleti logika</a:t>
            </a:r>
          </a:p>
        </p:txBody>
      </p:sp>
      <p:sp>
        <p:nvSpPr>
          <p:cNvPr id="49161" name="Text Box 8"/>
          <p:cNvSpPr txBox="1">
            <a:spLocks noChangeArrowheads="1"/>
          </p:cNvSpPr>
          <p:nvPr/>
        </p:nvSpPr>
        <p:spPr bwMode="auto">
          <a:xfrm>
            <a:off x="5329238" y="6380163"/>
            <a:ext cx="1401762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Webes logika</a:t>
            </a:r>
          </a:p>
        </p:txBody>
      </p:sp>
      <p:sp>
        <p:nvSpPr>
          <p:cNvPr id="49162" name="Text Box 9"/>
          <p:cNvSpPr txBox="1">
            <a:spLocks noChangeArrowheads="1"/>
          </p:cNvSpPr>
          <p:nvPr/>
        </p:nvSpPr>
        <p:spPr bwMode="auto">
          <a:xfrm>
            <a:off x="7289800" y="6380163"/>
            <a:ext cx="944563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Kliensek</a:t>
            </a:r>
          </a:p>
        </p:txBody>
      </p:sp>
      <p:sp>
        <p:nvSpPr>
          <p:cNvPr id="49163" name="Line 10"/>
          <p:cNvSpPr>
            <a:spLocks noChangeShapeType="1"/>
          </p:cNvSpPr>
          <p:nvPr/>
        </p:nvSpPr>
        <p:spPr bwMode="auto">
          <a:xfrm>
            <a:off x="4975225" y="2122488"/>
            <a:ext cx="1588" cy="42465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49164" name="Line 11"/>
          <p:cNvSpPr>
            <a:spLocks noChangeShapeType="1"/>
          </p:cNvSpPr>
          <p:nvPr/>
        </p:nvSpPr>
        <p:spPr bwMode="auto">
          <a:xfrm>
            <a:off x="7032625" y="2122488"/>
            <a:ext cx="1588" cy="42465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49165" name="Oval 12"/>
          <p:cNvSpPr>
            <a:spLocks noChangeArrowheads="1"/>
          </p:cNvSpPr>
          <p:nvPr/>
        </p:nvSpPr>
        <p:spPr bwMode="auto">
          <a:xfrm>
            <a:off x="3341688" y="3592513"/>
            <a:ext cx="1144587" cy="488950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66" name="Oval 13"/>
          <p:cNvSpPr>
            <a:spLocks noChangeArrowheads="1"/>
          </p:cNvSpPr>
          <p:nvPr/>
        </p:nvSpPr>
        <p:spPr bwMode="auto">
          <a:xfrm>
            <a:off x="3473450" y="3917950"/>
            <a:ext cx="1306513" cy="654050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67" name="Oval 14"/>
          <p:cNvSpPr>
            <a:spLocks noChangeArrowheads="1"/>
          </p:cNvSpPr>
          <p:nvPr/>
        </p:nvSpPr>
        <p:spPr bwMode="auto">
          <a:xfrm>
            <a:off x="3278188" y="4897438"/>
            <a:ext cx="977900" cy="654050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68" name="AutoShape 15"/>
          <p:cNvSpPr>
            <a:spLocks noChangeArrowheads="1"/>
          </p:cNvSpPr>
          <p:nvPr/>
        </p:nvSpPr>
        <p:spPr bwMode="auto">
          <a:xfrm>
            <a:off x="5170488" y="4081463"/>
            <a:ext cx="1633537" cy="2122487"/>
          </a:xfrm>
          <a:prstGeom prst="roundRect">
            <a:avLst>
              <a:gd name="adj" fmla="val 8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69" name="Oval 16"/>
          <p:cNvSpPr>
            <a:spLocks noChangeArrowheads="1"/>
          </p:cNvSpPr>
          <p:nvPr/>
        </p:nvSpPr>
        <p:spPr bwMode="auto">
          <a:xfrm>
            <a:off x="5302250" y="4897438"/>
            <a:ext cx="488950" cy="490537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70" name="Oval 17"/>
          <p:cNvSpPr>
            <a:spLocks noChangeArrowheads="1"/>
          </p:cNvSpPr>
          <p:nvPr/>
        </p:nvSpPr>
        <p:spPr bwMode="auto">
          <a:xfrm>
            <a:off x="5629275" y="5062538"/>
            <a:ext cx="979488" cy="654050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71" name="Text Box 18"/>
          <p:cNvSpPr txBox="1">
            <a:spLocks noChangeArrowheads="1"/>
          </p:cNvSpPr>
          <p:nvPr/>
        </p:nvSpPr>
        <p:spPr bwMode="auto">
          <a:xfrm>
            <a:off x="5148263" y="5876925"/>
            <a:ext cx="1498600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WEB konténer</a:t>
            </a:r>
          </a:p>
        </p:txBody>
      </p:sp>
      <p:sp>
        <p:nvSpPr>
          <p:cNvPr id="49172" name="AutoShape 19"/>
          <p:cNvSpPr>
            <a:spLocks noChangeArrowheads="1"/>
          </p:cNvSpPr>
          <p:nvPr/>
        </p:nvSpPr>
        <p:spPr bwMode="auto">
          <a:xfrm>
            <a:off x="5791200" y="4179888"/>
            <a:ext cx="817563" cy="815975"/>
          </a:xfrm>
          <a:prstGeom prst="flowChartMultidocumen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73" name="AutoShape 20"/>
          <p:cNvSpPr>
            <a:spLocks noChangeArrowheads="1"/>
          </p:cNvSpPr>
          <p:nvPr/>
        </p:nvSpPr>
        <p:spPr bwMode="auto">
          <a:xfrm>
            <a:off x="7261225" y="4572000"/>
            <a:ext cx="1774825" cy="1633538"/>
          </a:xfrm>
          <a:prstGeom prst="roundRect">
            <a:avLst>
              <a:gd name="adj" fmla="val 8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74" name="Oval 21"/>
          <p:cNvSpPr>
            <a:spLocks noChangeArrowheads="1"/>
          </p:cNvSpPr>
          <p:nvPr/>
        </p:nvSpPr>
        <p:spPr bwMode="auto">
          <a:xfrm>
            <a:off x="7489825" y="5029200"/>
            <a:ext cx="488950" cy="488950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75" name="Text Box 22"/>
          <p:cNvSpPr txBox="1">
            <a:spLocks noChangeArrowheads="1"/>
          </p:cNvSpPr>
          <p:nvPr/>
        </p:nvSpPr>
        <p:spPr bwMode="auto">
          <a:xfrm>
            <a:off x="7308850" y="5589588"/>
            <a:ext cx="1531938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Böngészőben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vékony kliensek</a:t>
            </a:r>
          </a:p>
        </p:txBody>
      </p:sp>
      <p:sp>
        <p:nvSpPr>
          <p:cNvPr id="49176" name="AutoShape 23"/>
          <p:cNvSpPr>
            <a:spLocks noChangeArrowheads="1"/>
          </p:cNvSpPr>
          <p:nvPr/>
        </p:nvSpPr>
        <p:spPr bwMode="auto">
          <a:xfrm rot="-5400000">
            <a:off x="7921625" y="4808538"/>
            <a:ext cx="654050" cy="571500"/>
          </a:xfrm>
          <a:prstGeom prst="foldedCorner">
            <a:avLst>
              <a:gd name="adj" fmla="val 41380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77" name="AutoShape 24"/>
          <p:cNvSpPr>
            <a:spLocks noChangeArrowheads="1"/>
          </p:cNvSpPr>
          <p:nvPr/>
        </p:nvSpPr>
        <p:spPr bwMode="auto">
          <a:xfrm rot="-5400000">
            <a:off x="7857332" y="4874419"/>
            <a:ext cx="652462" cy="571500"/>
          </a:xfrm>
          <a:prstGeom prst="foldedCorner">
            <a:avLst>
              <a:gd name="adj" fmla="val 41380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78" name="AutoShape 25"/>
          <p:cNvSpPr>
            <a:spLocks noChangeArrowheads="1"/>
          </p:cNvSpPr>
          <p:nvPr/>
        </p:nvSpPr>
        <p:spPr bwMode="auto">
          <a:xfrm rot="-5400000">
            <a:off x="7791450" y="4972050"/>
            <a:ext cx="654050" cy="571500"/>
          </a:xfrm>
          <a:prstGeom prst="foldedCorner">
            <a:avLst>
              <a:gd name="adj" fmla="val 41380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179" name="Oval 26"/>
          <p:cNvSpPr>
            <a:spLocks noChangeArrowheads="1"/>
          </p:cNvSpPr>
          <p:nvPr/>
        </p:nvSpPr>
        <p:spPr bwMode="auto">
          <a:xfrm>
            <a:off x="7586663" y="3068638"/>
            <a:ext cx="979487" cy="817562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cxnSp>
        <p:nvCxnSpPr>
          <p:cNvPr id="13339" name="AutoShape 27"/>
          <p:cNvCxnSpPr>
            <a:cxnSpLocks noChangeShapeType="1"/>
            <a:stCxn id="49156" idx="3"/>
            <a:endCxn id="49179" idx="2"/>
          </p:cNvCxnSpPr>
          <p:nvPr/>
        </p:nvCxnSpPr>
        <p:spPr bwMode="auto">
          <a:xfrm flipV="1">
            <a:off x="4811713" y="3476625"/>
            <a:ext cx="2774950" cy="1095375"/>
          </a:xfrm>
          <a:prstGeom prst="curvedConnector3">
            <a:avLst>
              <a:gd name="adj1" fmla="val 50000"/>
            </a:avLst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340" name="AutoShape 28"/>
          <p:cNvCxnSpPr>
            <a:cxnSpLocks noChangeShapeType="1"/>
            <a:stCxn id="49168" idx="3"/>
            <a:endCxn id="49173" idx="1"/>
          </p:cNvCxnSpPr>
          <p:nvPr/>
        </p:nvCxnSpPr>
        <p:spPr bwMode="auto">
          <a:xfrm>
            <a:off x="6804025" y="5143500"/>
            <a:ext cx="457200" cy="246063"/>
          </a:xfrm>
          <a:prstGeom prst="curvedConnector3">
            <a:avLst>
              <a:gd name="adj1" fmla="val 50000"/>
            </a:avLst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341" name="AutoShape 29"/>
          <p:cNvCxnSpPr>
            <a:cxnSpLocks noChangeShapeType="1"/>
            <a:stCxn id="49157" idx="4"/>
            <a:endCxn id="49156" idx="1"/>
          </p:cNvCxnSpPr>
          <p:nvPr/>
        </p:nvCxnSpPr>
        <p:spPr bwMode="auto">
          <a:xfrm flipV="1">
            <a:off x="2689225" y="4572000"/>
            <a:ext cx="490538" cy="244475"/>
          </a:xfrm>
          <a:prstGeom prst="curvedConnector3">
            <a:avLst>
              <a:gd name="adj1" fmla="val 50000"/>
            </a:avLst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342" name="AutoShape 30"/>
          <p:cNvCxnSpPr>
            <a:cxnSpLocks noChangeShapeType="1"/>
            <a:stCxn id="49168" idx="1"/>
            <a:endCxn id="49156" idx="3"/>
          </p:cNvCxnSpPr>
          <p:nvPr/>
        </p:nvCxnSpPr>
        <p:spPr bwMode="auto">
          <a:xfrm rot="10800000">
            <a:off x="4811713" y="4572000"/>
            <a:ext cx="358775" cy="571500"/>
          </a:xfrm>
          <a:prstGeom prst="curvedConnector3">
            <a:avLst>
              <a:gd name="adj1" fmla="val 50000"/>
            </a:avLst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1"/>
          <p:cNvSpPr>
            <a:spLocks noChangeArrowheads="1"/>
          </p:cNvSpPr>
          <p:nvPr/>
        </p:nvSpPr>
        <p:spPr bwMode="auto">
          <a:xfrm>
            <a:off x="2611438" y="1960563"/>
            <a:ext cx="1673225" cy="3340100"/>
          </a:xfrm>
          <a:prstGeom prst="roundRect">
            <a:avLst>
              <a:gd name="adj" fmla="val 8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776538" y="163513"/>
            <a:ext cx="473392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Java EE 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API-k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0180" name="AutoShape 3"/>
          <p:cNvSpPr>
            <a:spLocks noChangeArrowheads="1"/>
          </p:cNvSpPr>
          <p:nvPr/>
        </p:nvSpPr>
        <p:spPr bwMode="auto">
          <a:xfrm>
            <a:off x="684213" y="3068638"/>
            <a:ext cx="1468437" cy="1470025"/>
          </a:xfrm>
          <a:prstGeom prst="flowChartMagneticDisk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81" name="Line 4"/>
          <p:cNvSpPr>
            <a:spLocks noChangeShapeType="1"/>
          </p:cNvSpPr>
          <p:nvPr/>
        </p:nvSpPr>
        <p:spPr bwMode="auto">
          <a:xfrm>
            <a:off x="2449513" y="1143000"/>
            <a:ext cx="1587" cy="42465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50182" name="Text Box 5"/>
          <p:cNvSpPr txBox="1">
            <a:spLocks noChangeArrowheads="1"/>
          </p:cNvSpPr>
          <p:nvPr/>
        </p:nvSpPr>
        <p:spPr bwMode="auto">
          <a:xfrm>
            <a:off x="684213" y="5389563"/>
            <a:ext cx="1601787" cy="312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Adatbázis réteg</a:t>
            </a:r>
          </a:p>
        </p:txBody>
      </p:sp>
      <p:sp>
        <p:nvSpPr>
          <p:cNvPr id="50183" name="Text Box 6"/>
          <p:cNvSpPr txBox="1">
            <a:spLocks noChangeArrowheads="1"/>
          </p:cNvSpPr>
          <p:nvPr/>
        </p:nvSpPr>
        <p:spPr bwMode="auto">
          <a:xfrm>
            <a:off x="2776538" y="5389563"/>
            <a:ext cx="1277937" cy="312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Üzleti logika</a:t>
            </a:r>
          </a:p>
        </p:txBody>
      </p:sp>
      <p:sp>
        <p:nvSpPr>
          <p:cNvPr id="50184" name="Text Box 7"/>
          <p:cNvSpPr txBox="1">
            <a:spLocks noChangeArrowheads="1"/>
          </p:cNvSpPr>
          <p:nvPr/>
        </p:nvSpPr>
        <p:spPr bwMode="auto">
          <a:xfrm>
            <a:off x="4764088" y="5400675"/>
            <a:ext cx="1400175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Webes logika</a:t>
            </a:r>
          </a:p>
        </p:txBody>
      </p:sp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6723063" y="5400675"/>
            <a:ext cx="944562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Kliensek</a:t>
            </a:r>
          </a:p>
        </p:txBody>
      </p:sp>
      <p:sp>
        <p:nvSpPr>
          <p:cNvPr id="50186" name="Line 9"/>
          <p:cNvSpPr>
            <a:spLocks noChangeShapeType="1"/>
          </p:cNvSpPr>
          <p:nvPr/>
        </p:nvSpPr>
        <p:spPr bwMode="auto">
          <a:xfrm>
            <a:off x="4408488" y="1143000"/>
            <a:ext cx="0" cy="42465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50187" name="Line 10"/>
          <p:cNvSpPr>
            <a:spLocks noChangeShapeType="1"/>
          </p:cNvSpPr>
          <p:nvPr/>
        </p:nvSpPr>
        <p:spPr bwMode="auto">
          <a:xfrm>
            <a:off x="6465888" y="1143000"/>
            <a:ext cx="1587" cy="42465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50188" name="Oval 11"/>
          <p:cNvSpPr>
            <a:spLocks noChangeArrowheads="1"/>
          </p:cNvSpPr>
          <p:nvPr/>
        </p:nvSpPr>
        <p:spPr bwMode="auto">
          <a:xfrm>
            <a:off x="2776538" y="2613025"/>
            <a:ext cx="1143000" cy="488950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89" name="Oval 12"/>
          <p:cNvSpPr>
            <a:spLocks noChangeArrowheads="1"/>
          </p:cNvSpPr>
          <p:nvPr/>
        </p:nvSpPr>
        <p:spPr bwMode="auto">
          <a:xfrm>
            <a:off x="2906713" y="2940050"/>
            <a:ext cx="1304925" cy="652463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0" name="Oval 13"/>
          <p:cNvSpPr>
            <a:spLocks noChangeArrowheads="1"/>
          </p:cNvSpPr>
          <p:nvPr/>
        </p:nvSpPr>
        <p:spPr bwMode="auto">
          <a:xfrm>
            <a:off x="2709863" y="3917950"/>
            <a:ext cx="979487" cy="654050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1" name="Text Box 14"/>
          <p:cNvSpPr txBox="1">
            <a:spLocks noChangeArrowheads="1"/>
          </p:cNvSpPr>
          <p:nvPr/>
        </p:nvSpPr>
        <p:spPr bwMode="auto">
          <a:xfrm>
            <a:off x="2776538" y="4899025"/>
            <a:ext cx="1406525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EJB konténer</a:t>
            </a:r>
          </a:p>
        </p:txBody>
      </p:sp>
      <p:sp>
        <p:nvSpPr>
          <p:cNvPr id="50192" name="AutoShape 15"/>
          <p:cNvSpPr>
            <a:spLocks noChangeArrowheads="1"/>
          </p:cNvSpPr>
          <p:nvPr/>
        </p:nvSpPr>
        <p:spPr bwMode="auto">
          <a:xfrm>
            <a:off x="4603750" y="3101975"/>
            <a:ext cx="1697038" cy="2198688"/>
          </a:xfrm>
          <a:prstGeom prst="roundRect">
            <a:avLst>
              <a:gd name="adj" fmla="val 8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3" name="Oval 16"/>
          <p:cNvSpPr>
            <a:spLocks noChangeArrowheads="1"/>
          </p:cNvSpPr>
          <p:nvPr/>
        </p:nvSpPr>
        <p:spPr bwMode="auto">
          <a:xfrm>
            <a:off x="4735513" y="3917950"/>
            <a:ext cx="488950" cy="490538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4" name="Oval 17"/>
          <p:cNvSpPr>
            <a:spLocks noChangeArrowheads="1"/>
          </p:cNvSpPr>
          <p:nvPr/>
        </p:nvSpPr>
        <p:spPr bwMode="auto">
          <a:xfrm>
            <a:off x="5060950" y="4083050"/>
            <a:ext cx="979488" cy="654050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5" name="Text Box 18"/>
          <p:cNvSpPr txBox="1">
            <a:spLocks noChangeArrowheads="1"/>
          </p:cNvSpPr>
          <p:nvPr/>
        </p:nvSpPr>
        <p:spPr bwMode="auto">
          <a:xfrm>
            <a:off x="4703763" y="4899025"/>
            <a:ext cx="1498600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WEB konténer</a:t>
            </a:r>
          </a:p>
        </p:txBody>
      </p:sp>
      <p:sp>
        <p:nvSpPr>
          <p:cNvPr id="50196" name="AutoShape 19"/>
          <p:cNvSpPr>
            <a:spLocks noChangeArrowheads="1"/>
          </p:cNvSpPr>
          <p:nvPr/>
        </p:nvSpPr>
        <p:spPr bwMode="auto">
          <a:xfrm>
            <a:off x="5224463" y="3200400"/>
            <a:ext cx="815975" cy="815975"/>
          </a:xfrm>
          <a:prstGeom prst="flowChartMultidocumen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7" name="AutoShape 20"/>
          <p:cNvSpPr>
            <a:spLocks noChangeArrowheads="1"/>
          </p:cNvSpPr>
          <p:nvPr/>
        </p:nvSpPr>
        <p:spPr bwMode="auto">
          <a:xfrm>
            <a:off x="6732588" y="3573463"/>
            <a:ext cx="1871662" cy="1727200"/>
          </a:xfrm>
          <a:prstGeom prst="roundRect">
            <a:avLst>
              <a:gd name="adj" fmla="val 8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8" name="Oval 21"/>
          <p:cNvSpPr>
            <a:spLocks noChangeArrowheads="1"/>
          </p:cNvSpPr>
          <p:nvPr/>
        </p:nvSpPr>
        <p:spPr bwMode="auto">
          <a:xfrm>
            <a:off x="6923088" y="4049713"/>
            <a:ext cx="490537" cy="488950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9" name="Text Box 22"/>
          <p:cNvSpPr txBox="1">
            <a:spLocks noChangeArrowheads="1"/>
          </p:cNvSpPr>
          <p:nvPr/>
        </p:nvSpPr>
        <p:spPr bwMode="auto">
          <a:xfrm>
            <a:off x="6792913" y="4703763"/>
            <a:ext cx="1620837" cy="547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Böngészőben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vékony kliensek</a:t>
            </a:r>
          </a:p>
        </p:txBody>
      </p:sp>
      <p:sp>
        <p:nvSpPr>
          <p:cNvPr id="50200" name="AutoShape 23"/>
          <p:cNvSpPr>
            <a:spLocks noChangeArrowheads="1"/>
          </p:cNvSpPr>
          <p:nvPr/>
        </p:nvSpPr>
        <p:spPr bwMode="auto">
          <a:xfrm rot="-5400000">
            <a:off x="7354888" y="3829050"/>
            <a:ext cx="654050" cy="571500"/>
          </a:xfrm>
          <a:prstGeom prst="foldedCorner">
            <a:avLst>
              <a:gd name="adj" fmla="val 41380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201" name="AutoShape 24"/>
          <p:cNvSpPr>
            <a:spLocks noChangeArrowheads="1"/>
          </p:cNvSpPr>
          <p:nvPr/>
        </p:nvSpPr>
        <p:spPr bwMode="auto">
          <a:xfrm rot="-5400000">
            <a:off x="7289800" y="3894138"/>
            <a:ext cx="654050" cy="571500"/>
          </a:xfrm>
          <a:prstGeom prst="foldedCorner">
            <a:avLst>
              <a:gd name="adj" fmla="val 41380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202" name="AutoShape 25"/>
          <p:cNvSpPr>
            <a:spLocks noChangeArrowheads="1"/>
          </p:cNvSpPr>
          <p:nvPr/>
        </p:nvSpPr>
        <p:spPr bwMode="auto">
          <a:xfrm rot="-5400000">
            <a:off x="7224713" y="3990975"/>
            <a:ext cx="654050" cy="571500"/>
          </a:xfrm>
          <a:prstGeom prst="foldedCorner">
            <a:avLst>
              <a:gd name="adj" fmla="val 41380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203" name="Oval 26"/>
          <p:cNvSpPr>
            <a:spLocks noChangeArrowheads="1"/>
          </p:cNvSpPr>
          <p:nvPr/>
        </p:nvSpPr>
        <p:spPr bwMode="auto">
          <a:xfrm>
            <a:off x="7021513" y="2089150"/>
            <a:ext cx="979487" cy="817563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cxnSp>
        <p:nvCxnSpPr>
          <p:cNvPr id="50204" name="AutoShape 27"/>
          <p:cNvCxnSpPr>
            <a:cxnSpLocks noChangeShapeType="1"/>
            <a:stCxn id="50178" idx="3"/>
            <a:endCxn id="50203" idx="2"/>
          </p:cNvCxnSpPr>
          <p:nvPr/>
        </p:nvCxnSpPr>
        <p:spPr bwMode="auto">
          <a:xfrm flipV="1">
            <a:off x="4284663" y="2498725"/>
            <a:ext cx="2736850" cy="1131888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0205" name="AutoShape 28"/>
          <p:cNvCxnSpPr>
            <a:cxnSpLocks noChangeShapeType="1"/>
            <a:stCxn id="50192" idx="3"/>
            <a:endCxn id="50197" idx="1"/>
          </p:cNvCxnSpPr>
          <p:nvPr/>
        </p:nvCxnSpPr>
        <p:spPr bwMode="auto">
          <a:xfrm>
            <a:off x="6300788" y="4202113"/>
            <a:ext cx="431800" cy="23495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0206" name="AutoShape 29"/>
          <p:cNvCxnSpPr>
            <a:cxnSpLocks noChangeShapeType="1"/>
            <a:stCxn id="50180" idx="4"/>
            <a:endCxn id="50178" idx="1"/>
          </p:cNvCxnSpPr>
          <p:nvPr/>
        </p:nvCxnSpPr>
        <p:spPr bwMode="auto">
          <a:xfrm flipV="1">
            <a:off x="2152650" y="3630613"/>
            <a:ext cx="458788" cy="17303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0207" name="AutoShape 30"/>
          <p:cNvCxnSpPr>
            <a:cxnSpLocks noChangeShapeType="1"/>
            <a:stCxn id="50192" idx="1"/>
            <a:endCxn id="50178" idx="3"/>
          </p:cNvCxnSpPr>
          <p:nvPr/>
        </p:nvCxnSpPr>
        <p:spPr bwMode="auto">
          <a:xfrm rot="10800000">
            <a:off x="4284663" y="3630613"/>
            <a:ext cx="319087" cy="5715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50208" name="Text Box 31"/>
          <p:cNvSpPr txBox="1">
            <a:spLocks noChangeArrowheads="1"/>
          </p:cNvSpPr>
          <p:nvPr/>
        </p:nvSpPr>
        <p:spPr bwMode="auto">
          <a:xfrm>
            <a:off x="2382838" y="1016000"/>
            <a:ext cx="2187575" cy="78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hu-HU">
                <a:solidFill>
                  <a:srgbClr val="000000"/>
                </a:solidFill>
              </a:rPr>
              <a:t>Enterprise 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hu-HU">
                <a:solidFill>
                  <a:srgbClr val="000000"/>
                </a:solidFill>
              </a:rPr>
              <a:t>JavaBeans 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hu-HU" b="1">
                <a:solidFill>
                  <a:srgbClr val="000000"/>
                </a:solidFill>
              </a:rPr>
              <a:t>EJB</a:t>
            </a:r>
          </a:p>
        </p:txBody>
      </p:sp>
      <p:sp>
        <p:nvSpPr>
          <p:cNvPr id="50209" name="Text Box 32"/>
          <p:cNvSpPr txBox="1">
            <a:spLocks noChangeArrowheads="1"/>
          </p:cNvSpPr>
          <p:nvPr/>
        </p:nvSpPr>
        <p:spPr bwMode="auto">
          <a:xfrm>
            <a:off x="4737100" y="1306513"/>
            <a:ext cx="1491084" cy="785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 dirty="0">
                <a:solidFill>
                  <a:srgbClr val="000000"/>
                </a:solidFill>
              </a:rPr>
              <a:t>Java </a:t>
            </a:r>
            <a:r>
              <a:rPr lang="hu-HU" dirty="0" err="1">
                <a:solidFill>
                  <a:srgbClr val="000000"/>
                </a:solidFill>
              </a:rPr>
              <a:t>Servlet</a:t>
            </a:r>
            <a:endParaRPr lang="hu-HU" dirty="0">
              <a:solidFill>
                <a:srgbClr val="000000"/>
              </a:solidFill>
            </a:endParaRPr>
          </a:p>
          <a:p>
            <a:pPr>
              <a:tabLst>
                <a:tab pos="655638" algn="l"/>
              </a:tabLst>
            </a:pPr>
            <a:r>
              <a:rPr lang="hu-HU" dirty="0" err="1">
                <a:solidFill>
                  <a:srgbClr val="000000"/>
                </a:solidFill>
              </a:rPr>
              <a:t>JavaServer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Pages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b="1" dirty="0">
                <a:solidFill>
                  <a:srgbClr val="000000"/>
                </a:solidFill>
              </a:rPr>
              <a:t>JSP</a:t>
            </a:r>
          </a:p>
        </p:txBody>
      </p:sp>
      <p:sp>
        <p:nvSpPr>
          <p:cNvPr id="50210" name="Text Box 33"/>
          <p:cNvSpPr txBox="1">
            <a:spLocks noChangeArrowheads="1"/>
          </p:cNvSpPr>
          <p:nvPr/>
        </p:nvSpPr>
        <p:spPr bwMode="auto">
          <a:xfrm>
            <a:off x="539750" y="1808163"/>
            <a:ext cx="2088034" cy="55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dirty="0">
                <a:solidFill>
                  <a:srgbClr val="000000"/>
                </a:solidFill>
              </a:rPr>
              <a:t>Java </a:t>
            </a:r>
            <a:r>
              <a:rPr lang="hu-HU" dirty="0" err="1">
                <a:solidFill>
                  <a:srgbClr val="000000"/>
                </a:solidFill>
              </a:rPr>
              <a:t>Database</a:t>
            </a:r>
            <a:endParaRPr lang="hu-HU" dirty="0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dirty="0" err="1">
                <a:solidFill>
                  <a:srgbClr val="000000"/>
                </a:solidFill>
              </a:rPr>
              <a:t>Connectivity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b="1" dirty="0">
                <a:solidFill>
                  <a:srgbClr val="000000"/>
                </a:solidFill>
              </a:rPr>
              <a:t>JDBC</a:t>
            </a:r>
          </a:p>
        </p:txBody>
      </p:sp>
      <p:sp>
        <p:nvSpPr>
          <p:cNvPr id="50211" name="Text Box 34"/>
          <p:cNvSpPr txBox="1">
            <a:spLocks noChangeArrowheads="1"/>
          </p:cNvSpPr>
          <p:nvPr/>
        </p:nvSpPr>
        <p:spPr bwMode="auto">
          <a:xfrm>
            <a:off x="119063" y="6380163"/>
            <a:ext cx="3798887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hu-HU">
                <a:solidFill>
                  <a:srgbClr val="000000"/>
                </a:solidFill>
              </a:rPr>
              <a:t>(Java Naming and Directory </a:t>
            </a:r>
            <a:r>
              <a:rPr lang="hu-HU" b="1">
                <a:solidFill>
                  <a:srgbClr val="000000"/>
                </a:solidFill>
              </a:rPr>
              <a:t>JNDI</a:t>
            </a:r>
            <a:r>
              <a:rPr lang="hu-HU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125538" y="66675"/>
            <a:ext cx="6391275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Java EE/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szervletek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Tomcat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5040313" y="1182688"/>
            <a:ext cx="838200" cy="31273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FFFFFF"/>
                </a:solidFill>
              </a:rPr>
              <a:t>PP 169</a:t>
            </a:r>
          </a:p>
        </p:txBody>
      </p:sp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750888" y="2270125"/>
            <a:ext cx="1825625" cy="302577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1205" name="Rectangle 4"/>
          <p:cNvSpPr>
            <a:spLocks noChangeArrowheads="1"/>
          </p:cNvSpPr>
          <p:nvPr/>
        </p:nvSpPr>
        <p:spPr bwMode="auto">
          <a:xfrm>
            <a:off x="3182938" y="1739900"/>
            <a:ext cx="2735262" cy="416083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1206" name="Rectangle 5"/>
          <p:cNvSpPr>
            <a:spLocks noChangeArrowheads="1"/>
          </p:cNvSpPr>
          <p:nvPr/>
        </p:nvSpPr>
        <p:spPr bwMode="auto">
          <a:xfrm>
            <a:off x="6526213" y="2497138"/>
            <a:ext cx="1519237" cy="378301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1207" name="Text Box 6"/>
          <p:cNvSpPr txBox="1">
            <a:spLocks noChangeArrowheads="1"/>
          </p:cNvSpPr>
          <p:nvPr/>
        </p:nvSpPr>
        <p:spPr bwMode="auto">
          <a:xfrm>
            <a:off x="3990975" y="1905000"/>
            <a:ext cx="1196975" cy="668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>
              <a:tabLst>
                <a:tab pos="655638" algn="l"/>
              </a:tabLst>
            </a:pPr>
            <a:r>
              <a:rPr lang="hu-HU" sz="2200">
                <a:solidFill>
                  <a:srgbClr val="000000"/>
                </a:solidFill>
              </a:rPr>
              <a:t>HTTP</a:t>
            </a:r>
          </a:p>
        </p:txBody>
      </p:sp>
      <p:sp>
        <p:nvSpPr>
          <p:cNvPr id="51208" name="Rectangle 7"/>
          <p:cNvSpPr>
            <a:spLocks noChangeArrowheads="1"/>
          </p:cNvSpPr>
          <p:nvPr/>
        </p:nvSpPr>
        <p:spPr bwMode="auto">
          <a:xfrm>
            <a:off x="6526213" y="3178175"/>
            <a:ext cx="303212" cy="151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1209" name="Text Box 8"/>
          <p:cNvSpPr txBox="1">
            <a:spLocks noChangeArrowheads="1"/>
          </p:cNvSpPr>
          <p:nvPr/>
        </p:nvSpPr>
        <p:spPr bwMode="auto">
          <a:xfrm>
            <a:off x="831850" y="1563688"/>
            <a:ext cx="1730375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szerver oldal</a:t>
            </a:r>
          </a:p>
        </p:txBody>
      </p:sp>
      <p:sp>
        <p:nvSpPr>
          <p:cNvPr id="51210" name="Text Box 9"/>
          <p:cNvSpPr txBox="1">
            <a:spLocks noChangeArrowheads="1"/>
          </p:cNvSpPr>
          <p:nvPr/>
        </p:nvSpPr>
        <p:spPr bwMode="auto">
          <a:xfrm>
            <a:off x="6405563" y="1562100"/>
            <a:ext cx="1822450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kliens oldal </a:t>
            </a:r>
          </a:p>
        </p:txBody>
      </p:sp>
      <p:sp>
        <p:nvSpPr>
          <p:cNvPr id="51211" name="Text Box 10"/>
          <p:cNvSpPr txBox="1">
            <a:spLocks noChangeArrowheads="1"/>
          </p:cNvSpPr>
          <p:nvPr/>
        </p:nvSpPr>
        <p:spPr bwMode="auto">
          <a:xfrm>
            <a:off x="6405563" y="6329363"/>
            <a:ext cx="1822450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böngésző</a:t>
            </a:r>
          </a:p>
        </p:txBody>
      </p:sp>
      <p:sp>
        <p:nvSpPr>
          <p:cNvPr id="51212" name="Text Box 11"/>
          <p:cNvSpPr txBox="1">
            <a:spLocks noChangeArrowheads="1"/>
          </p:cNvSpPr>
          <p:nvPr/>
        </p:nvSpPr>
        <p:spPr bwMode="auto">
          <a:xfrm>
            <a:off x="4094163" y="2932113"/>
            <a:ext cx="935037" cy="547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>
              <a:tabLst>
                <a:tab pos="655638" algn="l"/>
              </a:tabLst>
            </a:pPr>
            <a:r>
              <a:rPr lang="hu-HU" sz="2200">
                <a:solidFill>
                  <a:srgbClr val="000000"/>
                </a:solidFill>
              </a:rPr>
              <a:t>kérés</a:t>
            </a:r>
          </a:p>
        </p:txBody>
      </p:sp>
      <p:sp>
        <p:nvSpPr>
          <p:cNvPr id="51213" name="Text Box 12"/>
          <p:cNvSpPr txBox="1">
            <a:spLocks noChangeArrowheads="1"/>
          </p:cNvSpPr>
          <p:nvPr/>
        </p:nvSpPr>
        <p:spPr bwMode="auto">
          <a:xfrm>
            <a:off x="4033838" y="4445000"/>
            <a:ext cx="1030287" cy="549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>
              <a:tabLst>
                <a:tab pos="655638" algn="l"/>
              </a:tabLst>
            </a:pPr>
            <a:r>
              <a:rPr lang="hu-HU" sz="2200">
                <a:solidFill>
                  <a:srgbClr val="000000"/>
                </a:solidFill>
              </a:rPr>
              <a:t>válasz</a:t>
            </a:r>
          </a:p>
        </p:txBody>
      </p:sp>
      <p:sp>
        <p:nvSpPr>
          <p:cNvPr id="51214" name="Text Box 13"/>
          <p:cNvSpPr txBox="1">
            <a:spLocks noChangeArrowheads="1"/>
          </p:cNvSpPr>
          <p:nvPr/>
        </p:nvSpPr>
        <p:spPr bwMode="auto">
          <a:xfrm>
            <a:off x="750888" y="5497513"/>
            <a:ext cx="1825625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szerver</a:t>
            </a:r>
          </a:p>
        </p:txBody>
      </p:sp>
      <p:sp>
        <p:nvSpPr>
          <p:cNvPr id="51215" name="Oval 14"/>
          <p:cNvSpPr>
            <a:spLocks noChangeArrowheads="1"/>
          </p:cNvSpPr>
          <p:nvPr/>
        </p:nvSpPr>
        <p:spPr bwMode="auto">
          <a:xfrm>
            <a:off x="1358900" y="3556000"/>
            <a:ext cx="911225" cy="1135063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cxnSp>
        <p:nvCxnSpPr>
          <p:cNvPr id="51216" name="AutoShape 16"/>
          <p:cNvCxnSpPr>
            <a:cxnSpLocks noChangeShapeType="1"/>
            <a:stCxn id="51220" idx="1"/>
            <a:endCxn id="51215" idx="6"/>
          </p:cNvCxnSpPr>
          <p:nvPr/>
        </p:nvCxnSpPr>
        <p:spPr bwMode="auto">
          <a:xfrm rot="10800000" flipV="1">
            <a:off x="2270125" y="2960688"/>
            <a:ext cx="4316413" cy="11636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933450" y="2724150"/>
            <a:ext cx="1824038" cy="920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szervlet objektum</a:t>
            </a:r>
          </a:p>
        </p:txBody>
      </p:sp>
      <p:sp>
        <p:nvSpPr>
          <p:cNvPr id="51218" name="Rectangle 19"/>
          <p:cNvSpPr>
            <a:spLocks noChangeArrowheads="1"/>
          </p:cNvSpPr>
          <p:nvPr/>
        </p:nvSpPr>
        <p:spPr bwMode="auto">
          <a:xfrm>
            <a:off x="6100763" y="2724150"/>
            <a:ext cx="912812" cy="227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cxnSp>
        <p:nvCxnSpPr>
          <p:cNvPr id="51219" name="AutoShape 20"/>
          <p:cNvCxnSpPr>
            <a:cxnSpLocks noChangeShapeType="1"/>
            <a:stCxn id="51215" idx="6"/>
            <a:endCxn id="51221" idx="1"/>
          </p:cNvCxnSpPr>
          <p:nvPr/>
        </p:nvCxnSpPr>
        <p:spPr bwMode="auto">
          <a:xfrm>
            <a:off x="2270125" y="4124325"/>
            <a:ext cx="4316413" cy="6429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1220" name="Text Box 21"/>
          <p:cNvSpPr txBox="1">
            <a:spLocks noChangeArrowheads="1"/>
          </p:cNvSpPr>
          <p:nvPr/>
        </p:nvSpPr>
        <p:spPr bwMode="auto">
          <a:xfrm>
            <a:off x="6586538" y="2724150"/>
            <a:ext cx="1822450" cy="473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600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http://...</a:t>
            </a:r>
          </a:p>
        </p:txBody>
      </p:sp>
      <p:sp>
        <p:nvSpPr>
          <p:cNvPr id="51221" name="Text Box 22"/>
          <p:cNvSpPr txBox="1">
            <a:spLocks noChangeArrowheads="1"/>
          </p:cNvSpPr>
          <p:nvPr/>
        </p:nvSpPr>
        <p:spPr bwMode="auto">
          <a:xfrm>
            <a:off x="6586538" y="3556000"/>
            <a:ext cx="2066925" cy="24225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60021" rIns="81639" bIns="40820"/>
          <a:lstStyle/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hu-HU" sz="2200">
                <a:solidFill>
                  <a:srgbClr val="000000"/>
                </a:solidFill>
              </a:rPr>
              <a:t>&lt;html&gt;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hu-HU" sz="2200">
                <a:solidFill>
                  <a:srgbClr val="000000"/>
                </a:solidFill>
              </a:rPr>
              <a:t>  &lt;body&gt;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hu-HU" sz="2200">
                <a:solidFill>
                  <a:srgbClr val="000000"/>
                </a:solidFill>
              </a:rPr>
              <a:t>    Hello, ez a    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hu-HU" sz="2200">
                <a:solidFill>
                  <a:srgbClr val="000000"/>
                </a:solidFill>
              </a:rPr>
              <a:t>    /index.html.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hu-HU" sz="2200">
                <a:solidFill>
                  <a:srgbClr val="000000"/>
                </a:solidFill>
              </a:rPr>
              <a:t>  &lt;/body&gt;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hu-HU" sz="2200">
                <a:solidFill>
                  <a:srgbClr val="000000"/>
                </a:solidFill>
              </a:rPr>
              <a:t>&lt;/html&gt;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endParaRPr lang="hu-HU" sz="2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4427984" y="-171400"/>
            <a:ext cx="522007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Célok és tartalom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7504" y="260648"/>
            <a:ext cx="8569325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2000" b="1" dirty="0" smtClean="0">
                <a:latin typeface="+mn-lt"/>
              </a:rPr>
              <a:t>Előadás</a:t>
            </a:r>
            <a:endParaRPr lang="hu-HU" sz="2000" b="1" dirty="0">
              <a:latin typeface="+mn-lt"/>
            </a:endParaRP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>
                <a:latin typeface="+mn-lt"/>
              </a:rPr>
              <a:t>A kurzus teljesítésének feltételei, szabályai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>
                <a:latin typeface="+mn-lt"/>
              </a:rPr>
              <a:t>Általános kép adása a </a:t>
            </a:r>
            <a:r>
              <a:rPr lang="hu-HU" sz="2000" dirty="0" smtClean="0">
                <a:latin typeface="+mn-lt"/>
              </a:rPr>
              <a:t>programozásról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smtClean="0">
                <a:latin typeface="+mn-lt"/>
              </a:rPr>
              <a:t>A Java platform átismétlése</a:t>
            </a:r>
            <a:endParaRPr lang="hu-HU" sz="2000" dirty="0">
              <a:latin typeface="+mn-lt"/>
            </a:endParaRP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smtClean="0">
                <a:latin typeface="+mn-lt"/>
              </a:rPr>
              <a:t>Java </a:t>
            </a:r>
            <a:r>
              <a:rPr lang="hu-HU" sz="2000" dirty="0">
                <a:latin typeface="+mn-lt"/>
              </a:rPr>
              <a:t>nyelvi bevezetés: </a:t>
            </a:r>
            <a:r>
              <a:rPr lang="hu-HU" sz="2000" dirty="0" smtClean="0">
                <a:latin typeface="+mn-lt"/>
              </a:rPr>
              <a:t>karakterkészlet, elemi típusok, vezérlési szerkezetek, deklarációk, tömbök, kifejezések, paraméterátadás, osztályok, példány és osztály szintű attribútumok és metódusok, hozzáférési kategóriák, konstruktor, öröklődés.</a:t>
            </a:r>
          </a:p>
          <a:p>
            <a:pPr>
              <a:defRPr/>
            </a:pPr>
            <a:r>
              <a:rPr lang="hu-HU" sz="2000" b="1" dirty="0" smtClean="0">
                <a:latin typeface="+mn-lt"/>
              </a:rPr>
              <a:t>Labor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smtClean="0">
                <a:latin typeface="+mn-lt"/>
              </a:rPr>
              <a:t>NetBeans, Maven használata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err="1">
                <a:latin typeface="+mn-lt"/>
              </a:rPr>
              <a:t>j</a:t>
            </a:r>
            <a:r>
              <a:rPr lang="hu-HU" sz="2000" dirty="0" err="1" smtClean="0">
                <a:latin typeface="+mn-lt"/>
              </a:rPr>
              <a:t>avac</a:t>
            </a:r>
            <a:r>
              <a:rPr lang="hu-HU" sz="2000" dirty="0" smtClean="0">
                <a:latin typeface="+mn-lt"/>
              </a:rPr>
              <a:t>, java </a:t>
            </a:r>
            <a:r>
              <a:rPr lang="hu-HU" sz="2000" dirty="0">
                <a:latin typeface="+mn-lt"/>
              </a:rPr>
              <a:t>használata parancssorból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>
                <a:latin typeface="+mn-lt"/>
              </a:rPr>
              <a:t>a</a:t>
            </a:r>
            <a:r>
              <a:rPr lang="hu-HU" sz="2000" dirty="0" smtClean="0">
                <a:latin typeface="+mn-lt"/>
              </a:rPr>
              <a:t>z API dokumentáció használata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>
                <a:latin typeface="+mn-lt"/>
              </a:rPr>
              <a:t>a</a:t>
            </a:r>
            <a:r>
              <a:rPr lang="hu-HU" sz="2000" dirty="0" smtClean="0">
                <a:latin typeface="+mn-lt"/>
              </a:rPr>
              <a:t> Javát tanítok példáinak felélesztése</a:t>
            </a:r>
            <a:endParaRPr lang="hu-HU" sz="2000" dirty="0">
              <a:latin typeface="+mn-lt"/>
            </a:endParaRPr>
          </a:p>
          <a:p>
            <a:pPr>
              <a:defRPr/>
            </a:pPr>
            <a:r>
              <a:rPr lang="hu-HU" sz="2000" b="1" dirty="0">
                <a:latin typeface="+mn-lt"/>
              </a:rPr>
              <a:t>Laborkártyák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hu-HU" sz="2000" dirty="0" err="1" smtClean="0">
                <a:latin typeface="+mn-lt"/>
              </a:rPr>
              <a:t>Atan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>
                <a:latin typeface="+mn-lt"/>
              </a:rPr>
              <a:t>kártyák</a:t>
            </a:r>
          </a:p>
          <a:p>
            <a:pPr marL="457200" indent="-457200">
              <a:defRPr/>
            </a:pPr>
            <a:r>
              <a:rPr lang="hu-HU" sz="2000" b="1" dirty="0">
                <a:latin typeface="+mn-lt"/>
              </a:rPr>
              <a:t>Otthoni opcionális feladat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>
                <a:latin typeface="+mn-lt"/>
              </a:rPr>
              <a:t>GNU/Linux rendszer telepítése, s a japán világbajnok HELIOS csapat szoftvereinek otthoni installálása (</a:t>
            </a:r>
            <a:r>
              <a:rPr lang="hu-HU" sz="2000" dirty="0" err="1">
                <a:latin typeface="+mn-lt"/>
              </a:rPr>
              <a:t>rcssserver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 err="1">
                <a:latin typeface="+mn-lt"/>
              </a:rPr>
              <a:t>rcssmonitor</a:t>
            </a:r>
            <a:r>
              <a:rPr lang="hu-HU" sz="2000" dirty="0">
                <a:latin typeface="+mn-lt"/>
              </a:rPr>
              <a:t> stb.)</a:t>
            </a:r>
            <a:br>
              <a:rPr lang="hu-HU" sz="2000" dirty="0">
                <a:latin typeface="+mn-lt"/>
              </a:rPr>
            </a:br>
            <a:r>
              <a:rPr lang="hu-HU" sz="2000" dirty="0">
                <a:latin typeface="+mn-lt"/>
                <a:hlinkClick r:id="rId2"/>
              </a:rPr>
              <a:t>http://www.youtube.com/watch?v=BVWkndHk3AE</a:t>
            </a:r>
            <a:r>
              <a:rPr lang="hu-HU" sz="2000" dirty="0">
                <a:latin typeface="+mn-lt"/>
              </a:rPr>
              <a:t> </a:t>
            </a:r>
            <a:br>
              <a:rPr lang="hu-HU" sz="2000" dirty="0">
                <a:latin typeface="+mn-lt"/>
              </a:rPr>
            </a:br>
            <a:r>
              <a:rPr lang="hu-HU" sz="2000" dirty="0">
                <a:latin typeface="+mn-lt"/>
                <a:hlinkClick r:id="rId3"/>
              </a:rPr>
              <a:t>http://en.sourceforge.jp/projects/rctools/releases/</a:t>
            </a:r>
            <a:r>
              <a:rPr lang="hu-HU" sz="2000" dirty="0">
                <a:latin typeface="+mn-lt"/>
              </a:rPr>
              <a:t> </a:t>
            </a:r>
            <a:endParaRPr lang="hu-HU" sz="2000" dirty="0" smtClean="0">
              <a:latin typeface="+mn-lt"/>
            </a:endParaRP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err="1" smtClean="0">
                <a:latin typeface="+mn-lt"/>
              </a:rPr>
              <a:t>Atan</a:t>
            </a:r>
            <a:r>
              <a:rPr lang="hu-HU" sz="2000" dirty="0">
                <a:latin typeface="+mn-lt"/>
              </a:rPr>
              <a:t> kipróbálása: </a:t>
            </a:r>
            <a:r>
              <a:rPr lang="hu-HU" sz="2000" dirty="0">
                <a:latin typeface="+mn-lt"/>
                <a:hlinkClick r:id="rId4"/>
              </a:rPr>
              <a:t>http://sourceforge.net/projects/atan1</a:t>
            </a:r>
            <a:r>
              <a:rPr lang="hu-HU" sz="2000" dirty="0" smtClean="0">
                <a:latin typeface="+mn-lt"/>
                <a:hlinkClick r:id="rId4"/>
              </a:rPr>
              <a:t>/</a:t>
            </a:r>
            <a:r>
              <a:rPr lang="hu-HU" sz="2000" dirty="0" smtClean="0">
                <a:latin typeface="+mn-lt"/>
              </a:rPr>
              <a:t> </a:t>
            </a:r>
            <a:endParaRPr lang="hu-H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2449513" y="163513"/>
            <a:ext cx="4687887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/>
            </a:pPr>
            <a:r>
              <a:rPr lang="hu-HU" sz="2900" b="1" dirty="0">
                <a:solidFill>
                  <a:srgbClr val="000000"/>
                </a:solidFill>
                <a:latin typeface="+mj-lt"/>
              </a:rPr>
              <a:t>Java EE/</a:t>
            </a: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szervletek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Tomcat</a:t>
            </a:r>
            <a:endParaRPr lang="hu-HU" sz="29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" y="1306513"/>
            <a:ext cx="8532813" cy="4410075"/>
          </a:xfrm>
          <a:prstGeom prst="rect">
            <a:avLst/>
          </a:prstGeom>
          <a:noFill/>
          <a:ln w="14400">
            <a:solidFill>
              <a:srgbClr val="000000"/>
            </a:solidFill>
            <a:round/>
            <a:headEnd/>
            <a:tailEnd/>
          </a:ln>
        </p:spPr>
      </p:pic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5900738" y="5551488"/>
            <a:ext cx="838200" cy="31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FFFFFF"/>
                </a:solidFill>
              </a:rPr>
              <a:t>PP 169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1125538" y="68263"/>
            <a:ext cx="5792787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/>
            </a:pP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Szervletek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Tomcat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, parancssorból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22488"/>
            <a:ext cx="7705725" cy="3892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163513" y="6216650"/>
            <a:ext cx="836612" cy="31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FFFFFF"/>
                </a:solidFill>
              </a:rPr>
              <a:t>PP 169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375" y="33338"/>
            <a:ext cx="68326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1125538" y="68263"/>
            <a:ext cx="5792787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/>
            </a:pP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Szervletek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Tomcat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, parancssorból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050" y="1004888"/>
            <a:ext cx="7705725" cy="3892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655638" y="5716588"/>
            <a:ext cx="7345362" cy="779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>
                <a:solidFill>
                  <a:srgbClr val="000000"/>
                </a:solidFill>
              </a:rPr>
              <a:t>C:\apache-tomcat-6.0.18\bin&gt;javac -cp ..\lib\</a:t>
            </a:r>
            <a:r>
              <a:rPr lang="hu-HU">
                <a:solidFill>
                  <a:srgbClr val="FF0000"/>
                </a:solidFill>
              </a:rPr>
              <a:t>servlet-api.jar</a:t>
            </a:r>
            <a:r>
              <a:rPr lang="hu-HU">
                <a:solidFill>
                  <a:srgbClr val="000000"/>
                </a:solidFill>
              </a:rPr>
              <a:t> ..\webapps\prog-pat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>
                <a:solidFill>
                  <a:srgbClr val="000000"/>
                </a:solidFill>
              </a:rPr>
              <a:t>er\WEB-INF\classes\</a:t>
            </a:r>
            <a:r>
              <a:rPr lang="hu-HU">
                <a:solidFill>
                  <a:srgbClr val="FF0000"/>
                </a:solidFill>
              </a:rPr>
              <a:t>VisszajelzesekSzervlet.java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5060950" y="503238"/>
            <a:ext cx="838200" cy="31273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FFFFFF"/>
                </a:solidFill>
              </a:rPr>
              <a:t>PP 169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992313" y="63500"/>
            <a:ext cx="327025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sz="2900">
                <a:solidFill>
                  <a:srgbClr val="000000"/>
                </a:solidFill>
              </a:rPr>
              <a:t>Szervletek, Tomcat</a:t>
            </a: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4363" y="0"/>
            <a:ext cx="7096125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497138" y="5888038"/>
            <a:ext cx="1298575" cy="31273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FFFFFF"/>
                </a:solidFill>
              </a:rPr>
              <a:t>PP 169, 204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2124075" y="5300663"/>
            <a:ext cx="6046788" cy="547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</a:pPr>
            <a:r>
              <a:rPr lang="hu-HU">
                <a:solidFill>
                  <a:srgbClr val="000000"/>
                </a:solidFill>
              </a:rPr>
              <a:t>Ezt a példát viszi tovább a PP 204, itt MySQL vagy PostgreSQL 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</a:pPr>
            <a:r>
              <a:rPr lang="hu-HU">
                <a:solidFill>
                  <a:srgbClr val="000000"/>
                </a:solidFill>
              </a:rPr>
              <a:t>adatbázisból szedjük ki szervletből a visszajelzéseket.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4292600" y="1314450"/>
            <a:ext cx="4498975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>
                <a:solidFill>
                  <a:srgbClr val="000000"/>
                </a:solidFill>
              </a:rPr>
              <a:t>http://localhost:8080/prog-pater/lista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1452563" y="68263"/>
            <a:ext cx="6016625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Szervletek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Tomcat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, a </a:t>
            </a: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NetBeans-ből</a:t>
            </a:r>
            <a:endParaRPr lang="hu-HU" sz="29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654050"/>
            <a:ext cx="6297612" cy="4346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800" y="979488"/>
            <a:ext cx="6299200" cy="4346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9338" y="1306513"/>
            <a:ext cx="6299200" cy="4346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3538" y="1633538"/>
            <a:ext cx="6297612" cy="4346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2338" y="2022475"/>
            <a:ext cx="6297612" cy="4346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95475" y="2557463"/>
            <a:ext cx="7085013" cy="397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2938463" y="331788"/>
            <a:ext cx="3059112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WebSynergy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/>
            </a:r>
            <a:br>
              <a:rPr lang="hu-HU" sz="4000" b="1" dirty="0">
                <a:solidFill>
                  <a:srgbClr val="000000"/>
                </a:solidFill>
                <a:latin typeface="+mj-lt"/>
              </a:rPr>
            </a:br>
            <a:r>
              <a:rPr lang="hu-HU" sz="2000" b="1" dirty="0">
                <a:solidFill>
                  <a:srgbClr val="000000"/>
                </a:solidFill>
                <a:latin typeface="+mj-lt"/>
              </a:rPr>
              <a:t> a szoftver törzsfejlődés korai szakaszában </a:t>
            </a:r>
            <a:r>
              <a:rPr lang="hu-HU" sz="2000" b="1" i="1" dirty="0">
                <a:solidFill>
                  <a:srgbClr val="000000"/>
                </a:solidFill>
                <a:latin typeface="+mj-lt"/>
              </a:rPr>
              <a:t>Sun Java System </a:t>
            </a:r>
            <a:r>
              <a:rPr lang="hu-HU" sz="2000" b="1" i="1" dirty="0" err="1">
                <a:solidFill>
                  <a:srgbClr val="000000"/>
                </a:solidFill>
                <a:latin typeface="+mj-lt"/>
              </a:rPr>
              <a:t>Portal</a:t>
            </a:r>
            <a:r>
              <a:rPr lang="hu-HU" sz="2000" b="1" i="1" dirty="0">
                <a:solidFill>
                  <a:srgbClr val="000000"/>
                </a:solidFill>
                <a:latin typeface="+mj-lt"/>
              </a:rPr>
              <a:t> Server</a:t>
            </a: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488950" y="1600200"/>
            <a:ext cx="8164513" cy="2190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sz="2200" i="1" dirty="0">
                <a:solidFill>
                  <a:srgbClr val="000000"/>
                </a:solidFill>
              </a:rPr>
              <a:t>„Project </a:t>
            </a:r>
            <a:r>
              <a:rPr lang="hu-HU" sz="2200" i="1" dirty="0" err="1">
                <a:solidFill>
                  <a:srgbClr val="000000"/>
                </a:solidFill>
              </a:rPr>
              <a:t>WebSynergy</a:t>
            </a:r>
            <a:r>
              <a:rPr lang="hu-HU" sz="2200" i="1" dirty="0">
                <a:solidFill>
                  <a:srgbClr val="000000"/>
                </a:solidFill>
              </a:rPr>
              <a:t> is </a:t>
            </a:r>
            <a:r>
              <a:rPr lang="hu-HU" sz="2200" i="1" dirty="0" err="1">
                <a:solidFill>
                  <a:srgbClr val="000000"/>
                </a:solidFill>
              </a:rPr>
              <a:t>the</a:t>
            </a:r>
            <a:r>
              <a:rPr lang="hu-HU" sz="2200" i="1" dirty="0">
                <a:solidFill>
                  <a:srgbClr val="000000"/>
                </a:solidFill>
              </a:rPr>
              <a:t> </a:t>
            </a:r>
            <a:r>
              <a:rPr lang="hu-HU" sz="2200" i="1" dirty="0" err="1">
                <a:solidFill>
                  <a:srgbClr val="000000"/>
                </a:solidFill>
              </a:rPr>
              <a:t>next-generation</a:t>
            </a:r>
            <a:r>
              <a:rPr lang="hu-HU" sz="2200" i="1" dirty="0">
                <a:solidFill>
                  <a:srgbClr val="000000"/>
                </a:solidFill>
              </a:rPr>
              <a:t> web </a:t>
            </a:r>
            <a:r>
              <a:rPr lang="hu-HU" sz="2200" i="1" dirty="0" err="1">
                <a:solidFill>
                  <a:srgbClr val="000000"/>
                </a:solidFill>
              </a:rPr>
              <a:t>aggregation</a:t>
            </a:r>
            <a:r>
              <a:rPr lang="hu-HU" sz="2200" i="1" dirty="0">
                <a:solidFill>
                  <a:srgbClr val="000000"/>
                </a:solidFill>
              </a:rPr>
              <a:t> and </a:t>
            </a:r>
            <a:r>
              <a:rPr lang="hu-HU" sz="2200" i="1" dirty="0" err="1">
                <a:solidFill>
                  <a:srgbClr val="000000"/>
                </a:solidFill>
              </a:rPr>
              <a:t>presentation</a:t>
            </a:r>
            <a:r>
              <a:rPr lang="hu-HU" sz="2200" i="1" dirty="0">
                <a:solidFill>
                  <a:srgbClr val="000000"/>
                </a:solidFill>
              </a:rPr>
              <a:t> platform </a:t>
            </a:r>
            <a:r>
              <a:rPr lang="hu-HU" sz="2200" i="1" dirty="0" err="1">
                <a:solidFill>
                  <a:srgbClr val="000000"/>
                </a:solidFill>
              </a:rPr>
              <a:t>from</a:t>
            </a:r>
            <a:r>
              <a:rPr lang="hu-HU" sz="2200" i="1" dirty="0">
                <a:solidFill>
                  <a:srgbClr val="000000"/>
                </a:solidFill>
              </a:rPr>
              <a:t> </a:t>
            </a:r>
            <a:r>
              <a:rPr lang="hu-HU" sz="2200" i="1" dirty="0" err="1">
                <a:solidFill>
                  <a:srgbClr val="000000"/>
                </a:solidFill>
              </a:rPr>
              <a:t>Sun</a:t>
            </a:r>
            <a:r>
              <a:rPr lang="hu-HU" sz="2200" i="1" baseline="33000" dirty="0" err="1">
                <a:solidFill>
                  <a:srgbClr val="000000"/>
                </a:solidFill>
              </a:rPr>
              <a:t>TM</a:t>
            </a:r>
            <a:r>
              <a:rPr lang="hu-HU" sz="2200" i="1" dirty="0">
                <a:solidFill>
                  <a:srgbClr val="000000"/>
                </a:solidFill>
              </a:rPr>
              <a:t> Microsystems. </a:t>
            </a:r>
            <a:r>
              <a:rPr lang="hu-HU" sz="2200" i="1" dirty="0" err="1">
                <a:solidFill>
                  <a:srgbClr val="000000"/>
                </a:solidFill>
              </a:rPr>
              <a:t>This</a:t>
            </a:r>
            <a:r>
              <a:rPr lang="hu-HU" sz="2200" i="1" dirty="0">
                <a:solidFill>
                  <a:srgbClr val="000000"/>
                </a:solidFill>
              </a:rPr>
              <a:t> platform </a:t>
            </a:r>
            <a:r>
              <a:rPr lang="hu-HU" sz="2200" i="1" dirty="0" err="1">
                <a:solidFill>
                  <a:srgbClr val="000000"/>
                </a:solidFill>
              </a:rPr>
              <a:t>includes</a:t>
            </a:r>
            <a:r>
              <a:rPr lang="hu-HU" sz="2200" i="1" dirty="0">
                <a:solidFill>
                  <a:srgbClr val="000000"/>
                </a:solidFill>
              </a:rPr>
              <a:t> </a:t>
            </a:r>
            <a:r>
              <a:rPr lang="hu-HU" sz="2200" i="1" dirty="0" err="1">
                <a:solidFill>
                  <a:srgbClr val="000000"/>
                </a:solidFill>
              </a:rPr>
              <a:t>developer</a:t>
            </a:r>
            <a:r>
              <a:rPr lang="hu-HU" sz="2200" i="1" dirty="0">
                <a:solidFill>
                  <a:srgbClr val="000000"/>
                </a:solidFill>
              </a:rPr>
              <a:t> </a:t>
            </a:r>
            <a:r>
              <a:rPr lang="hu-HU" sz="2200" i="1" dirty="0" err="1">
                <a:solidFill>
                  <a:srgbClr val="000000"/>
                </a:solidFill>
              </a:rPr>
              <a:t>tools</a:t>
            </a:r>
            <a:r>
              <a:rPr lang="hu-HU" sz="2200" i="1" dirty="0">
                <a:solidFill>
                  <a:srgbClr val="000000"/>
                </a:solidFill>
              </a:rPr>
              <a:t> and an </a:t>
            </a:r>
            <a:r>
              <a:rPr lang="hu-HU" sz="2200" i="1" dirty="0" err="1">
                <a:solidFill>
                  <a:srgbClr val="000000"/>
                </a:solidFill>
              </a:rPr>
              <a:t>enterprise-grade</a:t>
            </a:r>
            <a:r>
              <a:rPr lang="hu-HU" sz="2200" i="1" dirty="0">
                <a:solidFill>
                  <a:srgbClr val="000000"/>
                </a:solidFill>
              </a:rPr>
              <a:t> </a:t>
            </a:r>
            <a:r>
              <a:rPr lang="hu-HU" sz="2200" i="1" dirty="0" err="1">
                <a:solidFill>
                  <a:srgbClr val="000000"/>
                </a:solidFill>
              </a:rPr>
              <a:t>presentation</a:t>
            </a:r>
            <a:r>
              <a:rPr lang="hu-HU" sz="2200" i="1" dirty="0">
                <a:solidFill>
                  <a:srgbClr val="000000"/>
                </a:solidFill>
              </a:rPr>
              <a:t> </a:t>
            </a:r>
            <a:r>
              <a:rPr lang="hu-HU" sz="2200" i="1" dirty="0" err="1">
                <a:solidFill>
                  <a:srgbClr val="000000"/>
                </a:solidFill>
              </a:rPr>
              <a:t>runtime</a:t>
            </a:r>
            <a:r>
              <a:rPr lang="hu-HU" sz="2200" i="1" dirty="0">
                <a:solidFill>
                  <a:srgbClr val="000000"/>
                </a:solidFill>
              </a:rPr>
              <a:t> </a:t>
            </a:r>
            <a:r>
              <a:rPr lang="hu-HU" sz="2200" i="1" dirty="0" err="1">
                <a:solidFill>
                  <a:srgbClr val="000000"/>
                </a:solidFill>
              </a:rPr>
              <a:t>based</a:t>
            </a:r>
            <a:r>
              <a:rPr lang="hu-HU" sz="2200" i="1" dirty="0">
                <a:solidFill>
                  <a:srgbClr val="000000"/>
                </a:solidFill>
              </a:rPr>
              <a:t> </a:t>
            </a:r>
            <a:r>
              <a:rPr lang="hu-HU" sz="2200" i="1" dirty="0" err="1">
                <a:solidFill>
                  <a:srgbClr val="000000"/>
                </a:solidFill>
              </a:rPr>
              <a:t>on</a:t>
            </a:r>
            <a:r>
              <a:rPr lang="hu-HU" sz="2200" i="1" dirty="0">
                <a:solidFill>
                  <a:srgbClr val="000000"/>
                </a:solidFill>
              </a:rPr>
              <a:t> </a:t>
            </a:r>
            <a:r>
              <a:rPr lang="hu-HU" sz="2200" i="1" dirty="0" err="1">
                <a:solidFill>
                  <a:srgbClr val="000000"/>
                </a:solidFill>
              </a:rPr>
              <a:t>Liferay</a:t>
            </a:r>
            <a:r>
              <a:rPr lang="hu-HU" sz="2200" i="1" dirty="0">
                <a:solidFill>
                  <a:srgbClr val="000000"/>
                </a:solidFill>
              </a:rPr>
              <a:t> </a:t>
            </a:r>
            <a:r>
              <a:rPr lang="hu-HU" sz="2200" i="1" dirty="0" err="1">
                <a:solidFill>
                  <a:srgbClr val="000000"/>
                </a:solidFill>
              </a:rPr>
              <a:t>Portal</a:t>
            </a:r>
            <a:r>
              <a:rPr lang="hu-HU" sz="2200" i="1" dirty="0">
                <a:solidFill>
                  <a:srgbClr val="000000"/>
                </a:solidFill>
              </a:rPr>
              <a:t> Server, </a:t>
            </a:r>
            <a:r>
              <a:rPr lang="hu-HU" sz="2200" i="1" dirty="0" err="1">
                <a:solidFill>
                  <a:srgbClr val="000000"/>
                </a:solidFill>
              </a:rPr>
              <a:t>GlassFish</a:t>
            </a:r>
            <a:r>
              <a:rPr lang="hu-HU" sz="2200" i="1" baseline="33000" dirty="0" err="1">
                <a:solidFill>
                  <a:srgbClr val="000000"/>
                </a:solidFill>
              </a:rPr>
              <a:t>TM</a:t>
            </a:r>
            <a:r>
              <a:rPr lang="hu-HU" sz="2200" i="1" dirty="0">
                <a:solidFill>
                  <a:srgbClr val="000000"/>
                </a:solidFill>
              </a:rPr>
              <a:t> version 2 </a:t>
            </a:r>
            <a:r>
              <a:rPr lang="hu-HU" sz="2200" i="1" dirty="0" err="1">
                <a:solidFill>
                  <a:srgbClr val="000000"/>
                </a:solidFill>
              </a:rPr>
              <a:t>or</a:t>
            </a:r>
            <a:r>
              <a:rPr lang="hu-HU" sz="2200" i="1" dirty="0">
                <a:solidFill>
                  <a:srgbClr val="000000"/>
                </a:solidFill>
              </a:rPr>
              <a:t> version 3 software, and </a:t>
            </a:r>
            <a:r>
              <a:rPr lang="hu-HU" sz="2200" i="1" dirty="0" err="1">
                <a:solidFill>
                  <a:srgbClr val="000000"/>
                </a:solidFill>
              </a:rPr>
              <a:t>MySQL</a:t>
            </a:r>
            <a:r>
              <a:rPr lang="hu-HU" sz="2200" i="1" baseline="33000" dirty="0" err="1">
                <a:solidFill>
                  <a:srgbClr val="000000"/>
                </a:solidFill>
              </a:rPr>
              <a:t>TM</a:t>
            </a:r>
            <a:r>
              <a:rPr lang="hu-HU" sz="2200" i="1" dirty="0">
                <a:solidFill>
                  <a:srgbClr val="000000"/>
                </a:solidFill>
              </a:rPr>
              <a:t> software.”</a:t>
            </a: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hu-HU" sz="2200" i="1" dirty="0">
              <a:solidFill>
                <a:srgbClr val="000000"/>
              </a:solidFill>
            </a:endParaRPr>
          </a:p>
          <a:p>
            <a:pPr algn="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i="1" dirty="0">
                <a:solidFill>
                  <a:srgbClr val="000000"/>
                </a:solidFill>
                <a:hlinkClick r:id="rId3"/>
              </a:rPr>
              <a:t>http://docs.sun.com/app/docs/doc/820-6876/ghkhz?a=view</a:t>
            </a:r>
          </a:p>
        </p:txBody>
      </p:sp>
      <p:sp>
        <p:nvSpPr>
          <p:cNvPr id="56324" name="Téglalap 3"/>
          <p:cNvSpPr>
            <a:spLocks noChangeArrowheads="1"/>
          </p:cNvSpPr>
          <p:nvPr/>
        </p:nvSpPr>
        <p:spPr bwMode="auto">
          <a:xfrm>
            <a:off x="0" y="6167438"/>
            <a:ext cx="8893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hlinkClick r:id="rId4"/>
              </a:rPr>
              <a:t>http://progpater.blog.hu/2011/04/29/drupalosoknak_joomlasoknak_erre_csorogatjak_a_nyalukat</a:t>
            </a:r>
            <a:r>
              <a:rPr lang="hu-HU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val 1"/>
          <p:cNvSpPr>
            <a:spLocks noChangeArrowheads="1"/>
          </p:cNvSpPr>
          <p:nvPr/>
        </p:nvSpPr>
        <p:spPr bwMode="auto">
          <a:xfrm>
            <a:off x="163513" y="4114800"/>
            <a:ext cx="2611437" cy="2547938"/>
          </a:xfrm>
          <a:prstGeom prst="ellipse">
            <a:avLst/>
          </a:prstGeom>
          <a:solidFill>
            <a:srgbClr val="FFFFE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60021" rIns="81639" bIns="40820" anchor="ctr"/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hu-HU" sz="2200">
                <a:solidFill>
                  <a:srgbClr val="000000"/>
                </a:solidFill>
              </a:rPr>
              <a:t>TARTALMAK</a:t>
            </a:r>
          </a:p>
        </p:txBody>
      </p:sp>
      <p:sp>
        <p:nvSpPr>
          <p:cNvPr id="57347" name="Oval 2"/>
          <p:cNvSpPr>
            <a:spLocks noChangeArrowheads="1"/>
          </p:cNvSpPr>
          <p:nvPr/>
        </p:nvSpPr>
        <p:spPr bwMode="auto">
          <a:xfrm>
            <a:off x="6205538" y="4083050"/>
            <a:ext cx="2774950" cy="2611438"/>
          </a:xfrm>
          <a:prstGeom prst="ellipse">
            <a:avLst/>
          </a:prstGeom>
          <a:solidFill>
            <a:srgbClr val="FFFFE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60021" rIns="81639" bIns="40820" anchor="ctr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sz="2200">
                <a:solidFill>
                  <a:srgbClr val="000000"/>
                </a:solidFill>
              </a:rPr>
              <a:t>KÖZÖSSÉGEK</a:t>
            </a:r>
          </a:p>
        </p:txBody>
      </p:sp>
      <p:sp>
        <p:nvSpPr>
          <p:cNvPr id="57348" name="Oval 3"/>
          <p:cNvSpPr>
            <a:spLocks noChangeArrowheads="1"/>
          </p:cNvSpPr>
          <p:nvPr/>
        </p:nvSpPr>
        <p:spPr bwMode="auto">
          <a:xfrm>
            <a:off x="3101975" y="1306513"/>
            <a:ext cx="2776538" cy="2709862"/>
          </a:xfrm>
          <a:prstGeom prst="ellipse">
            <a:avLst/>
          </a:prstGeom>
          <a:solidFill>
            <a:srgbClr val="FFFFE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60021" rIns="81639" bIns="40820" anchor="ctr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sz="2200">
                <a:solidFill>
                  <a:srgbClr val="000000"/>
                </a:solidFill>
              </a:rPr>
              <a:t>EGYÜTTMŰKÖDÉS</a:t>
            </a:r>
          </a:p>
        </p:txBody>
      </p:sp>
      <p:cxnSp>
        <p:nvCxnSpPr>
          <p:cNvPr id="57349" name="AutoShape 4"/>
          <p:cNvCxnSpPr>
            <a:cxnSpLocks noChangeShapeType="1"/>
            <a:stCxn id="57346" idx="7"/>
            <a:endCxn id="57348" idx="3"/>
          </p:cNvCxnSpPr>
          <p:nvPr/>
        </p:nvCxnSpPr>
        <p:spPr bwMode="auto">
          <a:xfrm flipV="1">
            <a:off x="1277938" y="2754313"/>
            <a:ext cx="1116012" cy="86836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9701" name="AutoShape 5"/>
          <p:cNvCxnSpPr>
            <a:cxnSpLocks noChangeShapeType="1"/>
            <a:stCxn id="57346" idx="6"/>
            <a:endCxn id="57347" idx="2"/>
          </p:cNvCxnSpPr>
          <p:nvPr/>
        </p:nvCxnSpPr>
        <p:spPr bwMode="auto">
          <a:xfrm>
            <a:off x="2774950" y="5387975"/>
            <a:ext cx="3430588" cy="1588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702" name="AutoShape 6"/>
          <p:cNvCxnSpPr>
            <a:cxnSpLocks noChangeShapeType="1"/>
            <a:endCxn id="57348" idx="5"/>
          </p:cNvCxnSpPr>
          <p:nvPr/>
        </p:nvCxnSpPr>
        <p:spPr bwMode="auto">
          <a:xfrm rot="10800000">
            <a:off x="5472113" y="3619500"/>
            <a:ext cx="1187450" cy="889000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352" name="Text Box 7"/>
          <p:cNvSpPr txBox="1">
            <a:spLocks noChangeArrowheads="1"/>
          </p:cNvSpPr>
          <p:nvPr/>
        </p:nvSpPr>
        <p:spPr bwMode="auto">
          <a:xfrm>
            <a:off x="2022475" y="5589588"/>
            <a:ext cx="5789613" cy="1133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600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r>
              <a:rPr lang="hu-HU" sz="2200">
                <a:solidFill>
                  <a:srgbClr val="000000"/>
                </a:solidFill>
              </a:rPr>
              <a:t>Precízen szabályozható, hogy </a:t>
            </a:r>
            <a:br>
              <a:rPr lang="hu-HU" sz="2200">
                <a:solidFill>
                  <a:srgbClr val="000000"/>
                </a:solidFill>
              </a:rPr>
            </a:br>
            <a:r>
              <a:rPr lang="hu-HU" sz="2200">
                <a:solidFill>
                  <a:srgbClr val="000000"/>
                </a:solidFill>
              </a:rPr>
              <a:t>mely csoportok mely tartalmakkal mit</a:t>
            </a:r>
            <a:br>
              <a:rPr lang="hu-HU" sz="2200">
                <a:solidFill>
                  <a:srgbClr val="000000"/>
                </a:solidFill>
              </a:rPr>
            </a:br>
            <a:r>
              <a:rPr lang="hu-HU" sz="2200">
                <a:solidFill>
                  <a:srgbClr val="000000"/>
                </a:solidFill>
              </a:rPr>
              <a:t>tehetnek, nyilvános lapok, privát lapok stb.</a:t>
            </a:r>
          </a:p>
        </p:txBody>
      </p:sp>
      <p:sp>
        <p:nvSpPr>
          <p:cNvPr id="57353" name="Text Box 8"/>
          <p:cNvSpPr txBox="1">
            <a:spLocks noChangeArrowheads="1"/>
          </p:cNvSpPr>
          <p:nvPr/>
        </p:nvSpPr>
        <p:spPr bwMode="auto">
          <a:xfrm>
            <a:off x="250825" y="2420938"/>
            <a:ext cx="2779713" cy="18240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600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sz="2200">
                <a:solidFill>
                  <a:srgbClr val="000000"/>
                </a:solidFill>
              </a:rPr>
              <a:t>Wikik, blogok,</a:t>
            </a: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sz="2200">
                <a:solidFill>
                  <a:srgbClr val="000000"/>
                </a:solidFill>
              </a:rPr>
              <a:t>aktivitás RSS-ek,</a:t>
            </a:r>
            <a:br>
              <a:rPr lang="hu-HU" sz="2200">
                <a:solidFill>
                  <a:srgbClr val="000000"/>
                </a:solidFill>
              </a:rPr>
            </a:br>
            <a:r>
              <a:rPr lang="hu-HU" sz="2200">
                <a:solidFill>
                  <a:srgbClr val="000000"/>
                </a:solidFill>
              </a:rPr>
              <a:t>kérdések, szavazás, találkozó szervezés,  fórum stb.</a:t>
            </a:r>
          </a:p>
        </p:txBody>
      </p:sp>
      <p:sp>
        <p:nvSpPr>
          <p:cNvPr id="57354" name="Text Box 9"/>
          <p:cNvSpPr txBox="1">
            <a:spLocks noChangeArrowheads="1"/>
          </p:cNvSpPr>
          <p:nvPr/>
        </p:nvSpPr>
        <p:spPr bwMode="auto">
          <a:xfrm>
            <a:off x="6011863" y="2636838"/>
            <a:ext cx="3014662" cy="2233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600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sz="2200">
                <a:solidFill>
                  <a:srgbClr val="000000"/>
                </a:solidFill>
              </a:rPr>
              <a:t>Felhasználók közösségeket alkothatnak, szabályozhatnak (például egy oktató adott TDK témásai).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2938463" y="331788"/>
            <a:ext cx="3059112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WebSynergy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6" name="AutoShape 6"/>
          <p:cNvCxnSpPr>
            <a:cxnSpLocks noChangeShapeType="1"/>
            <a:stCxn id="57346" idx="7"/>
            <a:endCxn id="57348" idx="3"/>
          </p:cNvCxnSpPr>
          <p:nvPr/>
        </p:nvCxnSpPr>
        <p:spPr bwMode="auto">
          <a:xfrm rot="5400000" flipH="1" flipV="1">
            <a:off x="2516187" y="3495676"/>
            <a:ext cx="868363" cy="1116012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1"/>
          <p:cNvSpPr>
            <a:spLocks noChangeShapeType="1"/>
          </p:cNvSpPr>
          <p:nvPr/>
        </p:nvSpPr>
        <p:spPr bwMode="auto">
          <a:xfrm>
            <a:off x="1339850" y="5616575"/>
            <a:ext cx="767238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1633538" y="5780088"/>
            <a:ext cx="7150100" cy="817562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61621" rIns="81639" bIns="40820" anchor="ctr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 sz="2400">
                <a:solidFill>
                  <a:srgbClr val="000000"/>
                </a:solidFill>
              </a:rPr>
              <a:t>GNU/Linux, Solaris, Windows - tetszőleges</a:t>
            </a:r>
          </a:p>
        </p:txBody>
      </p:sp>
      <p:sp>
        <p:nvSpPr>
          <p:cNvPr id="58372" name="Line 3"/>
          <p:cNvSpPr>
            <a:spLocks noChangeShapeType="1"/>
          </p:cNvSpPr>
          <p:nvPr/>
        </p:nvSpPr>
        <p:spPr bwMode="auto">
          <a:xfrm>
            <a:off x="1339850" y="4475163"/>
            <a:ext cx="76723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58373" name="Rectangle 4"/>
          <p:cNvSpPr>
            <a:spLocks noChangeArrowheads="1"/>
          </p:cNvSpPr>
          <p:nvPr/>
        </p:nvSpPr>
        <p:spPr bwMode="auto">
          <a:xfrm>
            <a:off x="1633538" y="4637088"/>
            <a:ext cx="4473575" cy="81597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61621" rIns="81639" bIns="40820" anchor="ctr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 sz="2400">
                <a:solidFill>
                  <a:srgbClr val="000000"/>
                </a:solidFill>
              </a:rPr>
              <a:t>Java EE / GlassFish v2 vagy v3</a:t>
            </a:r>
          </a:p>
        </p:txBody>
      </p:sp>
      <p:sp>
        <p:nvSpPr>
          <p:cNvPr id="58374" name="Line 5"/>
          <p:cNvSpPr>
            <a:spLocks noChangeShapeType="1"/>
          </p:cNvSpPr>
          <p:nvPr/>
        </p:nvSpPr>
        <p:spPr bwMode="auto">
          <a:xfrm>
            <a:off x="1339850" y="3330575"/>
            <a:ext cx="767238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58375" name="Rectangle 6"/>
          <p:cNvSpPr>
            <a:spLocks noChangeArrowheads="1"/>
          </p:cNvSpPr>
          <p:nvPr/>
        </p:nvSpPr>
        <p:spPr bwMode="auto">
          <a:xfrm>
            <a:off x="1665288" y="3494088"/>
            <a:ext cx="3233737" cy="81597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61621" rIns="81639" bIns="40820" anchor="ctr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sz="2400">
                <a:solidFill>
                  <a:srgbClr val="000000"/>
                </a:solidFill>
              </a:rPr>
              <a:t>Projekt WebSynergy</a:t>
            </a:r>
          </a:p>
        </p:txBody>
      </p:sp>
      <p:sp>
        <p:nvSpPr>
          <p:cNvPr id="58376" name="Rectangle 7"/>
          <p:cNvSpPr>
            <a:spLocks noChangeArrowheads="1"/>
          </p:cNvSpPr>
          <p:nvPr/>
        </p:nvSpPr>
        <p:spPr bwMode="auto">
          <a:xfrm>
            <a:off x="6269038" y="4637088"/>
            <a:ext cx="2514600" cy="81597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61621" rIns="81639" bIns="40820" anchor="ctr"/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hu-HU" sz="2400">
                <a:solidFill>
                  <a:srgbClr val="000000"/>
                </a:solidFill>
              </a:rPr>
              <a:t>MySQL</a:t>
            </a:r>
          </a:p>
        </p:txBody>
      </p:sp>
      <p:sp>
        <p:nvSpPr>
          <p:cNvPr id="58377" name="Text Box 8"/>
          <p:cNvSpPr txBox="1">
            <a:spLocks noChangeArrowheads="1"/>
          </p:cNvSpPr>
          <p:nvPr/>
        </p:nvSpPr>
        <p:spPr bwMode="auto">
          <a:xfrm>
            <a:off x="98425" y="5934075"/>
            <a:ext cx="528638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8421" rIns="81639" bIns="40820"/>
          <a:lstStyle/>
          <a:p>
            <a:r>
              <a:rPr lang="hu-HU" sz="2000">
                <a:solidFill>
                  <a:srgbClr val="000000"/>
                </a:solidFill>
              </a:rPr>
              <a:t>OS</a:t>
            </a:r>
          </a:p>
        </p:txBody>
      </p:sp>
      <p:sp>
        <p:nvSpPr>
          <p:cNvPr id="58378" name="Text Box 9"/>
          <p:cNvSpPr txBox="1">
            <a:spLocks noChangeArrowheads="1"/>
          </p:cNvSpPr>
          <p:nvPr/>
        </p:nvSpPr>
        <p:spPr bwMode="auto">
          <a:xfrm>
            <a:off x="33338" y="4603750"/>
            <a:ext cx="1589087" cy="928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84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 sz="2000">
                <a:solidFill>
                  <a:srgbClr val="000000"/>
                </a:solidFill>
              </a:rPr>
              <a:t>Alkalmazás-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hu-HU" sz="2000">
                <a:solidFill>
                  <a:srgbClr val="000000"/>
                </a:solidFill>
              </a:rPr>
              <a:t>szerver 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hu-HU" sz="2000">
                <a:solidFill>
                  <a:srgbClr val="000000"/>
                </a:solidFill>
              </a:rPr>
              <a:t>és adatbázis</a:t>
            </a:r>
          </a:p>
        </p:txBody>
      </p:sp>
      <p:sp>
        <p:nvSpPr>
          <p:cNvPr id="58379" name="Rectangle 10"/>
          <p:cNvSpPr>
            <a:spLocks noChangeArrowheads="1"/>
          </p:cNvSpPr>
          <p:nvPr/>
        </p:nvSpPr>
        <p:spPr bwMode="auto">
          <a:xfrm>
            <a:off x="5060950" y="3494088"/>
            <a:ext cx="3233738" cy="81597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61621" rIns="81639" bIns="40820" anchor="ctr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sz="2400" dirty="0" err="1">
                <a:solidFill>
                  <a:srgbClr val="000000"/>
                </a:solidFill>
              </a:rPr>
              <a:t>Liferay</a:t>
            </a:r>
            <a:r>
              <a:rPr lang="hu-HU" sz="2400" dirty="0">
                <a:solidFill>
                  <a:srgbClr val="000000"/>
                </a:solidFill>
              </a:rPr>
              <a:t> </a:t>
            </a:r>
            <a:r>
              <a:rPr lang="hu-HU" sz="2400" dirty="0" err="1">
                <a:solidFill>
                  <a:srgbClr val="000000"/>
                </a:solidFill>
              </a:rPr>
              <a:t>Portal</a:t>
            </a:r>
            <a:r>
              <a:rPr lang="hu-HU" sz="2400" dirty="0">
                <a:solidFill>
                  <a:srgbClr val="000000"/>
                </a:solidFill>
              </a:rPr>
              <a:t> Server</a:t>
            </a:r>
          </a:p>
        </p:txBody>
      </p:sp>
      <p:sp>
        <p:nvSpPr>
          <p:cNvPr id="58380" name="Text Box 11"/>
          <p:cNvSpPr txBox="1">
            <a:spLocks noChangeArrowheads="1"/>
          </p:cNvSpPr>
          <p:nvPr/>
        </p:nvSpPr>
        <p:spPr bwMode="auto">
          <a:xfrm>
            <a:off x="95250" y="3657600"/>
            <a:ext cx="11049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8421" rIns="81639" bIns="40820"/>
          <a:lstStyle/>
          <a:p>
            <a:pPr>
              <a:tabLst>
                <a:tab pos="655638" algn="l"/>
              </a:tabLst>
            </a:pPr>
            <a:r>
              <a:rPr lang="hu-HU" sz="2000">
                <a:solidFill>
                  <a:srgbClr val="000000"/>
                </a:solidFill>
              </a:rPr>
              <a:t>Web 2.0</a:t>
            </a: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7625" y="1803400"/>
            <a:ext cx="1781175" cy="646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84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 sz="2000">
                <a:solidFill>
                  <a:srgbClr val="000000"/>
                </a:solidFill>
              </a:rPr>
              <a:t>Hagyományos</a:t>
            </a:r>
          </a:p>
          <a:p>
            <a:pPr algn="ctr">
              <a:tabLst>
                <a:tab pos="655638" algn="l"/>
                <a:tab pos="1312863" algn="l"/>
              </a:tabLst>
            </a:pPr>
            <a:r>
              <a:rPr lang="hu-HU" sz="2000">
                <a:solidFill>
                  <a:srgbClr val="000000"/>
                </a:solidFill>
              </a:rPr>
              <a:t>kliensek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4879975" y="1803400"/>
            <a:ext cx="1081088" cy="646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8421" rIns="81639" bIns="40820"/>
          <a:lstStyle/>
          <a:p>
            <a:pPr algn="ctr">
              <a:tabLst>
                <a:tab pos="655638" algn="l"/>
              </a:tabLst>
            </a:pPr>
            <a:r>
              <a:rPr lang="hu-HU" sz="2000">
                <a:solidFill>
                  <a:srgbClr val="000000"/>
                </a:solidFill>
              </a:rPr>
              <a:t>Mobil</a:t>
            </a:r>
          </a:p>
          <a:p>
            <a:pPr algn="ctr">
              <a:tabLst>
                <a:tab pos="655638" algn="l"/>
              </a:tabLst>
            </a:pPr>
            <a:r>
              <a:rPr lang="hu-HU" sz="2000">
                <a:solidFill>
                  <a:srgbClr val="000000"/>
                </a:solidFill>
              </a:rPr>
              <a:t>kliensek</a:t>
            </a: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6610350" y="1803400"/>
            <a:ext cx="1768475" cy="646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84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 sz="2000">
                <a:solidFill>
                  <a:srgbClr val="000000"/>
                </a:solidFill>
              </a:rPr>
              <a:t>Fejlesztés:</a:t>
            </a:r>
          </a:p>
          <a:p>
            <a:pPr algn="ctr">
              <a:tabLst>
                <a:tab pos="655638" algn="l"/>
                <a:tab pos="1312863" algn="l"/>
              </a:tabLst>
            </a:pPr>
            <a:r>
              <a:rPr lang="hu-HU" sz="2000">
                <a:solidFill>
                  <a:srgbClr val="000000"/>
                </a:solidFill>
              </a:rPr>
              <a:t>NetBeans IDE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2987675" y="0"/>
            <a:ext cx="3059113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WebSynergy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83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903288"/>
            <a:ext cx="273685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488950" y="1893888"/>
            <a:ext cx="8164513" cy="408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sz="2200" dirty="0">
                <a:solidFill>
                  <a:srgbClr val="000000"/>
                </a:solidFill>
              </a:rPr>
              <a:t>Gyökerek: Sun Java System </a:t>
            </a:r>
            <a:r>
              <a:rPr lang="hu-HU" sz="2200" dirty="0" err="1">
                <a:solidFill>
                  <a:srgbClr val="000000"/>
                </a:solidFill>
              </a:rPr>
              <a:t>Portal</a:t>
            </a:r>
            <a:r>
              <a:rPr lang="hu-HU" sz="2200" dirty="0">
                <a:solidFill>
                  <a:srgbClr val="000000"/>
                </a:solidFill>
              </a:rPr>
              <a:t> Server</a:t>
            </a: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hu-HU" sz="2200" dirty="0">
              <a:solidFill>
                <a:srgbClr val="000000"/>
              </a:solidFill>
            </a:endParaRP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sz="2200" dirty="0" err="1">
                <a:solidFill>
                  <a:srgbClr val="000000"/>
                </a:solidFill>
              </a:rPr>
              <a:t>WebSynergy</a:t>
            </a:r>
            <a:r>
              <a:rPr lang="hu-HU" sz="2200" dirty="0">
                <a:solidFill>
                  <a:srgbClr val="000000"/>
                </a:solidFill>
              </a:rPr>
              <a:t>: a </a:t>
            </a:r>
            <a:r>
              <a:rPr lang="hu-HU" sz="2200" dirty="0" err="1">
                <a:solidFill>
                  <a:srgbClr val="000000"/>
                </a:solidFill>
              </a:rPr>
              <a:t>JavaOne</a:t>
            </a:r>
            <a:r>
              <a:rPr lang="hu-HU" sz="2200" dirty="0">
                <a:solidFill>
                  <a:srgbClr val="000000"/>
                </a:solidFill>
              </a:rPr>
              <a:t> 2008-on bejelentik a Sun és a </a:t>
            </a:r>
            <a:r>
              <a:rPr lang="hu-HU" sz="2200" dirty="0" err="1">
                <a:solidFill>
                  <a:srgbClr val="000000"/>
                </a:solidFill>
              </a:rPr>
              <a:t>Liferay</a:t>
            </a:r>
            <a:r>
              <a:rPr lang="hu-HU" sz="2200" dirty="0">
                <a:solidFill>
                  <a:srgbClr val="000000"/>
                </a:solidFill>
              </a:rPr>
              <a:t> együttműködését: </a:t>
            </a:r>
            <a:r>
              <a:rPr lang="hu-HU" sz="2200" dirty="0">
                <a:solidFill>
                  <a:srgbClr val="000000"/>
                </a:solidFill>
                <a:hlinkClick r:id="rId3"/>
              </a:rPr>
              <a:t>http://beta.glassfish.java.net:81/lp/</a:t>
            </a:r>
            <a:r>
              <a:rPr lang="hu-HU" sz="2200" dirty="0">
                <a:solidFill>
                  <a:srgbClr val="000000"/>
                </a:solidFill>
              </a:rPr>
              <a:t> </a:t>
            </a: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hu-HU" sz="2200" dirty="0">
              <a:solidFill>
                <a:srgbClr val="000000"/>
              </a:solidFill>
            </a:endParaRP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hu-HU" sz="2200" dirty="0">
              <a:solidFill>
                <a:srgbClr val="000000"/>
              </a:solidFill>
            </a:endParaRP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hu-HU" sz="2200" dirty="0">
              <a:solidFill>
                <a:srgbClr val="000000"/>
              </a:solidFill>
            </a:endParaRP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sz="2200" dirty="0">
                <a:solidFill>
                  <a:srgbClr val="000000"/>
                </a:solidFill>
              </a:rPr>
              <a:t>Licenc: CDDL (OSI és DSFG által nyíltnak elfogadott, de nem</a:t>
            </a:r>
            <a:br>
              <a:rPr lang="hu-HU" sz="2200" dirty="0">
                <a:solidFill>
                  <a:srgbClr val="000000"/>
                </a:solidFill>
              </a:rPr>
            </a:br>
            <a:r>
              <a:rPr lang="hu-HU" sz="2200" dirty="0">
                <a:solidFill>
                  <a:srgbClr val="000000"/>
                </a:solidFill>
              </a:rPr>
              <a:t>	GPL kompatibilis, mert más licencű részekkel is össze lehet	kapcsolni.</a:t>
            </a: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sz="2200" dirty="0">
                <a:solidFill>
                  <a:srgbClr val="000000"/>
                </a:solidFill>
              </a:rPr>
              <a:t>	(ingyenesen használhatjuk)</a:t>
            </a: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sz="2200" dirty="0">
                <a:solidFill>
                  <a:srgbClr val="000000"/>
                </a:solidFill>
              </a:rPr>
              <a:t> </a:t>
            </a: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hu-HU" sz="2200" dirty="0">
              <a:solidFill>
                <a:srgbClr val="000000"/>
              </a:solidFill>
            </a:endParaRP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938463" y="331788"/>
            <a:ext cx="3059112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WebSynergy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0"/>
            <a:ext cx="7900988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43" name="Text Box 2"/>
          <p:cNvSpPr txBox="1">
            <a:spLocks noChangeArrowheads="1"/>
          </p:cNvSpPr>
          <p:nvPr/>
        </p:nvSpPr>
        <p:spPr bwMode="auto">
          <a:xfrm>
            <a:off x="3990975" y="273050"/>
            <a:ext cx="3030538" cy="315913"/>
          </a:xfrm>
          <a:prstGeom prst="rect">
            <a:avLst/>
          </a:prstGeom>
          <a:solidFill>
            <a:srgbClr val="FFFF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>
                <a:solidFill>
                  <a:srgbClr val="000000"/>
                </a:solidFill>
              </a:rPr>
              <a:t>http://dev.inf.unideb.hu:8080</a:t>
            </a:r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1557338"/>
            <a:ext cx="57150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3"/>
          <p:cNvSpPr txBox="1">
            <a:spLocks noChangeArrowheads="1"/>
          </p:cNvSpPr>
          <p:nvPr/>
        </p:nvSpPr>
        <p:spPr bwMode="auto">
          <a:xfrm>
            <a:off x="163513" y="4579938"/>
            <a:ext cx="8080375" cy="649287"/>
          </a:xfrm>
          <a:prstGeom prst="rect">
            <a:avLst/>
          </a:prstGeom>
          <a:solidFill>
            <a:srgbClr val="F5FFF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Sun Java System Portal Server, WebSynergy, GlassFish Web Space Server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  <a:hlinkClick r:id="rId5"/>
              </a:rPr>
              <a:t>http://download.java.net/portalserver/</a:t>
            </a:r>
            <a:r>
              <a:rPr lang="hu-HU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414338" y="168275"/>
            <a:ext cx="2139950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Java ME</a:t>
            </a: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468313" y="1306513"/>
            <a:ext cx="3267075" cy="375602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71684" name="Oval 3"/>
          <p:cNvSpPr>
            <a:spLocks noChangeArrowheads="1"/>
          </p:cNvSpPr>
          <p:nvPr/>
        </p:nvSpPr>
        <p:spPr bwMode="auto">
          <a:xfrm>
            <a:off x="1120775" y="1857375"/>
            <a:ext cx="1303338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MIDlet</a:t>
            </a:r>
          </a:p>
        </p:txBody>
      </p:sp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765175" y="1655763"/>
            <a:ext cx="2671763" cy="1652587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71686" name="Rectangle 5"/>
          <p:cNvSpPr>
            <a:spLocks noChangeArrowheads="1"/>
          </p:cNvSpPr>
          <p:nvPr/>
        </p:nvSpPr>
        <p:spPr bwMode="auto">
          <a:xfrm>
            <a:off x="765175" y="3609975"/>
            <a:ext cx="2671763" cy="115252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71687" name="Text Box 6"/>
          <p:cNvSpPr txBox="1">
            <a:spLocks noChangeArrowheads="1"/>
          </p:cNvSpPr>
          <p:nvPr/>
        </p:nvSpPr>
        <p:spPr bwMode="auto">
          <a:xfrm>
            <a:off x="688975" y="1631950"/>
            <a:ext cx="1241425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MIDP</a:t>
            </a:r>
          </a:p>
        </p:txBody>
      </p:sp>
      <p:sp>
        <p:nvSpPr>
          <p:cNvPr id="71688" name="Text Box 7"/>
          <p:cNvSpPr txBox="1">
            <a:spLocks noChangeArrowheads="1"/>
          </p:cNvSpPr>
          <p:nvPr/>
        </p:nvSpPr>
        <p:spPr bwMode="auto">
          <a:xfrm>
            <a:off x="688975" y="3584575"/>
            <a:ext cx="1322388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CLDC</a:t>
            </a:r>
          </a:p>
        </p:txBody>
      </p:sp>
      <p:sp>
        <p:nvSpPr>
          <p:cNvPr id="71689" name="Oval 8"/>
          <p:cNvSpPr>
            <a:spLocks noChangeArrowheads="1"/>
          </p:cNvSpPr>
          <p:nvPr/>
        </p:nvSpPr>
        <p:spPr bwMode="auto">
          <a:xfrm>
            <a:off x="1416050" y="2349500"/>
            <a:ext cx="1498600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Canvas</a:t>
            </a:r>
          </a:p>
        </p:txBody>
      </p:sp>
      <p:sp>
        <p:nvSpPr>
          <p:cNvPr id="71690" name="Oval 9"/>
          <p:cNvSpPr>
            <a:spLocks noChangeArrowheads="1"/>
          </p:cNvSpPr>
          <p:nvPr/>
        </p:nvSpPr>
        <p:spPr bwMode="auto">
          <a:xfrm>
            <a:off x="2546350" y="2432050"/>
            <a:ext cx="1460500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Display</a:t>
            </a:r>
          </a:p>
        </p:txBody>
      </p:sp>
      <p:sp>
        <p:nvSpPr>
          <p:cNvPr id="71691" name="Oval 10"/>
          <p:cNvSpPr>
            <a:spLocks noChangeArrowheads="1"/>
          </p:cNvSpPr>
          <p:nvPr/>
        </p:nvSpPr>
        <p:spPr bwMode="auto">
          <a:xfrm>
            <a:off x="2279650" y="4076700"/>
            <a:ext cx="1614488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Random</a:t>
            </a:r>
          </a:p>
        </p:txBody>
      </p:sp>
      <p:sp>
        <p:nvSpPr>
          <p:cNvPr id="71692" name="Oval 11"/>
          <p:cNvSpPr>
            <a:spLocks noChangeArrowheads="1"/>
          </p:cNvSpPr>
          <p:nvPr/>
        </p:nvSpPr>
        <p:spPr bwMode="auto">
          <a:xfrm>
            <a:off x="1597025" y="3735388"/>
            <a:ext cx="1401763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Double</a:t>
            </a:r>
          </a:p>
        </p:txBody>
      </p:sp>
      <p:sp>
        <p:nvSpPr>
          <p:cNvPr id="71693" name="Oval 12"/>
          <p:cNvSpPr>
            <a:spLocks noChangeArrowheads="1"/>
          </p:cNvSpPr>
          <p:nvPr/>
        </p:nvSpPr>
        <p:spPr bwMode="auto">
          <a:xfrm>
            <a:off x="2351088" y="1831975"/>
            <a:ext cx="1081087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Sprite</a:t>
            </a:r>
          </a:p>
        </p:txBody>
      </p:sp>
      <p:sp>
        <p:nvSpPr>
          <p:cNvPr id="71694" name="Oval 13"/>
          <p:cNvSpPr>
            <a:spLocks noChangeArrowheads="1"/>
          </p:cNvSpPr>
          <p:nvPr/>
        </p:nvSpPr>
        <p:spPr bwMode="auto">
          <a:xfrm>
            <a:off x="823913" y="2781300"/>
            <a:ext cx="1671637" cy="5762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RecordStore</a:t>
            </a:r>
          </a:p>
        </p:txBody>
      </p:sp>
      <p:sp>
        <p:nvSpPr>
          <p:cNvPr id="71695" name="Oval 14"/>
          <p:cNvSpPr>
            <a:spLocks noChangeArrowheads="1"/>
          </p:cNvSpPr>
          <p:nvPr/>
        </p:nvSpPr>
        <p:spPr bwMode="auto">
          <a:xfrm>
            <a:off x="766763" y="3984625"/>
            <a:ext cx="1296987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Thread</a:t>
            </a:r>
          </a:p>
        </p:txBody>
      </p:sp>
      <p:sp>
        <p:nvSpPr>
          <p:cNvPr id="71696" name="Text Box 15"/>
          <p:cNvSpPr txBox="1">
            <a:spLocks noChangeArrowheads="1"/>
          </p:cNvSpPr>
          <p:nvPr/>
        </p:nvSpPr>
        <p:spPr bwMode="auto">
          <a:xfrm>
            <a:off x="882650" y="6499225"/>
            <a:ext cx="7561263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>
                <a:solidFill>
                  <a:srgbClr val="000000"/>
                </a:solidFill>
              </a:rPr>
              <a:t>Forrás: Bátfai Norbert: Nehogy már a mobilod nyomkodjon Téged! DEENK 2008.</a:t>
            </a:r>
          </a:p>
        </p:txBody>
      </p:sp>
      <p:sp>
        <p:nvSpPr>
          <p:cNvPr id="71697" name="Text Box 16"/>
          <p:cNvSpPr txBox="1">
            <a:spLocks noChangeArrowheads="1"/>
          </p:cNvSpPr>
          <p:nvPr/>
        </p:nvSpPr>
        <p:spPr bwMode="auto">
          <a:xfrm>
            <a:off x="6053138" y="1535113"/>
            <a:ext cx="769937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en-US">
                <a:solidFill>
                  <a:srgbClr val="000000"/>
                </a:solidFill>
              </a:rPr>
              <a:t>javax</a:t>
            </a:r>
          </a:p>
        </p:txBody>
      </p:sp>
      <p:sp>
        <p:nvSpPr>
          <p:cNvPr id="71698" name="Text Box 17"/>
          <p:cNvSpPr txBox="1">
            <a:spLocks noChangeArrowheads="1"/>
          </p:cNvSpPr>
          <p:nvPr/>
        </p:nvSpPr>
        <p:spPr bwMode="auto">
          <a:xfrm>
            <a:off x="5324475" y="2247900"/>
            <a:ext cx="133667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en-US">
                <a:solidFill>
                  <a:srgbClr val="000000"/>
                </a:solidFill>
              </a:rPr>
              <a:t>microedition</a:t>
            </a:r>
          </a:p>
        </p:txBody>
      </p:sp>
      <p:sp>
        <p:nvSpPr>
          <p:cNvPr id="71699" name="Text Box 18"/>
          <p:cNvSpPr txBox="1">
            <a:spLocks noChangeArrowheads="1"/>
          </p:cNvSpPr>
          <p:nvPr/>
        </p:nvSpPr>
        <p:spPr bwMode="auto">
          <a:xfrm>
            <a:off x="4570413" y="3046413"/>
            <a:ext cx="1160462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en-US">
                <a:solidFill>
                  <a:srgbClr val="000000"/>
                </a:solidFill>
              </a:rPr>
              <a:t>midlet</a:t>
            </a:r>
          </a:p>
        </p:txBody>
      </p:sp>
      <p:sp>
        <p:nvSpPr>
          <p:cNvPr id="71700" name="Text Box 19"/>
          <p:cNvSpPr txBox="1">
            <a:spLocks noChangeArrowheads="1"/>
          </p:cNvSpPr>
          <p:nvPr/>
        </p:nvSpPr>
        <p:spPr bwMode="auto">
          <a:xfrm>
            <a:off x="5999163" y="3046413"/>
            <a:ext cx="954087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en-US">
                <a:solidFill>
                  <a:srgbClr val="000000"/>
                </a:solidFill>
              </a:rPr>
              <a:t>lcdui</a:t>
            </a:r>
          </a:p>
        </p:txBody>
      </p:sp>
      <p:sp>
        <p:nvSpPr>
          <p:cNvPr id="71701" name="Text Box 20"/>
          <p:cNvSpPr txBox="1">
            <a:spLocks noChangeArrowheads="1"/>
          </p:cNvSpPr>
          <p:nvPr/>
        </p:nvSpPr>
        <p:spPr bwMode="auto">
          <a:xfrm>
            <a:off x="7427913" y="3046413"/>
            <a:ext cx="539750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/>
            <a:r>
              <a:rPr lang="en-US">
                <a:solidFill>
                  <a:srgbClr val="000000"/>
                </a:solidFill>
              </a:rPr>
              <a:t>rms</a:t>
            </a:r>
          </a:p>
        </p:txBody>
      </p:sp>
      <p:cxnSp>
        <p:nvCxnSpPr>
          <p:cNvPr id="44054" name="AutoShape 21"/>
          <p:cNvCxnSpPr>
            <a:cxnSpLocks noChangeShapeType="1"/>
            <a:stCxn id="71697" idx="2"/>
            <a:endCxn id="71698" idx="0"/>
          </p:cNvCxnSpPr>
          <p:nvPr/>
        </p:nvCxnSpPr>
        <p:spPr bwMode="auto">
          <a:xfrm rot="5400000">
            <a:off x="6016626" y="1825625"/>
            <a:ext cx="398462" cy="446087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055" name="AutoShape 22"/>
          <p:cNvCxnSpPr>
            <a:cxnSpLocks noChangeShapeType="1"/>
            <a:stCxn id="71698" idx="2"/>
            <a:endCxn id="71699" idx="0"/>
          </p:cNvCxnSpPr>
          <p:nvPr/>
        </p:nvCxnSpPr>
        <p:spPr bwMode="auto">
          <a:xfrm rot="5400000">
            <a:off x="5356226" y="2409825"/>
            <a:ext cx="431800" cy="841375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056" name="AutoShape 23"/>
          <p:cNvCxnSpPr>
            <a:cxnSpLocks noChangeShapeType="1"/>
            <a:stCxn id="71700" idx="0"/>
            <a:endCxn id="71698" idx="2"/>
          </p:cNvCxnSpPr>
          <p:nvPr/>
        </p:nvCxnSpPr>
        <p:spPr bwMode="auto">
          <a:xfrm rot="16200000" flipV="1">
            <a:off x="6019007" y="2588419"/>
            <a:ext cx="431800" cy="484187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057" name="AutoShape 24"/>
          <p:cNvCxnSpPr>
            <a:cxnSpLocks noChangeShapeType="1"/>
            <a:stCxn id="71701" idx="0"/>
            <a:endCxn id="71698" idx="2"/>
          </p:cNvCxnSpPr>
          <p:nvPr/>
        </p:nvCxnSpPr>
        <p:spPr bwMode="auto">
          <a:xfrm rot="16200000" flipV="1">
            <a:off x="6629401" y="1978025"/>
            <a:ext cx="431800" cy="1704975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706" name="Oval 25"/>
          <p:cNvSpPr>
            <a:spLocks noChangeArrowheads="1"/>
          </p:cNvSpPr>
          <p:nvPr/>
        </p:nvSpPr>
        <p:spPr bwMode="auto">
          <a:xfrm>
            <a:off x="4211638" y="3776663"/>
            <a:ext cx="1223962" cy="7540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MIDlet</a:t>
            </a:r>
          </a:p>
        </p:txBody>
      </p:sp>
      <p:sp>
        <p:nvSpPr>
          <p:cNvPr id="71707" name="Oval 26"/>
          <p:cNvSpPr>
            <a:spLocks noChangeArrowheads="1"/>
          </p:cNvSpPr>
          <p:nvPr/>
        </p:nvSpPr>
        <p:spPr bwMode="auto">
          <a:xfrm>
            <a:off x="5148263" y="4076700"/>
            <a:ext cx="1368425" cy="75723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Canvas</a:t>
            </a:r>
          </a:p>
        </p:txBody>
      </p:sp>
      <p:sp>
        <p:nvSpPr>
          <p:cNvPr id="71708" name="Oval 27"/>
          <p:cNvSpPr>
            <a:spLocks noChangeArrowheads="1"/>
          </p:cNvSpPr>
          <p:nvPr/>
        </p:nvSpPr>
        <p:spPr bwMode="auto">
          <a:xfrm>
            <a:off x="6423025" y="3937000"/>
            <a:ext cx="1604963" cy="75723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Display</a:t>
            </a:r>
          </a:p>
        </p:txBody>
      </p:sp>
      <p:sp>
        <p:nvSpPr>
          <p:cNvPr id="71709" name="Oval 28"/>
          <p:cNvSpPr>
            <a:spLocks noChangeArrowheads="1"/>
          </p:cNvSpPr>
          <p:nvPr/>
        </p:nvSpPr>
        <p:spPr bwMode="auto">
          <a:xfrm>
            <a:off x="7451725" y="3573463"/>
            <a:ext cx="1439863" cy="6159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RecordStore</a:t>
            </a:r>
          </a:p>
        </p:txBody>
      </p:sp>
      <p:cxnSp>
        <p:nvCxnSpPr>
          <p:cNvPr id="44062" name="AutoShape 29"/>
          <p:cNvCxnSpPr>
            <a:cxnSpLocks noChangeShapeType="1"/>
            <a:stCxn id="71707" idx="0"/>
            <a:endCxn id="71700" idx="2"/>
          </p:cNvCxnSpPr>
          <p:nvPr/>
        </p:nvCxnSpPr>
        <p:spPr bwMode="auto">
          <a:xfrm rot="5400000" flipH="1" flipV="1">
            <a:off x="5830888" y="3430587"/>
            <a:ext cx="647700" cy="644525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063" name="AutoShape 30"/>
          <p:cNvCxnSpPr>
            <a:cxnSpLocks noChangeShapeType="1"/>
            <a:stCxn id="71708" idx="0"/>
            <a:endCxn id="71700" idx="2"/>
          </p:cNvCxnSpPr>
          <p:nvPr/>
        </p:nvCxnSpPr>
        <p:spPr bwMode="auto">
          <a:xfrm rot="16200000" flipV="1">
            <a:off x="6597650" y="3308350"/>
            <a:ext cx="508000" cy="749300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064" name="AutoShape 31"/>
          <p:cNvCxnSpPr>
            <a:cxnSpLocks noChangeShapeType="1"/>
            <a:stCxn id="71706" idx="0"/>
            <a:endCxn id="71699" idx="2"/>
          </p:cNvCxnSpPr>
          <p:nvPr/>
        </p:nvCxnSpPr>
        <p:spPr bwMode="auto">
          <a:xfrm rot="5400000" flipH="1" flipV="1">
            <a:off x="4814094" y="3439319"/>
            <a:ext cx="347663" cy="327025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065" name="AutoShape 32"/>
          <p:cNvCxnSpPr>
            <a:cxnSpLocks noChangeShapeType="1"/>
            <a:stCxn id="71709" idx="0"/>
            <a:endCxn id="71701" idx="2"/>
          </p:cNvCxnSpPr>
          <p:nvPr/>
        </p:nvCxnSpPr>
        <p:spPr bwMode="auto">
          <a:xfrm rot="16200000" flipV="1">
            <a:off x="7862887" y="3263901"/>
            <a:ext cx="144463" cy="474662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714" name="Téglalap 52"/>
          <p:cNvSpPr>
            <a:spLocks noChangeArrowheads="1"/>
          </p:cNvSpPr>
          <p:nvPr/>
        </p:nvSpPr>
        <p:spPr bwMode="auto">
          <a:xfrm>
            <a:off x="4643438" y="5013325"/>
            <a:ext cx="3802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Adott OO rendszerek megismerése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-242888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Minimális gyakorlati cél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7171" name="Téglalap 4"/>
          <p:cNvSpPr>
            <a:spLocks noChangeArrowheads="1"/>
          </p:cNvSpPr>
          <p:nvPr/>
        </p:nvSpPr>
        <p:spPr bwMode="auto">
          <a:xfrm>
            <a:off x="179513" y="836712"/>
            <a:ext cx="3096344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dirty="0">
                <a:latin typeface="+mn-lt"/>
              </a:rPr>
              <a:t>A hallgató meg tudjon írni (másolás alapján) és le tudjon fordítani egyszerű kis </a:t>
            </a:r>
            <a:r>
              <a:rPr lang="hu-HU" sz="2000" dirty="0" smtClean="0">
                <a:latin typeface="+mn-lt"/>
              </a:rPr>
              <a:t>Java </a:t>
            </a:r>
            <a:r>
              <a:rPr lang="hu-HU" sz="2000" dirty="0">
                <a:latin typeface="+mn-lt"/>
              </a:rPr>
              <a:t>programokat, </a:t>
            </a:r>
            <a:r>
              <a:rPr lang="hu-HU" sz="2000" dirty="0" smtClean="0">
                <a:latin typeface="+mn-lt"/>
              </a:rPr>
              <a:t>majd tudja azokat futtatni, illetve a Javát tanítok példáit </a:t>
            </a:r>
            <a:r>
              <a:rPr lang="hu-HU" sz="2000" dirty="0">
                <a:latin typeface="+mn-lt"/>
              </a:rPr>
              <a:t>fel tudja </a:t>
            </a:r>
            <a:r>
              <a:rPr lang="hu-HU" sz="2000" dirty="0" smtClean="0">
                <a:latin typeface="+mn-lt"/>
              </a:rPr>
              <a:t>éleszteni: </a:t>
            </a:r>
            <a:r>
              <a:rPr lang="hu-HU" sz="2000" dirty="0" smtClean="0">
                <a:latin typeface="+mn-lt"/>
                <a:hlinkClick r:id="rId2"/>
              </a:rPr>
              <a:t>http://www.tankonyvtar.hu/informatika/javat-tanitok-javat-080904</a:t>
            </a:r>
            <a:r>
              <a:rPr lang="hu-HU" sz="2000" dirty="0" smtClean="0">
                <a:latin typeface="+mn-lt"/>
              </a:rPr>
              <a:t> </a:t>
            </a:r>
          </a:p>
          <a:p>
            <a:endParaRPr lang="hu-HU" sz="2000" dirty="0" smtClean="0">
              <a:latin typeface="+mn-lt"/>
            </a:endParaRPr>
          </a:p>
          <a:p>
            <a:r>
              <a:rPr lang="hu-HU" sz="2000" dirty="0" smtClean="0">
                <a:latin typeface="+mn-lt"/>
              </a:rPr>
              <a:t>Egy „Helló, Világ!” szintű (általam forrásban adott) megfelelő példát fel tudjon éleszteni az alábbi megfelelő platformokon: Java SE, Java ME, Java EE, Android Java, </a:t>
            </a:r>
            <a:r>
              <a:rPr lang="hu-HU" sz="2000" dirty="0" err="1" smtClean="0">
                <a:latin typeface="+mn-lt"/>
              </a:rPr>
              <a:t>leJOS</a:t>
            </a:r>
            <a:endParaRPr lang="hu-HU" sz="2000" dirty="0">
              <a:latin typeface="+mn-lt"/>
            </a:endParaRPr>
          </a:p>
          <a:p>
            <a:endParaRPr lang="hu-HU" sz="2000" dirty="0">
              <a:latin typeface="+mn-lt"/>
            </a:endParaRPr>
          </a:p>
        </p:txBody>
      </p:sp>
      <p:pic>
        <p:nvPicPr>
          <p:cNvPr id="7211" name="Picture 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980728"/>
            <a:ext cx="5496876" cy="55446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27088" y="-87313"/>
            <a:ext cx="7581900" cy="708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4000" b="1" dirty="0">
                <a:latin typeface="+mj-lt"/>
              </a:rPr>
              <a:t>Adott OO rendszerek megismerése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7883525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0" y="5964238"/>
            <a:ext cx="9144000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dirty="0">
                <a:solidFill>
                  <a:srgbClr val="000000"/>
                </a:solidFill>
              </a:rPr>
              <a:t>Forrás: Bátfai Norbert: Mobiltelefonos játékok tervezése és fejlesztése, Doktori (PhD) </a:t>
            </a:r>
            <a:r>
              <a:rPr lang="hu-HU" dirty="0" smtClean="0">
                <a:solidFill>
                  <a:srgbClr val="000000"/>
                </a:solidFill>
              </a:rPr>
              <a:t>értekezés, </a:t>
            </a:r>
            <a:r>
              <a:rPr lang="hu-HU" dirty="0" smtClean="0">
                <a:solidFill>
                  <a:srgbClr val="000000"/>
                </a:solidFill>
                <a:hlinkClick r:id="rId3"/>
              </a:rPr>
              <a:t>http://sourceforge.net/projects/javacska/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51520" y="116632"/>
            <a:ext cx="583247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Eurosmobil Open 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Source – Jávácska ONE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838" y="1306513"/>
            <a:ext cx="3549650" cy="4121150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</p:spPr>
      </p:pic>
      <p:sp>
        <p:nvSpPr>
          <p:cNvPr id="73733" name="Text Box 4"/>
          <p:cNvSpPr txBox="1">
            <a:spLocks noChangeArrowheads="1"/>
          </p:cNvSpPr>
          <p:nvPr/>
        </p:nvSpPr>
        <p:spPr bwMode="auto">
          <a:xfrm>
            <a:off x="4899025" y="1143000"/>
            <a:ext cx="3917950" cy="2189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hu-HU">
                <a:solidFill>
                  <a:srgbClr val="000000"/>
                </a:solidFill>
              </a:rPr>
              <a:t>„A 102%, 104% Nyári, Úszós Kapitális forrásaiból készítjük el a megnyitott  </a:t>
            </a:r>
            <a:r>
              <a:rPr lang="hu-HU" b="1">
                <a:solidFill>
                  <a:srgbClr val="000000"/>
                </a:solidFill>
              </a:rPr>
              <a:t>„110% Nyári Kapitális NYFK”</a:t>
            </a:r>
            <a:r>
              <a:rPr lang="hu-HU">
                <a:solidFill>
                  <a:srgbClr val="000000"/>
                </a:solidFill>
              </a:rPr>
              <a:t> játékot.”</a:t>
            </a: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endParaRPr lang="hu-HU">
              <a:solidFill>
                <a:srgbClr val="000000"/>
              </a:solidFill>
            </a:endParaRP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endParaRPr lang="hu-HU">
              <a:solidFill>
                <a:srgbClr val="000000"/>
              </a:solidFill>
            </a:endParaRP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endParaRPr lang="hu-HU">
              <a:solidFill>
                <a:srgbClr val="000000"/>
              </a:solidFill>
            </a:endParaRPr>
          </a:p>
        </p:txBody>
      </p:sp>
      <p:pic>
        <p:nvPicPr>
          <p:cNvPr id="7373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7263" y="2413000"/>
            <a:ext cx="1309687" cy="1831975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</p:spPr>
      </p:pic>
      <p:sp>
        <p:nvSpPr>
          <p:cNvPr id="73735" name="Text Box 6"/>
          <p:cNvSpPr txBox="1">
            <a:spLocks noChangeArrowheads="1"/>
          </p:cNvSpPr>
          <p:nvPr/>
        </p:nvSpPr>
        <p:spPr bwMode="auto">
          <a:xfrm>
            <a:off x="4899025" y="4408488"/>
            <a:ext cx="3917950" cy="1254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hu-HU">
                <a:solidFill>
                  <a:srgbClr val="000000"/>
                </a:solidFill>
              </a:rPr>
              <a:t>Bátfai Norbert: </a:t>
            </a:r>
            <a:r>
              <a:rPr lang="hu-HU" b="1" i="1">
                <a:solidFill>
                  <a:srgbClr val="000000"/>
                </a:solidFill>
              </a:rPr>
              <a:t>Nehogy már megint a mobilod nyomkodjon Téged!</a:t>
            </a:r>
            <a:r>
              <a:rPr lang="hu-HU">
                <a:solidFill>
                  <a:srgbClr val="000000"/>
                </a:solidFill>
              </a:rPr>
              <a:t> Elérhető lesz még ebben a félévben! Ezeknek a megnyitott játékoknak a továbbfejlesztéséről szól.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338" y="838200"/>
            <a:ext cx="8051800" cy="4908550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</p:spPr>
      </p:pic>
      <p:sp>
        <p:nvSpPr>
          <p:cNvPr id="74757" name="Text Box 4"/>
          <p:cNvSpPr txBox="1">
            <a:spLocks noChangeArrowheads="1"/>
          </p:cNvSpPr>
          <p:nvPr/>
        </p:nvSpPr>
        <p:spPr bwMode="auto">
          <a:xfrm>
            <a:off x="33338" y="2940050"/>
            <a:ext cx="4832350" cy="993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>
                <a:solidFill>
                  <a:srgbClr val="000000"/>
                </a:solidFill>
              </a:rPr>
              <a:t>„Az Örömfoci és a Fociünnep forrásaiból készítjük el a megnyitott </a:t>
            </a:r>
            <a:r>
              <a:rPr lang="hu-HU" b="1">
                <a:solidFill>
                  <a:srgbClr val="000000"/>
                </a:solidFill>
              </a:rPr>
              <a:t>„Focijáték Neked NYFK”</a:t>
            </a:r>
            <a:r>
              <a:rPr lang="hu-HU">
                <a:solidFill>
                  <a:srgbClr val="000000"/>
                </a:solidFill>
              </a:rPr>
              <a:t> játékot.”</a:t>
            </a:r>
          </a:p>
        </p:txBody>
      </p:sp>
      <p:sp>
        <p:nvSpPr>
          <p:cNvPr id="74758" name="Text Box 5"/>
          <p:cNvSpPr txBox="1">
            <a:spLocks noChangeArrowheads="1"/>
          </p:cNvSpPr>
          <p:nvPr/>
        </p:nvSpPr>
        <p:spPr bwMode="auto">
          <a:xfrm>
            <a:off x="4832350" y="2852738"/>
            <a:ext cx="4244975" cy="865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>
                <a:solidFill>
                  <a:srgbClr val="000000"/>
                </a:solidFill>
              </a:rPr>
              <a:t>„A Hetedik Szem forrásaiból készítjük el a megnyitott </a:t>
            </a:r>
            <a:r>
              <a:rPr lang="hu-HU" b="1">
                <a:solidFill>
                  <a:srgbClr val="000000"/>
                </a:solidFill>
              </a:rPr>
              <a:t>„Hetedik Szem NYFK”</a:t>
            </a:r>
            <a:r>
              <a:rPr lang="hu-HU">
                <a:solidFill>
                  <a:srgbClr val="000000"/>
                </a:solidFill>
              </a:rPr>
              <a:t> játékot.”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1520" y="116632"/>
            <a:ext cx="583247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Eurosmobil Open 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Source – Jávácska ONE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0" y="5964238"/>
            <a:ext cx="9144000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dirty="0">
                <a:solidFill>
                  <a:srgbClr val="000000"/>
                </a:solidFill>
              </a:rPr>
              <a:t>Forrás: Bátfai Norbert: Mobiltelefonos játékok tervezése és fejlesztése, Doktori (PhD) </a:t>
            </a:r>
            <a:r>
              <a:rPr lang="hu-HU" dirty="0" smtClean="0">
                <a:solidFill>
                  <a:srgbClr val="000000"/>
                </a:solidFill>
              </a:rPr>
              <a:t>értekezés, </a:t>
            </a:r>
            <a:r>
              <a:rPr lang="hu-HU" dirty="0" smtClean="0">
                <a:solidFill>
                  <a:srgbClr val="000000"/>
                </a:solidFill>
                <a:hlinkClick r:id="rId4"/>
              </a:rPr>
              <a:t>http://sourceforge.net/projects/javacska/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endParaRPr lang="hu-H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1960563"/>
            <a:ext cx="1308100" cy="183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2155825" y="195263"/>
            <a:ext cx="4564063" cy="65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Nehogy már példák</a:t>
            </a:r>
          </a:p>
        </p:txBody>
      </p:sp>
      <p:pic>
        <p:nvPicPr>
          <p:cNvPr id="7578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0688" y="2714625"/>
            <a:ext cx="1641475" cy="1855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578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5513" y="1862138"/>
            <a:ext cx="3844925" cy="292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5782" name="Text Box 5"/>
          <p:cNvSpPr txBox="1">
            <a:spLocks noChangeArrowheads="1"/>
          </p:cNvSpPr>
          <p:nvPr/>
        </p:nvSpPr>
        <p:spPr bwMode="auto">
          <a:xfrm>
            <a:off x="5765800" y="1241425"/>
            <a:ext cx="2119313" cy="39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algn="just"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NehogyMar3</a:t>
            </a:r>
          </a:p>
        </p:txBody>
      </p:sp>
      <p:sp>
        <p:nvSpPr>
          <p:cNvPr id="75783" name="Text Box 6"/>
          <p:cNvSpPr txBox="1">
            <a:spLocks noChangeArrowheads="1"/>
          </p:cNvSpPr>
          <p:nvPr/>
        </p:nvSpPr>
        <p:spPr bwMode="auto">
          <a:xfrm>
            <a:off x="965200" y="1241425"/>
            <a:ext cx="2166938" cy="39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algn="just"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NehogyMar7</a:t>
            </a:r>
          </a:p>
        </p:txBody>
      </p:sp>
      <p:sp>
        <p:nvSpPr>
          <p:cNvPr id="75784" name="Text Box 7"/>
          <p:cNvSpPr txBox="1">
            <a:spLocks noChangeArrowheads="1"/>
          </p:cNvSpPr>
          <p:nvPr/>
        </p:nvSpPr>
        <p:spPr bwMode="auto">
          <a:xfrm>
            <a:off x="488950" y="5519738"/>
            <a:ext cx="8164513" cy="1163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sz="2200">
                <a:solidFill>
                  <a:srgbClr val="000000"/>
                </a:solidFill>
              </a:rPr>
              <a:t>A erőforrások (Java források, képek, xml-ek) letöltése: </a:t>
            </a:r>
            <a:r>
              <a:rPr lang="hu-HU" sz="2200">
                <a:solidFill>
                  <a:srgbClr val="000000"/>
                </a:solidFill>
                <a:hlinkClick r:id="rId6"/>
              </a:rPr>
              <a:t>http://www.eurosmobil.hu/NehogyMar</a:t>
            </a:r>
            <a:r>
              <a:rPr lang="hu-HU" sz="2200">
                <a:solidFill>
                  <a:srgbClr val="000000"/>
                </a:solidFill>
              </a:rPr>
              <a:t> 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414338" y="166688"/>
            <a:ext cx="8566150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Az 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Eclipse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 IDE és az ATD használata</a:t>
            </a:r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163513" y="1316038"/>
            <a:ext cx="8535987" cy="69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sz="2200">
                <a:solidFill>
                  <a:srgbClr val="000000"/>
                </a:solidFill>
              </a:rPr>
              <a:t>A következő példában felélesztjük a Nehogy már könyv 3. Androidos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sz="2200">
                <a:solidFill>
                  <a:srgbClr val="000000"/>
                </a:solidFill>
              </a:rPr>
              <a:t>példaprogramját: </a:t>
            </a:r>
            <a:r>
              <a:rPr lang="hu-HU" sz="2200">
                <a:solidFill>
                  <a:srgbClr val="000000"/>
                </a:solidFill>
                <a:hlinkClick r:id="rId3"/>
              </a:rPr>
              <a:t>http://www.eurosmobil.hu/NehogyMar/index.html</a:t>
            </a:r>
            <a:r>
              <a:rPr lang="hu-HU" sz="22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025" y="815975"/>
            <a:ext cx="5757863" cy="575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9488" y="0"/>
            <a:ext cx="81534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1692275" y="115888"/>
            <a:ext cx="532765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</a:tabLst>
              <a:defRPr/>
            </a:pPr>
            <a:r>
              <a:rPr lang="hu-HU" sz="2900" b="1" dirty="0">
                <a:solidFill>
                  <a:srgbClr val="000000"/>
                </a:solidFill>
                <a:latin typeface="+mj-lt"/>
              </a:rPr>
              <a:t>Nehogy már 3, Android 1.5 vs. 2.1</a:t>
            </a: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179388" y="765175"/>
            <a:ext cx="8785225" cy="5976938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  <p:txBody>
          <a:bodyPr lIns="97967" tIns="76349" rIns="97967" bIns="57147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2000" dirty="0">
                <a:solidFill>
                  <a:srgbClr val="000000"/>
                </a:solidFill>
                <a:latin typeface="+mj-lt"/>
                <a:hlinkClick r:id="rId3"/>
              </a:rPr>
              <a:t>http://forum.inf.unideb.hu/viewtopic.php?f=47&amp;t=222&amp;st=0&amp;sk=t&amp;sd=a&amp;start=10#p5138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2000" dirty="0">
                <a:solidFill>
                  <a:srgbClr val="000000"/>
                </a:solidFill>
                <a:latin typeface="+mj-lt"/>
              </a:rPr>
              <a:t>Az eltelt közel egy év alatt változott pár dolog, amire figyelni kell, illetve módosítani a projekt futtatásához: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endParaRPr lang="hu-HU" sz="2000" dirty="0">
              <a:solidFill>
                <a:srgbClr val="000000"/>
              </a:solidFill>
              <a:latin typeface="+mj-lt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2000" b="1" dirty="0">
                <a:solidFill>
                  <a:srgbClr val="000000"/>
                </a:solidFill>
                <a:latin typeface="+mj-lt"/>
              </a:rPr>
              <a:t>A </a:t>
            </a:r>
            <a:r>
              <a:rPr lang="hu-HU" sz="2000" b="1" dirty="0" err="1">
                <a:solidFill>
                  <a:srgbClr val="000000"/>
                </a:solidFill>
                <a:latin typeface="+mj-lt"/>
              </a:rPr>
              <a:t>main.xml-ben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2000" dirty="0" err="1">
                <a:solidFill>
                  <a:srgbClr val="000000"/>
                </a:solidFill>
                <a:latin typeface="+mj-lt"/>
              </a:rPr>
              <a:t>android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: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layout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_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toRight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 -&gt; </a:t>
            </a:r>
            <a:r>
              <a:rPr lang="hu-HU" sz="2000" dirty="0" err="1">
                <a:solidFill>
                  <a:srgbClr val="FF0000"/>
                </a:solidFill>
                <a:latin typeface="+mj-lt"/>
              </a:rPr>
              <a:t>android</a:t>
            </a:r>
            <a:r>
              <a:rPr lang="hu-HU" sz="2000" dirty="0">
                <a:solidFill>
                  <a:srgbClr val="FF0000"/>
                </a:solidFill>
                <a:latin typeface="+mj-lt"/>
              </a:rPr>
              <a:t>:</a:t>
            </a:r>
            <a:r>
              <a:rPr lang="hu-HU" sz="2000" dirty="0" err="1">
                <a:solidFill>
                  <a:srgbClr val="FF0000"/>
                </a:solidFill>
                <a:latin typeface="+mj-lt"/>
              </a:rPr>
              <a:t>layout</a:t>
            </a:r>
            <a:r>
              <a:rPr lang="hu-HU" sz="2000" dirty="0">
                <a:solidFill>
                  <a:srgbClr val="FF0000"/>
                </a:solidFill>
                <a:latin typeface="+mj-lt"/>
              </a:rPr>
              <a:t>_</a:t>
            </a:r>
            <a:r>
              <a:rPr lang="hu-HU" sz="2000" dirty="0" err="1">
                <a:solidFill>
                  <a:srgbClr val="FF0000"/>
                </a:solidFill>
                <a:latin typeface="+mj-lt"/>
              </a:rPr>
              <a:t>toRightOf</a:t>
            </a:r>
            <a:endParaRPr lang="hu-HU" sz="2000" dirty="0">
              <a:solidFill>
                <a:srgbClr val="000000"/>
              </a:solidFill>
              <a:latin typeface="+mj-lt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2000" dirty="0">
                <a:solidFill>
                  <a:srgbClr val="000000"/>
                </a:solidFill>
                <a:latin typeface="+mj-lt"/>
              </a:rPr>
              <a:t>       &lt;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Button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android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: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="@+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/kilep_gomb" 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android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: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layout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_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width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="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wrap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_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content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"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2000" dirty="0">
                <a:solidFill>
                  <a:srgbClr val="000000"/>
                </a:solidFill>
                <a:latin typeface="+mj-lt"/>
              </a:rPr>
              <a:t>          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android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: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layout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_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height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="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wrap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_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content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" 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android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: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layout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_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above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="@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/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tenyer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_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kep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"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2000" dirty="0">
                <a:solidFill>
                  <a:srgbClr val="000000"/>
                </a:solidFill>
                <a:latin typeface="+mj-lt"/>
              </a:rPr>
              <a:t>          </a:t>
            </a:r>
            <a:r>
              <a:rPr lang="hu-HU" sz="2000" dirty="0" err="1">
                <a:solidFill>
                  <a:srgbClr val="FF0000"/>
                </a:solidFill>
                <a:latin typeface="+mj-lt"/>
              </a:rPr>
              <a:t>android</a:t>
            </a:r>
            <a:r>
              <a:rPr lang="hu-HU" sz="2000" dirty="0">
                <a:solidFill>
                  <a:srgbClr val="FF0000"/>
                </a:solidFill>
                <a:latin typeface="+mj-lt"/>
              </a:rPr>
              <a:t>:</a:t>
            </a:r>
            <a:r>
              <a:rPr lang="hu-HU" sz="2000" dirty="0" err="1">
                <a:solidFill>
                  <a:srgbClr val="FF0000"/>
                </a:solidFill>
                <a:latin typeface="+mj-lt"/>
              </a:rPr>
              <a:t>layout</a:t>
            </a:r>
            <a:r>
              <a:rPr lang="hu-HU" sz="2000" dirty="0">
                <a:solidFill>
                  <a:srgbClr val="FF0000"/>
                </a:solidFill>
                <a:latin typeface="+mj-lt"/>
              </a:rPr>
              <a:t>_</a:t>
            </a:r>
            <a:r>
              <a:rPr lang="hu-HU" sz="2000" dirty="0" err="1">
                <a:solidFill>
                  <a:srgbClr val="FF0000"/>
                </a:solidFill>
                <a:latin typeface="+mj-lt"/>
              </a:rPr>
              <a:t>toRightOf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="@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/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tenyer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_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kep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" 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android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:text="@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string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/kilep_gomb" /&gt;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endParaRPr lang="hu-HU" sz="2000" dirty="0">
              <a:solidFill>
                <a:srgbClr val="000000"/>
              </a:solidFill>
              <a:latin typeface="+mj-lt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2000" b="1" dirty="0">
                <a:solidFill>
                  <a:srgbClr val="000000"/>
                </a:solidFill>
                <a:latin typeface="+mj-lt"/>
              </a:rPr>
              <a:t>A NehogyMar3Activity.java-ban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2000" dirty="0">
                <a:solidFill>
                  <a:srgbClr val="000000"/>
                </a:solidFill>
                <a:latin typeface="+mj-lt"/>
              </a:rPr>
              <a:t>    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animacio.setRepeatMode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(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android.view.animation.Animation.CYCLE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);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2000" dirty="0">
                <a:solidFill>
                  <a:srgbClr val="000000"/>
                </a:solidFill>
                <a:latin typeface="+mj-lt"/>
              </a:rPr>
              <a:t>már nincs, helyette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2000" dirty="0">
                <a:solidFill>
                  <a:srgbClr val="000000"/>
                </a:solidFill>
                <a:latin typeface="+mj-lt"/>
              </a:rPr>
              <a:t>    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animacio.setRepeatMode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(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android.view.animation.Animation.RESTART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);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2000" dirty="0">
                <a:solidFill>
                  <a:srgbClr val="000000"/>
                </a:solidFill>
                <a:latin typeface="+mj-lt"/>
              </a:rPr>
              <a:t>és minden projektben 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 -&gt; </a:t>
            </a:r>
            <a:r>
              <a:rPr lang="hu-HU" sz="2000" dirty="0" err="1">
                <a:solidFill>
                  <a:srgbClr val="FF0000"/>
                </a:solidFill>
                <a:latin typeface="+mj-lt"/>
              </a:rPr>
              <a:t>android</a:t>
            </a:r>
            <a:r>
              <a:rPr lang="hu-HU" sz="2000" dirty="0">
                <a:solidFill>
                  <a:srgbClr val="FF0000"/>
                </a:solidFill>
                <a:latin typeface="+mj-lt"/>
              </a:rPr>
              <a:t>:</a:t>
            </a:r>
            <a:r>
              <a:rPr lang="hu-HU" sz="2000" dirty="0" err="1">
                <a:solidFill>
                  <a:srgbClr val="FF0000"/>
                </a:solidFill>
                <a:latin typeface="+mj-lt"/>
              </a:rPr>
              <a:t>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, pl.: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/>
            </a:pPr>
            <a:r>
              <a:rPr lang="hu-HU" sz="2000" dirty="0">
                <a:solidFill>
                  <a:srgbClr val="000000"/>
                </a:solidFill>
                <a:latin typeface="+mj-lt"/>
              </a:rPr>
              <a:t>    &lt;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ImageView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+mj-lt"/>
              </a:rPr>
              <a:t>android</a:t>
            </a:r>
            <a:r>
              <a:rPr lang="hu-HU" sz="2000" dirty="0">
                <a:solidFill>
                  <a:srgbClr val="FF0000"/>
                </a:solidFill>
                <a:latin typeface="+mj-lt"/>
              </a:rPr>
              <a:t>:</a:t>
            </a:r>
            <a:r>
              <a:rPr lang="hu-HU" sz="2000" dirty="0" err="1">
                <a:solidFill>
                  <a:srgbClr val="FF0000"/>
                </a:solidFill>
                <a:latin typeface="+mj-lt"/>
              </a:rPr>
              <a:t>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="@+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id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/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tenyer</a:t>
            </a:r>
            <a:r>
              <a:rPr lang="hu-HU" sz="2000" dirty="0">
                <a:solidFill>
                  <a:srgbClr val="000000"/>
                </a:solidFill>
                <a:latin typeface="+mj-lt"/>
              </a:rPr>
              <a:t>_</a:t>
            </a:r>
            <a:r>
              <a:rPr lang="hu-HU" sz="2000" dirty="0" err="1">
                <a:solidFill>
                  <a:srgbClr val="000000"/>
                </a:solidFill>
                <a:latin typeface="+mj-lt"/>
              </a:rPr>
              <a:t>kep</a:t>
            </a:r>
            <a:r>
              <a:rPr lang="hu-HU" sz="2200" dirty="0">
                <a:solidFill>
                  <a:srgbClr val="000000"/>
                </a:solidFill>
              </a:rPr>
              <a:t>"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1835696" y="188640"/>
            <a:ext cx="4752528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</a:tabLst>
              <a:defRPr/>
            </a:pPr>
            <a:r>
              <a:rPr lang="hu-HU" sz="4400" b="1" dirty="0">
                <a:solidFill>
                  <a:srgbClr val="000000"/>
                </a:solidFill>
                <a:latin typeface="+mj-lt"/>
              </a:rPr>
              <a:t>Nehogy már </a:t>
            </a:r>
            <a:r>
              <a:rPr lang="hu-HU" sz="4400" b="1" dirty="0">
                <a:solidFill>
                  <a:srgbClr val="FF0000"/>
                </a:solidFill>
                <a:latin typeface="+mj-lt"/>
              </a:rPr>
              <a:t>megint</a:t>
            </a:r>
          </a:p>
        </p:txBody>
      </p:sp>
      <p:sp>
        <p:nvSpPr>
          <p:cNvPr id="78851" name="Text Box 2"/>
          <p:cNvSpPr txBox="1">
            <a:spLocks noChangeArrowheads="1"/>
          </p:cNvSpPr>
          <p:nvPr/>
        </p:nvSpPr>
        <p:spPr bwMode="auto">
          <a:xfrm>
            <a:off x="395288" y="765175"/>
            <a:ext cx="7999412" cy="3397250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  <p:txBody>
          <a:bodyPr lIns="97967" tIns="76349" rIns="97967" bIns="57147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i="1"/>
              <a:t>Bátfai Norbert (2011): </a:t>
            </a:r>
            <a:r>
              <a:rPr lang="hu-HU" b="1" i="1">
                <a:solidFill>
                  <a:srgbClr val="FF0000"/>
                </a:solidFill>
              </a:rPr>
              <a:t>Mobil programozás - Nehogy már megint 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b="1" i="1">
                <a:solidFill>
                  <a:srgbClr val="FF0000"/>
                </a:solidFill>
              </a:rPr>
              <a:t>mobilod nyomkodjon Téged!</a:t>
            </a:r>
            <a:r>
              <a:rPr lang="hu-HU" b="1" i="1"/>
              <a:t>, Kempelen Farkas Felsőoktatási Digitális Tankönyvtár (2011).  </a:t>
            </a:r>
            <a:r>
              <a:rPr lang="hu-HU" i="1"/>
              <a:t>A</a:t>
            </a:r>
            <a:r>
              <a:rPr lang="hu-HU" b="1" i="1"/>
              <a:t> </a:t>
            </a:r>
            <a:r>
              <a:rPr lang="hu-HU" i="1"/>
              <a:t>TÁMOP 4.2.1 (Tananyagfejlesztés és tartalomfejlesztés különös tekintettel a matematikai, természettudományi, műszaki és informatikai képzésekre című) pályázat keretében írt digitális szakkönyv, pdf a4 változatában 120 oldal. Egyelőre kéziratban áll rendelkezésre. (Szakmai lektor: BÁTFAI ERIKA, a tárgyalt Eurosmobil játékok játékmenedzsere, nyelvi lektor: ILLYÉSNÉ NOVÁK ILDIKÓ, angol nyelvtanár.)</a:t>
            </a:r>
            <a:endParaRPr lang="hu-HU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501008"/>
            <a:ext cx="4772794" cy="3170376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835696" y="44624"/>
            <a:ext cx="4752528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</a:tabLst>
              <a:defRPr/>
            </a:pPr>
            <a:r>
              <a:rPr lang="hu-HU" sz="4400" b="1" dirty="0">
                <a:solidFill>
                  <a:srgbClr val="000000"/>
                </a:solidFill>
                <a:latin typeface="+mj-lt"/>
              </a:rPr>
              <a:t>Nehogy már </a:t>
            </a:r>
            <a:r>
              <a:rPr lang="hu-HU" sz="4400" b="1" dirty="0">
                <a:solidFill>
                  <a:srgbClr val="FF0000"/>
                </a:solidFill>
                <a:latin typeface="+mj-lt"/>
              </a:rPr>
              <a:t>megint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7104410" cy="5865141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0" y="908720"/>
            <a:ext cx="4691063" cy="547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 dirty="0" err="1">
                <a:solidFill>
                  <a:srgbClr val="000000"/>
                </a:solidFill>
              </a:rPr>
              <a:t>new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com.google.android.maps.GeoPoint</a:t>
            </a:r>
            <a:r>
              <a:rPr lang="hu-HU" dirty="0">
                <a:solidFill>
                  <a:srgbClr val="000000"/>
                </a:solidFill>
              </a:rPr>
              <a:t> (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 dirty="0">
                <a:solidFill>
                  <a:srgbClr val="000000"/>
                </a:solidFill>
              </a:rPr>
              <a:t>						47549541, 21638900) 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579688" y="166688"/>
            <a:ext cx="4114800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Google 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Maps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 API</a:t>
            </a:r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2895600" cy="3943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484784"/>
            <a:ext cx="57150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3995936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hlinkClick r:id="rId5"/>
              </a:rPr>
              <a:t>http://progpater.blog.hu/2011/04/26/varosi_hangya_2</a:t>
            </a:r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963613" y="163513"/>
            <a:ext cx="733107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hu-HU" sz="3600" b="1" dirty="0">
                <a:solidFill>
                  <a:srgbClr val="000000"/>
                </a:solidFill>
                <a:latin typeface="+mj-lt"/>
              </a:rPr>
              <a:t>Ovi </a:t>
            </a:r>
            <a:r>
              <a:rPr lang="hu-HU" sz="3600" b="1" dirty="0" err="1">
                <a:solidFill>
                  <a:srgbClr val="000000"/>
                </a:solidFill>
                <a:latin typeface="+mj-lt"/>
              </a:rPr>
              <a:t>Maps</a:t>
            </a:r>
            <a:r>
              <a:rPr lang="hu-HU" sz="3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3600" b="1" dirty="0" err="1">
                <a:solidFill>
                  <a:srgbClr val="000000"/>
                </a:solidFill>
                <a:latin typeface="+mj-lt"/>
              </a:rPr>
              <a:t>Player</a:t>
            </a:r>
            <a:r>
              <a:rPr lang="hu-HU" sz="3600" b="1" dirty="0">
                <a:solidFill>
                  <a:srgbClr val="000000"/>
                </a:solidFill>
                <a:latin typeface="+mj-lt"/>
              </a:rPr>
              <a:t> API  </a:t>
            </a:r>
            <a:r>
              <a:rPr lang="hu-HU" sz="3600" b="1" dirty="0" err="1">
                <a:solidFill>
                  <a:srgbClr val="000000"/>
                </a:solidFill>
                <a:latin typeface="+mj-lt"/>
              </a:rPr>
              <a:t>for</a:t>
            </a:r>
            <a:r>
              <a:rPr lang="hu-HU" sz="3600" b="1" dirty="0">
                <a:solidFill>
                  <a:srgbClr val="000000"/>
                </a:solidFill>
                <a:latin typeface="+mj-lt"/>
              </a:rPr>
              <a:t> mobile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0425"/>
            <a:ext cx="9142413" cy="593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0900" name="Text Box 3"/>
          <p:cNvSpPr txBox="1">
            <a:spLocks noChangeArrowheads="1"/>
          </p:cNvSpPr>
          <p:nvPr/>
        </p:nvSpPr>
        <p:spPr bwMode="auto">
          <a:xfrm>
            <a:off x="38100" y="6543675"/>
            <a:ext cx="3238500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hu-HU">
                <a:solidFill>
                  <a:srgbClr val="000000"/>
                </a:solidFill>
                <a:hlinkClick r:id="rId4"/>
              </a:rPr>
              <a:t>http://maps.ovi.com/</a:t>
            </a:r>
            <a:r>
              <a:rPr lang="hu-HU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n-lt"/>
                <a:ea typeface="+mj-ea"/>
                <a:cs typeface="+mj-cs"/>
              </a:rPr>
              <a:t>Minimális elméleti cél</a:t>
            </a:r>
            <a:endParaRPr lang="hu-HU" sz="1200" b="1" dirty="0">
              <a:latin typeface="+mn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95288" y="1196975"/>
            <a:ext cx="8569325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arenR"/>
              <a:defRPr/>
            </a:pPr>
            <a:r>
              <a:rPr lang="hu-HU" sz="2000" dirty="0">
                <a:latin typeface="+mn-lt"/>
              </a:rPr>
              <a:t>A hallgató </a:t>
            </a:r>
            <a:r>
              <a:rPr lang="hu-HU" sz="2000" dirty="0" smtClean="0">
                <a:latin typeface="+mn-lt"/>
              </a:rPr>
              <a:t>ismerje a Java platformot, a Java SE, Java ME, Java EE, Android Java, </a:t>
            </a:r>
            <a:r>
              <a:rPr lang="hu-HU" sz="2000" dirty="0" err="1" smtClean="0">
                <a:latin typeface="+mn-lt"/>
              </a:rPr>
              <a:t>leJOS</a:t>
            </a:r>
            <a:r>
              <a:rPr lang="hu-HU" sz="2000" dirty="0" smtClean="0">
                <a:latin typeface="+mn-lt"/>
              </a:rPr>
              <a:t> platformon legalább egy, akár csak „Helló, Világ!” szintű </a:t>
            </a:r>
            <a:r>
              <a:rPr lang="hu-HU" sz="2000" dirty="0" smtClean="0">
                <a:solidFill>
                  <a:srgbClr val="FF0000"/>
                </a:solidFill>
                <a:latin typeface="+mn-lt"/>
              </a:rPr>
              <a:t>saját tapasztalatairól </a:t>
            </a:r>
            <a:r>
              <a:rPr lang="hu-HU" sz="2000" dirty="0" smtClean="0">
                <a:latin typeface="+mn-lt"/>
              </a:rPr>
              <a:t>tudjon beszélni</a:t>
            </a:r>
            <a:endParaRPr lang="hu-HU" sz="2000" dirty="0">
              <a:latin typeface="+mn-lt"/>
            </a:endParaRPr>
          </a:p>
          <a:p>
            <a:pPr marL="457200" indent="-457200">
              <a:buFont typeface="+mj-lt"/>
              <a:buAutoNum type="arabicParenR"/>
              <a:defRPr/>
            </a:pPr>
            <a:r>
              <a:rPr lang="hu-HU" sz="2000" dirty="0" smtClean="0">
                <a:latin typeface="+mn-lt"/>
              </a:rPr>
              <a:t>Java </a:t>
            </a:r>
            <a:r>
              <a:rPr lang="hu-HU" sz="2000" dirty="0">
                <a:latin typeface="+mn-lt"/>
              </a:rPr>
              <a:t>nyelv kapcsán: </a:t>
            </a:r>
            <a:r>
              <a:rPr lang="hu-HU" sz="2000" dirty="0" smtClean="0">
                <a:latin typeface="+mn-lt"/>
              </a:rPr>
              <a:t>karakterkészlet, elemi típusok, vezérlési szerkezetek, deklarációk, tömbök, kifejezések, paraméterátadás, osztályok, példány és osztály szintű attribútumok és metódusok, hozzáférési kategóriák, konstruktor, öröklődés.</a:t>
            </a:r>
            <a:endParaRPr lang="hu-HU" sz="2000" dirty="0">
              <a:latin typeface="+mn-lt"/>
            </a:endParaRPr>
          </a:p>
          <a:p>
            <a:pPr>
              <a:defRPr/>
            </a:pPr>
            <a:endParaRPr lang="hu-HU" sz="2000" dirty="0">
              <a:latin typeface="+mn-lt"/>
            </a:endParaRPr>
          </a:p>
          <a:p>
            <a:pPr>
              <a:defRPr/>
            </a:pPr>
            <a:endParaRPr lang="hu-HU" sz="2000" dirty="0">
              <a:latin typeface="+mn-lt"/>
            </a:endParaRPr>
          </a:p>
          <a:p>
            <a:pPr>
              <a:defRPr/>
            </a:pPr>
            <a:endParaRPr lang="hu-H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101975" y="131763"/>
            <a:ext cx="3097213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Android XML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8" y="874713"/>
            <a:ext cx="6618287" cy="5624512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</p:spPr>
      </p:pic>
      <p:pic>
        <p:nvPicPr>
          <p:cNvPr id="819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98763"/>
            <a:ext cx="4113213" cy="2263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3101975" y="131763"/>
            <a:ext cx="3097213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Android XML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" y="908050"/>
            <a:ext cx="6704013" cy="3663950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1600200" y="147638"/>
            <a:ext cx="5910263" cy="668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LEGO</a:t>
            </a:r>
            <a:r>
              <a:rPr lang="hu-HU" sz="4000" b="1" baseline="33000" dirty="0">
                <a:solidFill>
                  <a:srgbClr val="000000"/>
                </a:solidFill>
                <a:latin typeface="+mj-lt"/>
              </a:rPr>
              <a:t>®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Mindstorms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 NXT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6513" y="1065213"/>
            <a:ext cx="6635750" cy="497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4996" name="Text Box 3"/>
          <p:cNvSpPr txBox="1">
            <a:spLocks noChangeArrowheads="1"/>
          </p:cNvSpPr>
          <p:nvPr/>
        </p:nvSpPr>
        <p:spPr bwMode="auto">
          <a:xfrm>
            <a:off x="2630488" y="6369050"/>
            <a:ext cx="4227512" cy="31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>
                <a:solidFill>
                  <a:srgbClr val="000000"/>
                </a:solidFill>
              </a:rPr>
              <a:t>Az első saját robot, építési ideje kb. 10 perc.</a:t>
            </a:r>
          </a:p>
        </p:txBody>
      </p:sp>
      <p:sp>
        <p:nvSpPr>
          <p:cNvPr id="84997" name="Text Box 4"/>
          <p:cNvSpPr txBox="1">
            <a:spLocks noChangeArrowheads="1"/>
          </p:cNvSpPr>
          <p:nvPr/>
        </p:nvSpPr>
        <p:spPr bwMode="auto">
          <a:xfrm>
            <a:off x="327025" y="1960563"/>
            <a:ext cx="6621463" cy="3143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r>
              <a:rPr lang="hu-HU">
                <a:solidFill>
                  <a:srgbClr val="000000"/>
                </a:solidFill>
                <a:hlinkClick r:id="rId4"/>
              </a:rPr>
              <a:t>http://www.inf.unideb.hu/~nbatfai/os/ElsoNXTRobot.ogv</a:t>
            </a:r>
            <a:r>
              <a:rPr lang="hu-HU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8" y="519113"/>
            <a:ext cx="6910387" cy="5195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815975"/>
            <a:ext cx="6910388" cy="5195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8513" y="1173163"/>
            <a:ext cx="6911975" cy="5195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746125" y="6381750"/>
            <a:ext cx="4225925" cy="31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>
                <a:solidFill>
                  <a:srgbClr val="000000"/>
                </a:solidFill>
              </a:rPr>
              <a:t>Az első saját robot, építési ideje kb. 10 perc.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600200" y="147638"/>
            <a:ext cx="5910263" cy="668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LEGO</a:t>
            </a:r>
            <a:r>
              <a:rPr lang="hu-HU" sz="4000" b="1" baseline="33000" dirty="0">
                <a:solidFill>
                  <a:srgbClr val="000000"/>
                </a:solidFill>
                <a:latin typeface="+mj-lt"/>
              </a:rPr>
              <a:t>®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Mindstorms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 NXT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2190750" y="163513"/>
            <a:ext cx="434022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A processzor tégla</a:t>
            </a:r>
          </a:p>
        </p:txBody>
      </p:sp>
      <p:sp>
        <p:nvSpPr>
          <p:cNvPr id="87043" name="Text Box 2"/>
          <p:cNvSpPr txBox="1">
            <a:spLocks noChangeArrowheads="1"/>
          </p:cNvSpPr>
          <p:nvPr/>
        </p:nvSpPr>
        <p:spPr bwMode="auto">
          <a:xfrm>
            <a:off x="0" y="4171950"/>
            <a:ext cx="9215438" cy="285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</a:tabLst>
            </a:pPr>
            <a:r>
              <a:rPr lang="hu-HU" sz="2000">
                <a:solidFill>
                  <a:srgbClr val="000000"/>
                </a:solidFill>
              </a:rPr>
              <a:t>Atmel 32 bites ARM7 processzor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</a:tabLst>
            </a:pPr>
            <a:r>
              <a:rPr lang="hu-HU" sz="2000">
                <a:solidFill>
                  <a:srgbClr val="000000"/>
                </a:solidFill>
                <a:hlinkClick r:id="rId3"/>
              </a:rPr>
              <a:t>http://www.atmel.com/dyn/resources/prod_documents/1790S.pdf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</a:tabLst>
            </a:pPr>
            <a:r>
              <a:rPr lang="hu-HU" sz="2000">
                <a:solidFill>
                  <a:srgbClr val="000000"/>
                </a:solidFill>
              </a:rPr>
              <a:t>96 K SRAM (64 K)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</a:tabLst>
            </a:pPr>
            <a:r>
              <a:rPr lang="hu-HU" sz="2000">
                <a:solidFill>
                  <a:srgbClr val="000000"/>
                </a:solidFill>
              </a:rPr>
              <a:t>256 K flash memória (ugyanennyi a Spirit és Opportunity marsjárókban is)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</a:tabLst>
            </a:pPr>
            <a:endParaRPr lang="hu-HU" sz="2000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</a:tabLst>
            </a:pPr>
            <a:r>
              <a:rPr lang="hu-HU" sz="2000">
                <a:solidFill>
                  <a:srgbClr val="000000"/>
                </a:solidFill>
              </a:rPr>
              <a:t>Atmel 8 bites ARV processzor, a motorok beépített forgás érzékelőjéhez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</a:tabLst>
            </a:pPr>
            <a:r>
              <a:rPr lang="hu-HU" sz="2000">
                <a:solidFill>
                  <a:srgbClr val="000000"/>
                </a:solidFill>
              </a:rPr>
              <a:t>4 K flash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</a:tabLst>
            </a:pPr>
            <a:r>
              <a:rPr lang="hu-HU" sz="2000">
                <a:solidFill>
                  <a:srgbClr val="000000"/>
                </a:solidFill>
              </a:rPr>
              <a:t>512 bájt RAM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</a:tabLst>
            </a:pPr>
            <a:endParaRPr lang="hu-HU" sz="2200">
              <a:solidFill>
                <a:srgbClr val="000000"/>
              </a:solidFill>
            </a:endParaRPr>
          </a:p>
        </p:txBody>
      </p:sp>
      <p:pic>
        <p:nvPicPr>
          <p:cNvPr id="870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50" y="979488"/>
            <a:ext cx="3919538" cy="294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5513" y="979488"/>
            <a:ext cx="3917950" cy="294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2192338" y="163513"/>
            <a:ext cx="4340225" cy="65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A processzor tégla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" y="1136650"/>
            <a:ext cx="3917950" cy="2944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80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5513" y="1143000"/>
            <a:ext cx="3917950" cy="2944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80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1438" y="3619500"/>
            <a:ext cx="3919537" cy="2944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8070" name="Text Box 5"/>
          <p:cNvSpPr txBox="1">
            <a:spLocks noChangeArrowheads="1"/>
          </p:cNvSpPr>
          <p:nvPr/>
        </p:nvSpPr>
        <p:spPr bwMode="auto">
          <a:xfrm>
            <a:off x="327025" y="4860925"/>
            <a:ext cx="1939925" cy="1477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6 eres kábel, 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RJ12 csatlakozás</a:t>
            </a:r>
          </a:p>
          <a:p>
            <a:pPr>
              <a:tabLst>
                <a:tab pos="655638" algn="l"/>
                <a:tab pos="1312863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(nincs -/+ → +/- ha,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mint az RCX-nél 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„fordítva” tettük rá.)</a:t>
            </a:r>
          </a:p>
        </p:txBody>
      </p:sp>
      <p:sp>
        <p:nvSpPr>
          <p:cNvPr id="88071" name="Text Box 6"/>
          <p:cNvSpPr txBox="1">
            <a:spLocks noChangeArrowheads="1"/>
          </p:cNvSpPr>
          <p:nvPr/>
        </p:nvSpPr>
        <p:spPr bwMode="auto">
          <a:xfrm>
            <a:off x="5060950" y="1249363"/>
            <a:ext cx="3779838" cy="546100"/>
          </a:xfrm>
          <a:prstGeom prst="rect">
            <a:avLst/>
          </a:pr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hu-HU">
                <a:solidFill>
                  <a:srgbClr val="FFFFFF"/>
                </a:solidFill>
              </a:rPr>
              <a:t>12 Mbit/sec, USB, (mint a printer kábel)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hu-HU">
                <a:solidFill>
                  <a:srgbClr val="FFFFFF"/>
                </a:solidFill>
              </a:rPr>
              <a:t>kb. 30x gyorsabb, mint a Bluetooth</a:t>
            </a:r>
          </a:p>
        </p:txBody>
      </p:sp>
      <p:sp>
        <p:nvSpPr>
          <p:cNvPr id="88072" name="Line 7"/>
          <p:cNvSpPr>
            <a:spLocks noChangeShapeType="1"/>
          </p:cNvSpPr>
          <p:nvPr/>
        </p:nvSpPr>
        <p:spPr bwMode="auto">
          <a:xfrm flipV="1">
            <a:off x="5584825" y="1762125"/>
            <a:ext cx="488950" cy="493713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5138" y="1098550"/>
            <a:ext cx="4606925" cy="337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" y="2701925"/>
            <a:ext cx="7072313" cy="3730625"/>
          </a:xfrm>
          <a:prstGeom prst="rect">
            <a:avLst/>
          </a:prstGeom>
          <a:noFill/>
          <a:ln w="14400">
            <a:solidFill>
              <a:srgbClr val="000000"/>
            </a:solidFill>
            <a:round/>
            <a:headEnd/>
            <a:tailEnd/>
          </a:ln>
        </p:spPr>
      </p:pic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2125663" y="98425"/>
            <a:ext cx="4340225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A processzor tégla</a:t>
            </a:r>
          </a:p>
        </p:txBody>
      </p:sp>
      <p:sp>
        <p:nvSpPr>
          <p:cNvPr id="89093" name="Freeform 4"/>
          <p:cNvSpPr>
            <a:spLocks noChangeArrowheads="1"/>
          </p:cNvSpPr>
          <p:nvPr/>
        </p:nvSpPr>
        <p:spPr bwMode="auto">
          <a:xfrm>
            <a:off x="3667125" y="3798888"/>
            <a:ext cx="3181350" cy="584200"/>
          </a:xfrm>
          <a:custGeom>
            <a:avLst/>
            <a:gdLst>
              <a:gd name="T0" fmla="*/ 119558 w 9739"/>
              <a:gd name="T1" fmla="*/ 420872 h 1792"/>
              <a:gd name="T2" fmla="*/ 162677 w 9739"/>
              <a:gd name="T3" fmla="*/ 108233 h 1792"/>
              <a:gd name="T4" fmla="*/ 497504 w 9739"/>
              <a:gd name="T5" fmla="*/ 75959 h 1792"/>
              <a:gd name="T6" fmla="*/ 854218 w 9739"/>
              <a:gd name="T7" fmla="*/ 75959 h 1792"/>
              <a:gd name="T8" fmla="*/ 1199825 w 9739"/>
              <a:gd name="T9" fmla="*/ 65201 h 1792"/>
              <a:gd name="T10" fmla="*/ 1578099 w 9739"/>
              <a:gd name="T11" fmla="*/ 21842 h 1792"/>
              <a:gd name="T12" fmla="*/ 1988384 w 9739"/>
              <a:gd name="T13" fmla="*/ 21842 h 1792"/>
              <a:gd name="T14" fmla="*/ 2334318 w 9739"/>
              <a:gd name="T15" fmla="*/ 21842 h 1792"/>
              <a:gd name="T16" fmla="*/ 2690706 w 9739"/>
              <a:gd name="T17" fmla="*/ 32600 h 1792"/>
              <a:gd name="T18" fmla="*/ 3047419 w 9739"/>
              <a:gd name="T19" fmla="*/ 86717 h 1792"/>
              <a:gd name="T20" fmla="*/ 3090538 w 9739"/>
              <a:gd name="T21" fmla="*/ 431630 h 1792"/>
              <a:gd name="T22" fmla="*/ 2733825 w 9739"/>
              <a:gd name="T23" fmla="*/ 528779 h 1792"/>
              <a:gd name="T24" fmla="*/ 2345098 w 9739"/>
              <a:gd name="T25" fmla="*/ 507263 h 1792"/>
              <a:gd name="T26" fmla="*/ 1945265 w 9739"/>
              <a:gd name="T27" fmla="*/ 507263 h 1792"/>
              <a:gd name="T28" fmla="*/ 1523873 w 9739"/>
              <a:gd name="T29" fmla="*/ 539537 h 1792"/>
              <a:gd name="T30" fmla="*/ 1135146 w 9739"/>
              <a:gd name="T31" fmla="*/ 571812 h 1792"/>
              <a:gd name="T32" fmla="*/ 746093 w 9739"/>
              <a:gd name="T33" fmla="*/ 561054 h 1792"/>
              <a:gd name="T34" fmla="*/ 368147 w 9739"/>
              <a:gd name="T35" fmla="*/ 485421 h 1792"/>
              <a:gd name="T36" fmla="*/ 260022 w 9739"/>
              <a:gd name="T37" fmla="*/ 463904 h 1792"/>
              <a:gd name="T38" fmla="*/ 141117 w 9739"/>
              <a:gd name="T39" fmla="*/ 453146 h 1792"/>
              <a:gd name="T40" fmla="*/ 119558 w 9739"/>
              <a:gd name="T41" fmla="*/ 453146 h 1792"/>
              <a:gd name="T42" fmla="*/ 119558 w 9739"/>
              <a:gd name="T43" fmla="*/ 420872 h 179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739"/>
              <a:gd name="T67" fmla="*/ 0 h 1792"/>
              <a:gd name="T68" fmla="*/ 9739 w 9739"/>
              <a:gd name="T69" fmla="*/ 1792 h 179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739" h="1792">
                <a:moveTo>
                  <a:pt x="366" y="1291"/>
                </a:moveTo>
                <a:cubicBezTo>
                  <a:pt x="0" y="1075"/>
                  <a:pt x="55" y="487"/>
                  <a:pt x="498" y="332"/>
                </a:cubicBezTo>
                <a:cubicBezTo>
                  <a:pt x="845" y="211"/>
                  <a:pt x="1180" y="250"/>
                  <a:pt x="1523" y="233"/>
                </a:cubicBezTo>
                <a:cubicBezTo>
                  <a:pt x="1886" y="215"/>
                  <a:pt x="2251" y="238"/>
                  <a:pt x="2615" y="233"/>
                </a:cubicBezTo>
                <a:cubicBezTo>
                  <a:pt x="2967" y="228"/>
                  <a:pt x="3324" y="269"/>
                  <a:pt x="3673" y="200"/>
                </a:cubicBezTo>
                <a:cubicBezTo>
                  <a:pt x="4055" y="125"/>
                  <a:pt x="4443" y="87"/>
                  <a:pt x="4831" y="67"/>
                </a:cubicBezTo>
                <a:cubicBezTo>
                  <a:pt x="5248" y="46"/>
                  <a:pt x="5668" y="67"/>
                  <a:pt x="6087" y="67"/>
                </a:cubicBezTo>
                <a:cubicBezTo>
                  <a:pt x="6440" y="67"/>
                  <a:pt x="6795" y="36"/>
                  <a:pt x="7146" y="67"/>
                </a:cubicBezTo>
                <a:cubicBezTo>
                  <a:pt x="7510" y="99"/>
                  <a:pt x="7874" y="74"/>
                  <a:pt x="8237" y="100"/>
                </a:cubicBezTo>
                <a:cubicBezTo>
                  <a:pt x="8600" y="126"/>
                  <a:pt x="8997" y="0"/>
                  <a:pt x="9329" y="266"/>
                </a:cubicBezTo>
                <a:cubicBezTo>
                  <a:pt x="9641" y="516"/>
                  <a:pt x="9738" y="1010"/>
                  <a:pt x="9461" y="1324"/>
                </a:cubicBezTo>
                <a:cubicBezTo>
                  <a:pt x="9178" y="1646"/>
                  <a:pt x="8743" y="1632"/>
                  <a:pt x="8369" y="1622"/>
                </a:cubicBezTo>
                <a:cubicBezTo>
                  <a:pt x="7972" y="1611"/>
                  <a:pt x="7580" y="1615"/>
                  <a:pt x="7179" y="1556"/>
                </a:cubicBezTo>
                <a:cubicBezTo>
                  <a:pt x="6778" y="1497"/>
                  <a:pt x="6362" y="1578"/>
                  <a:pt x="5955" y="1556"/>
                </a:cubicBezTo>
                <a:cubicBezTo>
                  <a:pt x="5518" y="1532"/>
                  <a:pt x="5097" y="1671"/>
                  <a:pt x="4665" y="1655"/>
                </a:cubicBezTo>
                <a:cubicBezTo>
                  <a:pt x="4261" y="1640"/>
                  <a:pt x="3881" y="1791"/>
                  <a:pt x="3475" y="1754"/>
                </a:cubicBezTo>
                <a:cubicBezTo>
                  <a:pt x="3080" y="1718"/>
                  <a:pt x="2681" y="1746"/>
                  <a:pt x="2284" y="1721"/>
                </a:cubicBezTo>
                <a:cubicBezTo>
                  <a:pt x="1887" y="1696"/>
                  <a:pt x="1512" y="1564"/>
                  <a:pt x="1127" y="1489"/>
                </a:cubicBezTo>
                <a:lnTo>
                  <a:pt x="796" y="1423"/>
                </a:lnTo>
                <a:lnTo>
                  <a:pt x="432" y="1390"/>
                </a:lnTo>
                <a:lnTo>
                  <a:pt x="366" y="1390"/>
                </a:lnTo>
                <a:lnTo>
                  <a:pt x="366" y="1291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89094" name="Freeform 5"/>
          <p:cNvSpPr>
            <a:spLocks noChangeArrowheads="1"/>
          </p:cNvSpPr>
          <p:nvPr/>
        </p:nvSpPr>
        <p:spPr bwMode="auto">
          <a:xfrm>
            <a:off x="3676650" y="4513263"/>
            <a:ext cx="3060700" cy="482600"/>
          </a:xfrm>
          <a:custGeom>
            <a:avLst/>
            <a:gdLst>
              <a:gd name="T0" fmla="*/ 122441 w 9374"/>
              <a:gd name="T1" fmla="*/ 442710 h 1476"/>
              <a:gd name="T2" fmla="*/ 165540 w 9374"/>
              <a:gd name="T3" fmla="*/ 129151 h 1476"/>
              <a:gd name="T4" fmla="*/ 500212 w 9374"/>
              <a:gd name="T5" fmla="*/ 85992 h 1476"/>
              <a:gd name="T6" fmla="*/ 835211 w 9374"/>
              <a:gd name="T7" fmla="*/ 85992 h 1476"/>
              <a:gd name="T8" fmla="*/ 1234532 w 9374"/>
              <a:gd name="T9" fmla="*/ 85992 h 1476"/>
              <a:gd name="T10" fmla="*/ 1612630 w 9374"/>
              <a:gd name="T11" fmla="*/ 74875 h 1476"/>
              <a:gd name="T12" fmla="*/ 1979627 w 9374"/>
              <a:gd name="T13" fmla="*/ 31716 h 1476"/>
              <a:gd name="T14" fmla="*/ 2336175 w 9374"/>
              <a:gd name="T15" fmla="*/ 10136 h 1476"/>
              <a:gd name="T16" fmla="*/ 2670847 w 9374"/>
              <a:gd name="T17" fmla="*/ 10136 h 1476"/>
              <a:gd name="T18" fmla="*/ 3005520 w 9374"/>
              <a:gd name="T19" fmla="*/ 139941 h 1476"/>
              <a:gd name="T20" fmla="*/ 2897772 w 9374"/>
              <a:gd name="T21" fmla="*/ 453500 h 1476"/>
              <a:gd name="T22" fmla="*/ 2551998 w 9374"/>
              <a:gd name="T23" fmla="*/ 453500 h 1476"/>
              <a:gd name="T24" fmla="*/ 2206551 w 9374"/>
              <a:gd name="T25" fmla="*/ 453500 h 1476"/>
              <a:gd name="T26" fmla="*/ 1839554 w 9374"/>
              <a:gd name="T27" fmla="*/ 453500 h 1476"/>
              <a:gd name="T28" fmla="*/ 1504556 w 9374"/>
              <a:gd name="T29" fmla="*/ 453500 h 1476"/>
              <a:gd name="T30" fmla="*/ 1072584 w 9374"/>
              <a:gd name="T31" fmla="*/ 464290 h 1476"/>
              <a:gd name="T32" fmla="*/ 651386 w 9374"/>
              <a:gd name="T33" fmla="*/ 464290 h 1476"/>
              <a:gd name="T34" fmla="*/ 262840 w 9374"/>
              <a:gd name="T35" fmla="*/ 442710 h 1476"/>
              <a:gd name="T36" fmla="*/ 154765 w 9374"/>
              <a:gd name="T37" fmla="*/ 410341 h 1476"/>
              <a:gd name="T38" fmla="*/ 35916 w 9374"/>
              <a:gd name="T39" fmla="*/ 399551 h 1476"/>
              <a:gd name="T40" fmla="*/ 14366 w 9374"/>
              <a:gd name="T41" fmla="*/ 388761 h 147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374"/>
              <a:gd name="T64" fmla="*/ 0 h 1476"/>
              <a:gd name="T65" fmla="*/ 9374 w 9374"/>
              <a:gd name="T66" fmla="*/ 1476 h 147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374" h="1476">
                <a:moveTo>
                  <a:pt x="375" y="1354"/>
                </a:moveTo>
                <a:cubicBezTo>
                  <a:pt x="187" y="1080"/>
                  <a:pt x="0" y="611"/>
                  <a:pt x="507" y="395"/>
                </a:cubicBezTo>
                <a:cubicBezTo>
                  <a:pt x="862" y="244"/>
                  <a:pt x="1188" y="285"/>
                  <a:pt x="1532" y="263"/>
                </a:cubicBezTo>
                <a:cubicBezTo>
                  <a:pt x="1876" y="241"/>
                  <a:pt x="2216" y="263"/>
                  <a:pt x="2558" y="263"/>
                </a:cubicBezTo>
                <a:cubicBezTo>
                  <a:pt x="2964" y="263"/>
                  <a:pt x="3374" y="269"/>
                  <a:pt x="3781" y="263"/>
                </a:cubicBezTo>
                <a:cubicBezTo>
                  <a:pt x="4167" y="257"/>
                  <a:pt x="4552" y="262"/>
                  <a:pt x="4939" y="229"/>
                </a:cubicBezTo>
                <a:cubicBezTo>
                  <a:pt x="5316" y="197"/>
                  <a:pt x="5684" y="114"/>
                  <a:pt x="6063" y="97"/>
                </a:cubicBezTo>
                <a:cubicBezTo>
                  <a:pt x="6427" y="81"/>
                  <a:pt x="6789" y="20"/>
                  <a:pt x="7155" y="31"/>
                </a:cubicBezTo>
                <a:cubicBezTo>
                  <a:pt x="7495" y="41"/>
                  <a:pt x="7839" y="35"/>
                  <a:pt x="8180" y="31"/>
                </a:cubicBezTo>
                <a:cubicBezTo>
                  <a:pt x="8546" y="27"/>
                  <a:pt x="9011" y="0"/>
                  <a:pt x="9205" y="428"/>
                </a:cubicBezTo>
                <a:cubicBezTo>
                  <a:pt x="9354" y="757"/>
                  <a:pt x="9373" y="1358"/>
                  <a:pt x="8875" y="1387"/>
                </a:cubicBezTo>
                <a:cubicBezTo>
                  <a:pt x="8523" y="1407"/>
                  <a:pt x="8168" y="1387"/>
                  <a:pt x="7816" y="1387"/>
                </a:cubicBezTo>
                <a:cubicBezTo>
                  <a:pt x="7464" y="1387"/>
                  <a:pt x="7110" y="1387"/>
                  <a:pt x="6758" y="1387"/>
                </a:cubicBezTo>
                <a:cubicBezTo>
                  <a:pt x="6383" y="1387"/>
                  <a:pt x="6008" y="1387"/>
                  <a:pt x="5634" y="1387"/>
                </a:cubicBezTo>
                <a:cubicBezTo>
                  <a:pt x="5292" y="1387"/>
                  <a:pt x="4949" y="1384"/>
                  <a:pt x="4608" y="1387"/>
                </a:cubicBezTo>
                <a:cubicBezTo>
                  <a:pt x="4166" y="1391"/>
                  <a:pt x="3726" y="1391"/>
                  <a:pt x="3285" y="1420"/>
                </a:cubicBezTo>
                <a:cubicBezTo>
                  <a:pt x="2855" y="1448"/>
                  <a:pt x="2424" y="1432"/>
                  <a:pt x="1995" y="1420"/>
                </a:cubicBezTo>
                <a:cubicBezTo>
                  <a:pt x="1598" y="1409"/>
                  <a:pt x="1193" y="1475"/>
                  <a:pt x="805" y="1354"/>
                </a:cubicBezTo>
                <a:lnTo>
                  <a:pt x="474" y="1255"/>
                </a:lnTo>
                <a:lnTo>
                  <a:pt x="110" y="1222"/>
                </a:lnTo>
                <a:lnTo>
                  <a:pt x="44" y="1189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89095" name="Freeform 6"/>
          <p:cNvSpPr>
            <a:spLocks noChangeArrowheads="1"/>
          </p:cNvSpPr>
          <p:nvPr/>
        </p:nvSpPr>
        <p:spPr bwMode="auto">
          <a:xfrm>
            <a:off x="4229100" y="5199063"/>
            <a:ext cx="1778000" cy="333375"/>
          </a:xfrm>
          <a:custGeom>
            <a:avLst/>
            <a:gdLst>
              <a:gd name="T0" fmla="*/ 174339 w 5446"/>
              <a:gd name="T1" fmla="*/ 306054 h 1025"/>
              <a:gd name="T2" fmla="*/ 163566 w 5446"/>
              <a:gd name="T3" fmla="*/ 47811 h 1025"/>
              <a:gd name="T4" fmla="*/ 530527 w 5446"/>
              <a:gd name="T5" fmla="*/ 26345 h 1025"/>
              <a:gd name="T6" fmla="*/ 908589 w 5446"/>
              <a:gd name="T7" fmla="*/ 80010 h 1025"/>
              <a:gd name="T8" fmla="*/ 1264776 w 5446"/>
              <a:gd name="T9" fmla="*/ 80010 h 1025"/>
              <a:gd name="T10" fmla="*/ 1599743 w 5446"/>
              <a:gd name="T11" fmla="*/ 101476 h 1025"/>
              <a:gd name="T12" fmla="*/ 1426710 w 5446"/>
              <a:gd name="T13" fmla="*/ 295321 h 1025"/>
              <a:gd name="T14" fmla="*/ 1081296 w 5446"/>
              <a:gd name="T15" fmla="*/ 284588 h 1025"/>
              <a:gd name="T16" fmla="*/ 681686 w 5446"/>
              <a:gd name="T17" fmla="*/ 284588 h 1025"/>
              <a:gd name="T18" fmla="*/ 347046 w 5446"/>
              <a:gd name="T19" fmla="*/ 284588 h 1025"/>
              <a:gd name="T20" fmla="*/ 238982 w 5446"/>
              <a:gd name="T21" fmla="*/ 284588 h 1025"/>
              <a:gd name="T22" fmla="*/ 120470 w 5446"/>
              <a:gd name="T23" fmla="*/ 284588 h 1025"/>
              <a:gd name="T24" fmla="*/ 109697 w 5446"/>
              <a:gd name="T25" fmla="*/ 284588 h 10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46"/>
              <a:gd name="T40" fmla="*/ 0 h 1025"/>
              <a:gd name="T41" fmla="*/ 5446 w 5446"/>
              <a:gd name="T42" fmla="*/ 1025 h 102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46" h="1025">
                <a:moveTo>
                  <a:pt x="534" y="941"/>
                </a:moveTo>
                <a:cubicBezTo>
                  <a:pt x="0" y="1024"/>
                  <a:pt x="57" y="237"/>
                  <a:pt x="501" y="147"/>
                </a:cubicBezTo>
                <a:cubicBezTo>
                  <a:pt x="879" y="70"/>
                  <a:pt x="1258" y="0"/>
                  <a:pt x="1625" y="81"/>
                </a:cubicBezTo>
                <a:cubicBezTo>
                  <a:pt x="2019" y="168"/>
                  <a:pt x="2395" y="247"/>
                  <a:pt x="2783" y="246"/>
                </a:cubicBezTo>
                <a:cubicBezTo>
                  <a:pt x="3146" y="245"/>
                  <a:pt x="3511" y="239"/>
                  <a:pt x="3874" y="246"/>
                </a:cubicBezTo>
                <a:cubicBezTo>
                  <a:pt x="4216" y="253"/>
                  <a:pt x="4584" y="172"/>
                  <a:pt x="4900" y="312"/>
                </a:cubicBezTo>
                <a:cubicBezTo>
                  <a:pt x="5445" y="553"/>
                  <a:pt x="4656" y="939"/>
                  <a:pt x="4370" y="908"/>
                </a:cubicBezTo>
                <a:cubicBezTo>
                  <a:pt x="4019" y="870"/>
                  <a:pt x="3666" y="904"/>
                  <a:pt x="3312" y="875"/>
                </a:cubicBezTo>
                <a:cubicBezTo>
                  <a:pt x="2905" y="842"/>
                  <a:pt x="2495" y="875"/>
                  <a:pt x="2088" y="875"/>
                </a:cubicBezTo>
                <a:cubicBezTo>
                  <a:pt x="1747" y="875"/>
                  <a:pt x="1404" y="875"/>
                  <a:pt x="1063" y="875"/>
                </a:cubicBezTo>
                <a:lnTo>
                  <a:pt x="732" y="875"/>
                </a:lnTo>
                <a:lnTo>
                  <a:pt x="369" y="875"/>
                </a:lnTo>
                <a:lnTo>
                  <a:pt x="336" y="875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1600200" y="147638"/>
            <a:ext cx="5910263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2900" b="1" dirty="0">
                <a:solidFill>
                  <a:srgbClr val="000000"/>
                </a:solidFill>
                <a:latin typeface="+mj-lt"/>
              </a:rPr>
              <a:t>LEGO</a:t>
            </a:r>
            <a:r>
              <a:rPr lang="hu-HU" sz="2900" b="1" baseline="33000" dirty="0">
                <a:solidFill>
                  <a:srgbClr val="000000"/>
                </a:solidFill>
                <a:latin typeface="+mj-lt"/>
              </a:rPr>
              <a:t>®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Mindstorms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 NXT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1600200"/>
            <a:ext cx="9142413" cy="4627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87338" y="828675"/>
            <a:ext cx="8529637" cy="54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>
                <a:solidFill>
                  <a:srgbClr val="000000"/>
                </a:solidFill>
              </a:rPr>
              <a:t>Adatfolyam programozás: </a:t>
            </a:r>
            <a:r>
              <a:rPr lang="hu-HU">
                <a:solidFill>
                  <a:srgbClr val="000000"/>
                </a:solidFill>
                <a:hlinkClick r:id="rId4"/>
              </a:rPr>
              <a:t>http://www.hik.hu/tankonyvtar/site/books/b10108/images/prog/fa.png</a:t>
            </a:r>
            <a:r>
              <a:rPr lang="hu-HU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1600200" y="147638"/>
            <a:ext cx="5910263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2900" b="1" dirty="0">
                <a:solidFill>
                  <a:srgbClr val="000000"/>
                </a:solidFill>
                <a:latin typeface="+mj-lt"/>
              </a:rPr>
              <a:t>LEGO</a:t>
            </a:r>
            <a:r>
              <a:rPr lang="hu-HU" sz="2900" b="1" baseline="33000" dirty="0">
                <a:solidFill>
                  <a:srgbClr val="000000"/>
                </a:solidFill>
                <a:latin typeface="+mj-lt"/>
              </a:rPr>
              <a:t>®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Mindstorms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 NXT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688975"/>
            <a:ext cx="9142413" cy="553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/>
          <p:cNvSpPr txBox="1">
            <a:spLocks noChangeArrowheads="1"/>
          </p:cNvSpPr>
          <p:nvPr/>
        </p:nvSpPr>
        <p:spPr bwMode="auto">
          <a:xfrm>
            <a:off x="654050" y="166688"/>
            <a:ext cx="8162925" cy="1216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LeJOS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, Java 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for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Lego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Mindstorms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sz="2400" b="1" dirty="0">
                <a:solidFill>
                  <a:srgbClr val="000000"/>
                </a:solidFill>
                <a:latin typeface="+mj-lt"/>
                <a:hlinkClick r:id="rId3"/>
              </a:rPr>
              <a:t>http://lejos.sourceforge.net</a:t>
            </a:r>
            <a:r>
              <a:rPr lang="hu-HU" sz="2400" b="1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107950" y="1341438"/>
            <a:ext cx="8923338" cy="170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>
                <a:solidFill>
                  <a:srgbClr val="000000"/>
                </a:solidFill>
              </a:rPr>
              <a:t>set JAVA_HOME=c:\Program Files\Java\jdk1.6.0_10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>
                <a:solidFill>
                  <a:srgbClr val="000000"/>
                </a:solidFill>
              </a:rPr>
              <a:t>set NXJ_HOME=c:\Documents and Settings\Bátfai Norbert\Dokumentumok\Letöltések\lejos_nxj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>
                <a:solidFill>
                  <a:srgbClr val="000000"/>
                </a:solidFill>
              </a:rPr>
              <a:t>set PATH=%PATH%;c:\Documents and Settings\Bátfai Norbert\Dokumentumok\Letöltések\lejos_nxj\bin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>
                <a:solidFill>
                  <a:srgbClr val="000000"/>
                </a:solidFill>
              </a:rPr>
              <a:t>set PATH=%PATH%;c:\Program Files\Java\jdk1.6.0_10\bin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>
                <a:solidFill>
                  <a:srgbClr val="000000"/>
                </a:solidFill>
              </a:rPr>
              <a:t>nxjflash (az oprendszer Java virtuális gépre cserélése)</a:t>
            </a:r>
          </a:p>
        </p:txBody>
      </p:sp>
      <p:pic>
        <p:nvPicPr>
          <p:cNvPr id="9216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3644900"/>
            <a:ext cx="3640138" cy="300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n-lt"/>
                <a:ea typeface="+mj-ea"/>
                <a:cs typeface="+mj-cs"/>
              </a:rPr>
              <a:t>Szabályok (labor)</a:t>
            </a:r>
            <a:endParaRPr lang="hu-HU" sz="1200" b="1" dirty="0">
              <a:latin typeface="+mn-lt"/>
              <a:ea typeface="+mj-ea"/>
              <a:cs typeface="+mj-cs"/>
            </a:endParaRPr>
          </a:p>
        </p:txBody>
      </p:sp>
      <p:sp>
        <p:nvSpPr>
          <p:cNvPr id="9219" name="Téglalap 4"/>
          <p:cNvSpPr>
            <a:spLocks noChangeArrowheads="1"/>
          </p:cNvSpPr>
          <p:nvPr/>
        </p:nvSpPr>
        <p:spPr bwMode="auto">
          <a:xfrm>
            <a:off x="395288" y="908050"/>
            <a:ext cx="856932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Calibri" pitchFamily="34" charset="0"/>
              <a:buAutoNum type="alphaLcParenR"/>
            </a:pPr>
            <a:r>
              <a:rPr lang="hu-HU" sz="2000" dirty="0">
                <a:latin typeface="+mn-lt"/>
              </a:rPr>
              <a:t>Laboron katalógus, hiányzás &gt;= 3.5 (laborkártya miatt tört) esetén nincs aláírás</a:t>
            </a:r>
          </a:p>
          <a:p>
            <a:pPr marL="457200" indent="-457200">
              <a:buFont typeface="Calibri" pitchFamily="34" charset="0"/>
              <a:buAutoNum type="alphaLcParenR"/>
            </a:pPr>
            <a:r>
              <a:rPr lang="hu-HU" sz="2000" dirty="0">
                <a:latin typeface="+mn-lt"/>
              </a:rPr>
              <a:t>Labor teljesítésének további szükséges feltétele egy saját program bemutatása a laborközösség előtt, a félév utolsó 5 laborjának valamelyikén. A feladat kötött: </a:t>
            </a:r>
            <a:r>
              <a:rPr lang="hu-HU" sz="2000" dirty="0" smtClean="0">
                <a:latin typeface="+mn-lt"/>
              </a:rPr>
              <a:t>egy </a:t>
            </a:r>
            <a:r>
              <a:rPr lang="hu-HU" sz="2000" i="1" dirty="0" smtClean="0">
                <a:latin typeface="+mn-lt"/>
              </a:rPr>
              <a:t>céges</a:t>
            </a:r>
            <a:r>
              <a:rPr lang="hu-HU" sz="2000" dirty="0" smtClean="0">
                <a:latin typeface="+mn-lt"/>
              </a:rPr>
              <a:t> vagy egy </a:t>
            </a:r>
            <a:r>
              <a:rPr lang="hu-HU" sz="2000" i="1" dirty="0" smtClean="0">
                <a:latin typeface="+mn-lt"/>
              </a:rPr>
              <a:t>egyetemi</a:t>
            </a:r>
            <a:r>
              <a:rPr lang="hu-HU" sz="2000" dirty="0" smtClean="0">
                <a:latin typeface="+mn-lt"/>
              </a:rPr>
              <a:t> feladat.</a:t>
            </a:r>
            <a:endParaRPr lang="hu-HU" sz="2000" dirty="0">
              <a:latin typeface="+mn-lt"/>
            </a:endParaRPr>
          </a:p>
          <a:p>
            <a:pPr marL="457200" indent="-457200">
              <a:buFont typeface="Calibri" pitchFamily="34" charset="0"/>
              <a:buAutoNum type="alphaLcParenR"/>
            </a:pPr>
            <a:r>
              <a:rPr lang="hu-HU" sz="2000" dirty="0">
                <a:latin typeface="+mn-lt"/>
              </a:rPr>
              <a:t>Laboron van a </a:t>
            </a:r>
            <a:r>
              <a:rPr lang="hu-HU" sz="2000" i="1" dirty="0">
                <a:latin typeface="+mn-lt"/>
              </a:rPr>
              <a:t>„bajnokság van, mindenki nevezett” </a:t>
            </a:r>
            <a:r>
              <a:rPr lang="hu-HU" sz="2000" dirty="0">
                <a:latin typeface="+mn-lt"/>
              </a:rPr>
              <a:t>intézmény</a:t>
            </a:r>
            <a:r>
              <a:rPr lang="hu-HU" sz="2000">
                <a:latin typeface="+mn-lt"/>
              </a:rPr>
              <a:t>, </a:t>
            </a:r>
            <a:r>
              <a:rPr lang="hu-HU" sz="2000" smtClean="0">
                <a:latin typeface="+mn-lt"/>
              </a:rPr>
              <a:t>6 </a:t>
            </a:r>
            <a:r>
              <a:rPr lang="hu-HU" sz="2000" dirty="0" smtClean="0">
                <a:latin typeface="+mn-lt"/>
              </a:rPr>
              <a:t>győzelem (trófea, pont) </a:t>
            </a:r>
            <a:r>
              <a:rPr lang="hu-HU" sz="2000" dirty="0">
                <a:latin typeface="+mn-lt"/>
              </a:rPr>
              <a:t>= +1 jeggyel jobb vizsgaeredmény (de ez csak elégtelennél jobb eredményre működik</a:t>
            </a:r>
            <a:r>
              <a:rPr lang="hu-HU" sz="2000">
                <a:latin typeface="+mn-lt"/>
              </a:rPr>
              <a:t>), </a:t>
            </a:r>
            <a:r>
              <a:rPr lang="hu-HU" sz="2000" smtClean="0">
                <a:latin typeface="+mn-lt"/>
              </a:rPr>
              <a:t>18 </a:t>
            </a:r>
            <a:r>
              <a:rPr lang="hu-HU" sz="2000" dirty="0">
                <a:latin typeface="+mn-lt"/>
              </a:rPr>
              <a:t>= +2</a:t>
            </a:r>
            <a:r>
              <a:rPr lang="hu-HU" sz="2000">
                <a:latin typeface="+mn-lt"/>
              </a:rPr>
              <a:t>, </a:t>
            </a:r>
            <a:r>
              <a:rPr lang="hu-HU" sz="2000" smtClean="0">
                <a:latin typeface="+mn-lt"/>
              </a:rPr>
              <a:t>54 </a:t>
            </a:r>
            <a:r>
              <a:rPr lang="hu-HU" sz="2000" dirty="0">
                <a:latin typeface="+mn-lt"/>
              </a:rPr>
              <a:t>= +3. </a:t>
            </a:r>
          </a:p>
          <a:p>
            <a:pPr marL="457200" indent="-457200">
              <a:buFont typeface="Calibri" pitchFamily="34" charset="0"/>
              <a:buAutoNum type="alphaLcParenR"/>
            </a:pPr>
            <a:r>
              <a:rPr lang="hu-HU" sz="2000" dirty="0">
                <a:latin typeface="+mn-lt"/>
              </a:rPr>
              <a:t>Laboron bevezetjük a </a:t>
            </a:r>
            <a:r>
              <a:rPr lang="hu-HU" sz="2000" dirty="0">
                <a:solidFill>
                  <a:srgbClr val="C00000"/>
                </a:solidFill>
                <a:latin typeface="+mn-lt"/>
              </a:rPr>
              <a:t>laborkártya rendszert</a:t>
            </a:r>
            <a:r>
              <a:rPr lang="hu-HU" sz="2000" dirty="0">
                <a:latin typeface="+mn-lt"/>
              </a:rPr>
              <a:t>: ez azt szolgálja, hogy a hallgatóság készüljön a laborokra. Egy laborkártya egy vagy néhány egyszerű, előre megadott kérdést tartalmaz, amin a labor elején szóban minden hallgató megválaszol. Aki nem tudja megválaszolni, az a következő laboron </a:t>
            </a:r>
            <a:r>
              <a:rPr lang="hu-HU" sz="2000" dirty="0">
                <a:solidFill>
                  <a:srgbClr val="C00000"/>
                </a:solidFill>
                <a:latin typeface="+mn-lt"/>
              </a:rPr>
              <a:t>biztosan</a:t>
            </a:r>
            <a:r>
              <a:rPr lang="hu-HU" sz="2000" dirty="0">
                <a:latin typeface="+mn-lt"/>
              </a:rPr>
              <a:t> kap egy kártyát. Két „nem tudásonként” egy laborhiányzást könyvelünk el! Nem minden előadás ad szükségképpen laborkártyákat, a megadott kártyák a következő héttől élnek a laborokon.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1831975" y="163513"/>
            <a:ext cx="5553075" cy="65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Szoftver követelmények</a:t>
            </a:r>
          </a:p>
        </p:txBody>
      </p:sp>
      <p:sp>
        <p:nvSpPr>
          <p:cNvPr id="93187" name="Text Box 2"/>
          <p:cNvSpPr txBox="1">
            <a:spLocks noChangeArrowheads="1"/>
          </p:cNvSpPr>
          <p:nvPr/>
        </p:nvSpPr>
        <p:spPr bwMode="auto">
          <a:xfrm>
            <a:off x="1306513" y="1795463"/>
            <a:ext cx="6824662" cy="1316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 sz="2200">
                <a:solidFill>
                  <a:srgbClr val="000000"/>
                </a:solidFill>
              </a:rPr>
              <a:t>A csomagban lévő szoftver</a:t>
            </a:r>
          </a:p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 sz="2200">
                <a:solidFill>
                  <a:srgbClr val="000000"/>
                </a:solidFill>
              </a:rPr>
              <a:t>JDK, </a:t>
            </a:r>
            <a:r>
              <a:rPr lang="hu-HU" sz="2200">
                <a:solidFill>
                  <a:srgbClr val="000000"/>
                </a:solidFill>
                <a:hlinkClick r:id="rId3"/>
              </a:rPr>
              <a:t>http://java.sun.com/javase/downloads</a:t>
            </a:r>
            <a:r>
              <a:rPr lang="hu-HU" sz="2200">
                <a:solidFill>
                  <a:srgbClr val="000000"/>
                </a:solidFill>
              </a:rPr>
              <a:t> </a:t>
            </a:r>
          </a:p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 sz="2200">
                <a:solidFill>
                  <a:srgbClr val="000000"/>
                </a:solidFill>
              </a:rPr>
              <a:t>LeJOS, </a:t>
            </a:r>
            <a:r>
              <a:rPr lang="hu-HU" sz="2200">
                <a:solidFill>
                  <a:srgbClr val="000000"/>
                </a:solidFill>
                <a:hlinkClick r:id="rId4"/>
              </a:rPr>
              <a:t>http://lejos.sourceforge.net/</a:t>
            </a:r>
            <a:r>
              <a:rPr lang="hu-HU" sz="2200">
                <a:solidFill>
                  <a:srgbClr val="000000"/>
                </a:solidFill>
              </a:rPr>
              <a:t> </a:t>
            </a:r>
          </a:p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 sz="2200">
                <a:solidFill>
                  <a:srgbClr val="000000"/>
                </a:solidFill>
              </a:rPr>
              <a:t>LibUsb-Win32, </a:t>
            </a:r>
            <a:r>
              <a:rPr lang="hu-HU" sz="2200">
                <a:solidFill>
                  <a:srgbClr val="000000"/>
                </a:solidFill>
                <a:hlinkClick r:id="rId5"/>
              </a:rPr>
              <a:t>http://libusb-win32.sourceforge.net/</a:t>
            </a:r>
            <a:r>
              <a:rPr lang="hu-HU" sz="22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719138"/>
            <a:ext cx="8277225" cy="6040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1201738" y="125413"/>
            <a:ext cx="686435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/>
            </a:pPr>
            <a:r>
              <a:rPr lang="hu-HU" sz="2900" b="1" dirty="0">
                <a:solidFill>
                  <a:srgbClr val="000000"/>
                </a:solidFill>
                <a:latin typeface="+mj-lt"/>
              </a:rPr>
              <a:t>Fejlesztés kényelmesen a </a:t>
            </a: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NetBeans-ben</a:t>
            </a:r>
            <a:endParaRPr lang="hu-HU" sz="2900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815975" y="166688"/>
            <a:ext cx="7837488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6421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/>
            </a:pP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LeJOS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, Java </a:t>
            </a: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for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Lego</a:t>
            </a:r>
            <a:r>
              <a:rPr lang="hu-HU" sz="29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2900" b="1" dirty="0" err="1">
                <a:solidFill>
                  <a:srgbClr val="000000"/>
                </a:solidFill>
                <a:latin typeface="+mj-lt"/>
              </a:rPr>
              <a:t>Mindstorms</a:t>
            </a:r>
            <a:endParaRPr lang="hu-HU" sz="29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857250"/>
            <a:ext cx="7705725" cy="3892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5236" name="Text Box 3"/>
          <p:cNvSpPr txBox="1">
            <a:spLocks noChangeArrowheads="1"/>
          </p:cNvSpPr>
          <p:nvPr/>
        </p:nvSpPr>
        <p:spPr bwMode="auto">
          <a:xfrm>
            <a:off x="900113" y="4899025"/>
            <a:ext cx="6696075" cy="31591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r>
              <a:rPr lang="hu-HU">
                <a:solidFill>
                  <a:srgbClr val="000000"/>
                </a:solidFill>
                <a:hlinkClick r:id="rId4"/>
              </a:rPr>
              <a:t>http://www.inf.unideb.hu/~nbatfai/os/MasodikNXTRobot.ogv</a:t>
            </a:r>
            <a:r>
              <a:rPr lang="hu-HU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5237" name="Text Box 4"/>
          <p:cNvSpPr txBox="1">
            <a:spLocks noChangeArrowheads="1"/>
          </p:cNvSpPr>
          <p:nvPr/>
        </p:nvSpPr>
        <p:spPr bwMode="auto">
          <a:xfrm>
            <a:off x="6564313" y="5257800"/>
            <a:ext cx="1533525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(az Elso.java :)</a:t>
            </a:r>
          </a:p>
        </p:txBody>
      </p:sp>
      <p:sp>
        <p:nvSpPr>
          <p:cNvPr id="95238" name="Text Box 5"/>
          <p:cNvSpPr txBox="1">
            <a:spLocks noChangeArrowheads="1"/>
          </p:cNvSpPr>
          <p:nvPr/>
        </p:nvSpPr>
        <p:spPr bwMode="auto">
          <a:xfrm>
            <a:off x="195263" y="6183313"/>
            <a:ext cx="7491412" cy="547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>
                <a:solidFill>
                  <a:srgbClr val="000000"/>
                </a:solidFill>
              </a:rPr>
              <a:t>Programozási ideje ugyancsak kb. 10 perc., a leJOS API és tutorial alapján: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>
                <a:solidFill>
                  <a:srgbClr val="000000"/>
                </a:solidFill>
                <a:hlinkClick r:id="rId5"/>
              </a:rPr>
              <a:t>http://lejos.sourceforge.net/nxt/nxj/tutorial/Behaviors/BehaviorProgramming.htm</a:t>
            </a:r>
            <a:r>
              <a:rPr lang="hu-HU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/>
          <p:cNvSpPr txBox="1">
            <a:spLocks noChangeArrowheads="1"/>
          </p:cNvSpPr>
          <p:nvPr/>
        </p:nvSpPr>
        <p:spPr bwMode="auto">
          <a:xfrm>
            <a:off x="979488" y="254000"/>
            <a:ext cx="7296150" cy="1214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MATYI-2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Első példa a Viselkedés 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API-val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6259" name="Text Box 2"/>
          <p:cNvSpPr txBox="1">
            <a:spLocks noChangeArrowheads="1"/>
          </p:cNvSpPr>
          <p:nvPr/>
        </p:nvSpPr>
        <p:spPr bwMode="auto">
          <a:xfrm>
            <a:off x="-144463" y="5915025"/>
            <a:ext cx="9286876" cy="779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9620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</a:tabLst>
            </a:pPr>
            <a:r>
              <a:rPr lang="hu-HU" sz="1000" dirty="0">
                <a:solidFill>
                  <a:srgbClr val="000000"/>
                </a:solidFill>
                <a:hlinkClick r:id="rId3"/>
              </a:rPr>
              <a:t>http://dev.inf.unideb.hu:8080/web/api/udv?p_p_id=20&amp;p_p_lifecycle=0&amp;p_p_url_type=0&amp;p_p_state=maximized&amp;p_p_mode=view&amp;_20_struts_action=%2Fdocument_library%2Fview&amp;_20_folderId=29205</a:t>
            </a:r>
            <a:r>
              <a:rPr lang="hu-HU" sz="10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626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0" y="1633538"/>
            <a:ext cx="5183188" cy="3897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6261" name="Text Box 4"/>
          <p:cNvSpPr txBox="1">
            <a:spLocks noChangeArrowheads="1"/>
          </p:cNvSpPr>
          <p:nvPr/>
        </p:nvSpPr>
        <p:spPr bwMode="auto">
          <a:xfrm>
            <a:off x="2163763" y="5040313"/>
            <a:ext cx="1249362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>
              <a:tabLst>
                <a:tab pos="655638" algn="l"/>
              </a:tabLst>
            </a:pPr>
            <a:r>
              <a:rPr lang="hu-HU" sz="2200" b="1">
                <a:solidFill>
                  <a:srgbClr val="FFFFFF"/>
                </a:solidFill>
              </a:rPr>
              <a:t>MATYI-2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27088" y="-87313"/>
            <a:ext cx="7581900" cy="708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4000" b="1" dirty="0">
                <a:latin typeface="+mj-lt"/>
              </a:rPr>
              <a:t>Adott OO rendszerek megismerése</a:t>
            </a:r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476250"/>
            <a:ext cx="8027987" cy="63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27088" y="-87313"/>
            <a:ext cx="7581900" cy="708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4000" b="1" dirty="0">
                <a:latin typeface="+mj-lt"/>
              </a:rPr>
              <a:t>Adott OO rendszerek megismerése</a:t>
            </a: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476250"/>
            <a:ext cx="8027987" cy="63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813" y="41275"/>
            <a:ext cx="7061200" cy="672941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99331" name="Freeform 2"/>
          <p:cNvSpPr>
            <a:spLocks noChangeArrowheads="1"/>
          </p:cNvSpPr>
          <p:nvPr/>
        </p:nvSpPr>
        <p:spPr bwMode="auto">
          <a:xfrm>
            <a:off x="2933700" y="2887663"/>
            <a:ext cx="4013200" cy="3878262"/>
          </a:xfrm>
          <a:custGeom>
            <a:avLst/>
            <a:gdLst>
              <a:gd name="T0" fmla="*/ 2739464 w 12291"/>
              <a:gd name="T1" fmla="*/ 69558 h 11876"/>
              <a:gd name="T2" fmla="*/ 3091774 w 12291"/>
              <a:gd name="T3" fmla="*/ 35269 h 11876"/>
              <a:gd name="T4" fmla="*/ 3432982 w 12291"/>
              <a:gd name="T5" fmla="*/ 80988 h 11876"/>
              <a:gd name="T6" fmla="*/ 3717051 w 12291"/>
              <a:gd name="T7" fmla="*/ 399060 h 11876"/>
              <a:gd name="T8" fmla="*/ 3876064 w 12291"/>
              <a:gd name="T9" fmla="*/ 774281 h 11876"/>
              <a:gd name="T10" fmla="*/ 3933204 w 12291"/>
              <a:gd name="T11" fmla="*/ 1194894 h 11876"/>
              <a:gd name="T12" fmla="*/ 3978589 w 12291"/>
              <a:gd name="T13" fmla="*/ 1615834 h 11876"/>
              <a:gd name="T14" fmla="*/ 3990017 w 12291"/>
              <a:gd name="T15" fmla="*/ 2002158 h 11876"/>
              <a:gd name="T16" fmla="*/ 3990017 w 12291"/>
              <a:gd name="T17" fmla="*/ 2365949 h 11876"/>
              <a:gd name="T18" fmla="*/ 3864962 w 12291"/>
              <a:gd name="T19" fmla="*/ 2718311 h 11876"/>
              <a:gd name="T20" fmla="*/ 3558038 w 12291"/>
              <a:gd name="T21" fmla="*/ 3104961 h 11876"/>
              <a:gd name="T22" fmla="*/ 3307927 w 12291"/>
              <a:gd name="T23" fmla="*/ 3457322 h 11876"/>
              <a:gd name="T24" fmla="*/ 2944189 w 12291"/>
              <a:gd name="T25" fmla="*/ 3696040 h 11876"/>
              <a:gd name="T26" fmla="*/ 2580451 w 12291"/>
              <a:gd name="T27" fmla="*/ 3718899 h 11876"/>
              <a:gd name="T28" fmla="*/ 2182428 w 12291"/>
              <a:gd name="T29" fmla="*/ 3730329 h 11876"/>
              <a:gd name="T30" fmla="*/ 1818690 w 12291"/>
              <a:gd name="T31" fmla="*/ 3741759 h 11876"/>
              <a:gd name="T32" fmla="*/ 1454953 w 12291"/>
              <a:gd name="T33" fmla="*/ 3798581 h 11876"/>
              <a:gd name="T34" fmla="*/ 1102642 w 12291"/>
              <a:gd name="T35" fmla="*/ 3866832 h 11876"/>
              <a:gd name="T36" fmla="*/ 750332 w 12291"/>
              <a:gd name="T37" fmla="*/ 3866832 h 11876"/>
              <a:gd name="T38" fmla="*/ 397696 w 12291"/>
              <a:gd name="T39" fmla="*/ 3866832 h 11876"/>
              <a:gd name="T40" fmla="*/ 56814 w 12291"/>
              <a:gd name="T41" fmla="*/ 3866832 h 11876"/>
              <a:gd name="T42" fmla="*/ 0 w 12291"/>
              <a:gd name="T43" fmla="*/ 3866832 h 1187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2291"/>
              <a:gd name="T67" fmla="*/ 0 h 11876"/>
              <a:gd name="T68" fmla="*/ 12291 w 12291"/>
              <a:gd name="T69" fmla="*/ 11876 h 1187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2291" h="11876">
                <a:moveTo>
                  <a:pt x="8390" y="213"/>
                </a:moveTo>
                <a:cubicBezTo>
                  <a:pt x="8749" y="173"/>
                  <a:pt x="9108" y="135"/>
                  <a:pt x="9469" y="108"/>
                </a:cubicBezTo>
                <a:cubicBezTo>
                  <a:pt x="9815" y="82"/>
                  <a:pt x="10185" y="0"/>
                  <a:pt x="10514" y="248"/>
                </a:cubicBezTo>
                <a:cubicBezTo>
                  <a:pt x="10873" y="518"/>
                  <a:pt x="11182" y="838"/>
                  <a:pt x="11384" y="1222"/>
                </a:cubicBezTo>
                <a:cubicBezTo>
                  <a:pt x="11578" y="1590"/>
                  <a:pt x="11828" y="1947"/>
                  <a:pt x="11871" y="2371"/>
                </a:cubicBezTo>
                <a:cubicBezTo>
                  <a:pt x="11915" y="2802"/>
                  <a:pt x="11931" y="3241"/>
                  <a:pt x="12046" y="3659"/>
                </a:cubicBezTo>
                <a:cubicBezTo>
                  <a:pt x="12164" y="4089"/>
                  <a:pt x="12066" y="4517"/>
                  <a:pt x="12185" y="4948"/>
                </a:cubicBezTo>
                <a:cubicBezTo>
                  <a:pt x="12290" y="5330"/>
                  <a:pt x="12214" y="5736"/>
                  <a:pt x="12220" y="6131"/>
                </a:cubicBezTo>
                <a:cubicBezTo>
                  <a:pt x="12226" y="6501"/>
                  <a:pt x="12197" y="6874"/>
                  <a:pt x="12220" y="7245"/>
                </a:cubicBezTo>
                <a:cubicBezTo>
                  <a:pt x="12245" y="7654"/>
                  <a:pt x="11974" y="7971"/>
                  <a:pt x="11837" y="8324"/>
                </a:cubicBezTo>
                <a:cubicBezTo>
                  <a:pt x="11648" y="8811"/>
                  <a:pt x="11225" y="9125"/>
                  <a:pt x="10897" y="9508"/>
                </a:cubicBezTo>
                <a:cubicBezTo>
                  <a:pt x="10611" y="9842"/>
                  <a:pt x="10342" y="10194"/>
                  <a:pt x="10131" y="10587"/>
                </a:cubicBezTo>
                <a:cubicBezTo>
                  <a:pt x="9919" y="10982"/>
                  <a:pt x="9480" y="11281"/>
                  <a:pt x="9017" y="11318"/>
                </a:cubicBezTo>
                <a:cubicBezTo>
                  <a:pt x="8646" y="11347"/>
                  <a:pt x="8278" y="11375"/>
                  <a:pt x="7903" y="11388"/>
                </a:cubicBezTo>
                <a:cubicBezTo>
                  <a:pt x="7494" y="11402"/>
                  <a:pt x="7088" y="11384"/>
                  <a:pt x="6684" y="11423"/>
                </a:cubicBezTo>
                <a:cubicBezTo>
                  <a:pt x="6312" y="11459"/>
                  <a:pt x="5941" y="11447"/>
                  <a:pt x="5570" y="11458"/>
                </a:cubicBezTo>
                <a:cubicBezTo>
                  <a:pt x="5193" y="11469"/>
                  <a:pt x="4826" y="11574"/>
                  <a:pt x="4456" y="11632"/>
                </a:cubicBezTo>
                <a:cubicBezTo>
                  <a:pt x="4094" y="11688"/>
                  <a:pt x="3741" y="11806"/>
                  <a:pt x="3377" y="11841"/>
                </a:cubicBezTo>
                <a:cubicBezTo>
                  <a:pt x="3019" y="11875"/>
                  <a:pt x="2657" y="11841"/>
                  <a:pt x="2298" y="11841"/>
                </a:cubicBezTo>
                <a:cubicBezTo>
                  <a:pt x="1937" y="11841"/>
                  <a:pt x="1577" y="11841"/>
                  <a:pt x="1218" y="11841"/>
                </a:cubicBezTo>
                <a:cubicBezTo>
                  <a:pt x="869" y="11841"/>
                  <a:pt x="521" y="11840"/>
                  <a:pt x="174" y="11841"/>
                </a:cubicBezTo>
                <a:lnTo>
                  <a:pt x="0" y="11841"/>
                </a:lnTo>
              </a:path>
            </a:pathLst>
          </a:custGeom>
          <a:noFill/>
          <a:ln w="72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5" y="44450"/>
            <a:ext cx="7396163" cy="669131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100355" name="Freeform 2"/>
          <p:cNvSpPr>
            <a:spLocks noChangeArrowheads="1"/>
          </p:cNvSpPr>
          <p:nvPr/>
        </p:nvSpPr>
        <p:spPr bwMode="auto">
          <a:xfrm>
            <a:off x="2592388" y="36513"/>
            <a:ext cx="5532437" cy="4446587"/>
          </a:xfrm>
          <a:custGeom>
            <a:avLst/>
            <a:gdLst>
              <a:gd name="T0" fmla="*/ 3376017 w 16943"/>
              <a:gd name="T1" fmla="*/ 21226 h 13617"/>
              <a:gd name="T2" fmla="*/ 3728346 w 16943"/>
              <a:gd name="T3" fmla="*/ 10123 h 13617"/>
              <a:gd name="T4" fmla="*/ 4103531 w 16943"/>
              <a:gd name="T5" fmla="*/ 10123 h 13617"/>
              <a:gd name="T6" fmla="*/ 4444757 w 16943"/>
              <a:gd name="T7" fmla="*/ 32655 h 13617"/>
              <a:gd name="T8" fmla="*/ 4819943 w 16943"/>
              <a:gd name="T9" fmla="*/ 214541 h 13617"/>
              <a:gd name="T10" fmla="*/ 5126883 w 16943"/>
              <a:gd name="T11" fmla="*/ 578314 h 13617"/>
              <a:gd name="T12" fmla="*/ 5342721 w 16943"/>
              <a:gd name="T13" fmla="*/ 942087 h 13617"/>
              <a:gd name="T14" fmla="*/ 5479212 w 16943"/>
              <a:gd name="T15" fmla="*/ 1340148 h 13617"/>
              <a:gd name="T16" fmla="*/ 5490641 w 16943"/>
              <a:gd name="T17" fmla="*/ 1703921 h 13617"/>
              <a:gd name="T18" fmla="*/ 5444926 w 16943"/>
              <a:gd name="T19" fmla="*/ 2056265 h 13617"/>
              <a:gd name="T20" fmla="*/ 5399538 w 16943"/>
              <a:gd name="T21" fmla="*/ 2420038 h 13617"/>
              <a:gd name="T22" fmla="*/ 5285904 w 16943"/>
              <a:gd name="T23" fmla="*/ 2795241 h 13617"/>
              <a:gd name="T24" fmla="*/ 5024352 w 16943"/>
              <a:gd name="T25" fmla="*/ 3227262 h 13617"/>
              <a:gd name="T26" fmla="*/ 4638064 w 16943"/>
              <a:gd name="T27" fmla="*/ 3624996 h 13617"/>
              <a:gd name="T28" fmla="*/ 4262879 w 16943"/>
              <a:gd name="T29" fmla="*/ 3943379 h 13617"/>
              <a:gd name="T30" fmla="*/ 3887693 w 16943"/>
              <a:gd name="T31" fmla="*/ 4170655 h 13617"/>
              <a:gd name="T32" fmla="*/ 3523936 w 16943"/>
              <a:gd name="T33" fmla="*/ 4295722 h 13617"/>
              <a:gd name="T34" fmla="*/ 3148751 w 16943"/>
              <a:gd name="T35" fmla="*/ 4352542 h 13617"/>
              <a:gd name="T36" fmla="*/ 2784994 w 16943"/>
              <a:gd name="T37" fmla="*/ 4398258 h 13617"/>
              <a:gd name="T38" fmla="*/ 2330134 w 16943"/>
              <a:gd name="T39" fmla="*/ 4432219 h 13617"/>
              <a:gd name="T40" fmla="*/ 1955275 w 16943"/>
              <a:gd name="T41" fmla="*/ 4443648 h 13617"/>
              <a:gd name="T42" fmla="*/ 1557233 w 16943"/>
              <a:gd name="T43" fmla="*/ 4443648 h 13617"/>
              <a:gd name="T44" fmla="*/ 1193475 w 16943"/>
              <a:gd name="T45" fmla="*/ 4443648 h 13617"/>
              <a:gd name="T46" fmla="*/ 795759 w 16943"/>
              <a:gd name="T47" fmla="*/ 4443648 h 13617"/>
              <a:gd name="T48" fmla="*/ 443104 w 16943"/>
              <a:gd name="T49" fmla="*/ 4443648 h 13617"/>
              <a:gd name="T50" fmla="*/ 102205 w 16943"/>
              <a:gd name="T51" fmla="*/ 4443648 h 13617"/>
              <a:gd name="T52" fmla="*/ 0 w 16943"/>
              <a:gd name="T53" fmla="*/ 4443648 h 1361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6943"/>
              <a:gd name="T82" fmla="*/ 0 h 13617"/>
              <a:gd name="T83" fmla="*/ 16943 w 16943"/>
              <a:gd name="T84" fmla="*/ 13617 h 1361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6943" h="13617">
                <a:moveTo>
                  <a:pt x="10339" y="65"/>
                </a:moveTo>
                <a:cubicBezTo>
                  <a:pt x="10698" y="55"/>
                  <a:pt x="11057" y="60"/>
                  <a:pt x="11418" y="31"/>
                </a:cubicBezTo>
                <a:cubicBezTo>
                  <a:pt x="11799" y="0"/>
                  <a:pt x="12184" y="20"/>
                  <a:pt x="12567" y="31"/>
                </a:cubicBezTo>
                <a:cubicBezTo>
                  <a:pt x="12915" y="41"/>
                  <a:pt x="13255" y="48"/>
                  <a:pt x="13612" y="100"/>
                </a:cubicBezTo>
                <a:cubicBezTo>
                  <a:pt x="14060" y="165"/>
                  <a:pt x="14455" y="369"/>
                  <a:pt x="14761" y="657"/>
                </a:cubicBezTo>
                <a:cubicBezTo>
                  <a:pt x="15113" y="988"/>
                  <a:pt x="15451" y="1324"/>
                  <a:pt x="15701" y="1771"/>
                </a:cubicBezTo>
                <a:cubicBezTo>
                  <a:pt x="15914" y="2151"/>
                  <a:pt x="16182" y="2493"/>
                  <a:pt x="16362" y="2885"/>
                </a:cubicBezTo>
                <a:cubicBezTo>
                  <a:pt x="16543" y="3278"/>
                  <a:pt x="16582" y="3694"/>
                  <a:pt x="16780" y="4104"/>
                </a:cubicBezTo>
                <a:cubicBezTo>
                  <a:pt x="16942" y="4439"/>
                  <a:pt x="16831" y="4847"/>
                  <a:pt x="16815" y="5218"/>
                </a:cubicBezTo>
                <a:cubicBezTo>
                  <a:pt x="16799" y="5579"/>
                  <a:pt x="16729" y="5936"/>
                  <a:pt x="16675" y="6297"/>
                </a:cubicBezTo>
                <a:cubicBezTo>
                  <a:pt x="16620" y="6668"/>
                  <a:pt x="16614" y="7043"/>
                  <a:pt x="16536" y="7411"/>
                </a:cubicBezTo>
                <a:cubicBezTo>
                  <a:pt x="16452" y="7806"/>
                  <a:pt x="16401" y="8200"/>
                  <a:pt x="16188" y="8560"/>
                </a:cubicBezTo>
                <a:cubicBezTo>
                  <a:pt x="15926" y="9002"/>
                  <a:pt x="15682" y="9460"/>
                  <a:pt x="15387" y="9883"/>
                </a:cubicBezTo>
                <a:cubicBezTo>
                  <a:pt x="15059" y="10353"/>
                  <a:pt x="14620" y="10715"/>
                  <a:pt x="14204" y="11101"/>
                </a:cubicBezTo>
                <a:cubicBezTo>
                  <a:pt x="13834" y="11444"/>
                  <a:pt x="13436" y="11746"/>
                  <a:pt x="13055" y="12076"/>
                </a:cubicBezTo>
                <a:cubicBezTo>
                  <a:pt x="12709" y="12375"/>
                  <a:pt x="12322" y="12609"/>
                  <a:pt x="11906" y="12772"/>
                </a:cubicBezTo>
                <a:cubicBezTo>
                  <a:pt x="11542" y="12914"/>
                  <a:pt x="11194" y="13143"/>
                  <a:pt x="10792" y="13155"/>
                </a:cubicBezTo>
                <a:cubicBezTo>
                  <a:pt x="10402" y="13166"/>
                  <a:pt x="10024" y="13270"/>
                  <a:pt x="9643" y="13329"/>
                </a:cubicBezTo>
                <a:cubicBezTo>
                  <a:pt x="9273" y="13386"/>
                  <a:pt x="8900" y="13406"/>
                  <a:pt x="8529" y="13469"/>
                </a:cubicBezTo>
                <a:cubicBezTo>
                  <a:pt x="8070" y="13547"/>
                  <a:pt x="7598" y="13521"/>
                  <a:pt x="7136" y="13573"/>
                </a:cubicBezTo>
                <a:cubicBezTo>
                  <a:pt x="6754" y="13616"/>
                  <a:pt x="6370" y="13605"/>
                  <a:pt x="5988" y="13608"/>
                </a:cubicBezTo>
                <a:cubicBezTo>
                  <a:pt x="5582" y="13611"/>
                  <a:pt x="5175" y="13608"/>
                  <a:pt x="4769" y="13608"/>
                </a:cubicBezTo>
                <a:cubicBezTo>
                  <a:pt x="4397" y="13608"/>
                  <a:pt x="4026" y="13608"/>
                  <a:pt x="3655" y="13608"/>
                </a:cubicBezTo>
                <a:cubicBezTo>
                  <a:pt x="3249" y="13608"/>
                  <a:pt x="2842" y="13608"/>
                  <a:pt x="2437" y="13608"/>
                </a:cubicBezTo>
                <a:cubicBezTo>
                  <a:pt x="2078" y="13608"/>
                  <a:pt x="1716" y="13608"/>
                  <a:pt x="1357" y="13608"/>
                </a:cubicBezTo>
                <a:cubicBezTo>
                  <a:pt x="1009" y="13608"/>
                  <a:pt x="660" y="13607"/>
                  <a:pt x="313" y="13608"/>
                </a:cubicBezTo>
                <a:lnTo>
                  <a:pt x="0" y="13608"/>
                </a:lnTo>
              </a:path>
            </a:pathLst>
          </a:custGeom>
          <a:noFill/>
          <a:ln w="72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15888"/>
            <a:ext cx="6845300" cy="663416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101379" name="Freeform 2"/>
          <p:cNvSpPr>
            <a:spLocks noChangeArrowheads="1"/>
          </p:cNvSpPr>
          <p:nvPr/>
        </p:nvSpPr>
        <p:spPr bwMode="auto">
          <a:xfrm>
            <a:off x="2717800" y="2060575"/>
            <a:ext cx="5295900" cy="3022600"/>
          </a:xfrm>
          <a:custGeom>
            <a:avLst/>
            <a:gdLst>
              <a:gd name="T0" fmla="*/ 3011817 w 16221"/>
              <a:gd name="T1" fmla="*/ 9145 h 9255"/>
              <a:gd name="T2" fmla="*/ 3386947 w 16221"/>
              <a:gd name="T3" fmla="*/ 9145 h 9255"/>
              <a:gd name="T4" fmla="*/ 3784605 w 16221"/>
              <a:gd name="T5" fmla="*/ 20575 h 9255"/>
              <a:gd name="T6" fmla="*/ 4148635 w 16221"/>
              <a:gd name="T7" fmla="*/ 20575 h 9255"/>
              <a:gd name="T8" fmla="*/ 4512338 w 16221"/>
              <a:gd name="T9" fmla="*/ 32006 h 9255"/>
              <a:gd name="T10" fmla="*/ 4864614 w 16221"/>
              <a:gd name="T11" fmla="*/ 304709 h 9255"/>
              <a:gd name="T12" fmla="*/ 5171510 w 16221"/>
              <a:gd name="T13" fmla="*/ 657101 h 9255"/>
              <a:gd name="T14" fmla="*/ 5285126 w 16221"/>
              <a:gd name="T15" fmla="*/ 1009819 h 9255"/>
              <a:gd name="T16" fmla="*/ 5262272 w 16221"/>
              <a:gd name="T17" fmla="*/ 1384746 h 9255"/>
              <a:gd name="T18" fmla="*/ 5125802 w 16221"/>
              <a:gd name="T19" fmla="*/ 1759999 h 9255"/>
              <a:gd name="T20" fmla="*/ 4830334 w 16221"/>
              <a:gd name="T21" fmla="*/ 2112717 h 9255"/>
              <a:gd name="T22" fmla="*/ 4432676 w 16221"/>
              <a:gd name="T23" fmla="*/ 2317163 h 9255"/>
              <a:gd name="T24" fmla="*/ 4023591 w 16221"/>
              <a:gd name="T25" fmla="*/ 2487643 h 9255"/>
              <a:gd name="T26" fmla="*/ 3580226 w 16221"/>
              <a:gd name="T27" fmla="*/ 2624158 h 9255"/>
              <a:gd name="T28" fmla="*/ 3193669 w 16221"/>
              <a:gd name="T29" fmla="*/ 2703847 h 9255"/>
              <a:gd name="T30" fmla="*/ 2807438 w 16221"/>
              <a:gd name="T31" fmla="*/ 2772105 h 9255"/>
              <a:gd name="T32" fmla="*/ 2398026 w 16221"/>
              <a:gd name="T33" fmla="*/ 2828932 h 9255"/>
              <a:gd name="T34" fmla="*/ 2000369 w 16221"/>
              <a:gd name="T35" fmla="*/ 2874328 h 9255"/>
              <a:gd name="T36" fmla="*/ 1557003 w 16221"/>
              <a:gd name="T37" fmla="*/ 2919724 h 9255"/>
              <a:gd name="T38" fmla="*/ 1147918 w 16221"/>
              <a:gd name="T39" fmla="*/ 2919724 h 9255"/>
              <a:gd name="T40" fmla="*/ 784215 w 16221"/>
              <a:gd name="T41" fmla="*/ 2919724 h 9255"/>
              <a:gd name="T42" fmla="*/ 420512 w 16221"/>
              <a:gd name="T43" fmla="*/ 2919724 h 9255"/>
              <a:gd name="T44" fmla="*/ 79336 w 16221"/>
              <a:gd name="T45" fmla="*/ 2954016 h 9255"/>
              <a:gd name="T46" fmla="*/ 0 w 16221"/>
              <a:gd name="T47" fmla="*/ 3022273 h 925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6221"/>
              <a:gd name="T73" fmla="*/ 0 h 9255"/>
              <a:gd name="T74" fmla="*/ 16221 w 16221"/>
              <a:gd name="T75" fmla="*/ 9255 h 925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6221" h="9255">
                <a:moveTo>
                  <a:pt x="9225" y="28"/>
                </a:moveTo>
                <a:cubicBezTo>
                  <a:pt x="9607" y="27"/>
                  <a:pt x="9993" y="0"/>
                  <a:pt x="10374" y="28"/>
                </a:cubicBezTo>
                <a:cubicBezTo>
                  <a:pt x="10781" y="58"/>
                  <a:pt x="11185" y="59"/>
                  <a:pt x="11592" y="63"/>
                </a:cubicBezTo>
                <a:cubicBezTo>
                  <a:pt x="11962" y="67"/>
                  <a:pt x="12336" y="82"/>
                  <a:pt x="12707" y="63"/>
                </a:cubicBezTo>
                <a:cubicBezTo>
                  <a:pt x="13081" y="44"/>
                  <a:pt x="13453" y="12"/>
                  <a:pt x="13821" y="98"/>
                </a:cubicBezTo>
                <a:cubicBezTo>
                  <a:pt x="14263" y="201"/>
                  <a:pt x="14576" y="599"/>
                  <a:pt x="14900" y="933"/>
                </a:cubicBezTo>
                <a:cubicBezTo>
                  <a:pt x="15235" y="1278"/>
                  <a:pt x="15507" y="1670"/>
                  <a:pt x="15840" y="2012"/>
                </a:cubicBezTo>
                <a:cubicBezTo>
                  <a:pt x="16132" y="2312"/>
                  <a:pt x="16177" y="2714"/>
                  <a:pt x="16188" y="3092"/>
                </a:cubicBezTo>
                <a:cubicBezTo>
                  <a:pt x="16199" y="3474"/>
                  <a:pt x="16220" y="3859"/>
                  <a:pt x="16118" y="4240"/>
                </a:cubicBezTo>
                <a:cubicBezTo>
                  <a:pt x="16012" y="4637"/>
                  <a:pt x="15873" y="5019"/>
                  <a:pt x="15700" y="5389"/>
                </a:cubicBezTo>
                <a:cubicBezTo>
                  <a:pt x="15501" y="5815"/>
                  <a:pt x="15178" y="6196"/>
                  <a:pt x="14795" y="6469"/>
                </a:cubicBezTo>
                <a:cubicBezTo>
                  <a:pt x="14424" y="6733"/>
                  <a:pt x="14017" y="6945"/>
                  <a:pt x="13577" y="7095"/>
                </a:cubicBezTo>
                <a:cubicBezTo>
                  <a:pt x="13150" y="7240"/>
                  <a:pt x="12777" y="7539"/>
                  <a:pt x="12324" y="7617"/>
                </a:cubicBezTo>
                <a:cubicBezTo>
                  <a:pt x="11855" y="7698"/>
                  <a:pt x="11432" y="7957"/>
                  <a:pt x="10966" y="8035"/>
                </a:cubicBezTo>
                <a:cubicBezTo>
                  <a:pt x="10556" y="8104"/>
                  <a:pt x="10222" y="8256"/>
                  <a:pt x="9782" y="8279"/>
                </a:cubicBezTo>
                <a:cubicBezTo>
                  <a:pt x="9380" y="8300"/>
                  <a:pt x="8988" y="8399"/>
                  <a:pt x="8599" y="8488"/>
                </a:cubicBezTo>
                <a:cubicBezTo>
                  <a:pt x="8180" y="8584"/>
                  <a:pt x="7756" y="8568"/>
                  <a:pt x="7345" y="8662"/>
                </a:cubicBezTo>
                <a:cubicBezTo>
                  <a:pt x="6942" y="8754"/>
                  <a:pt x="6536" y="8805"/>
                  <a:pt x="6127" y="8801"/>
                </a:cubicBezTo>
                <a:cubicBezTo>
                  <a:pt x="5670" y="8796"/>
                  <a:pt x="5226" y="8937"/>
                  <a:pt x="4769" y="8940"/>
                </a:cubicBezTo>
                <a:cubicBezTo>
                  <a:pt x="4352" y="8943"/>
                  <a:pt x="3933" y="8940"/>
                  <a:pt x="3516" y="8940"/>
                </a:cubicBezTo>
                <a:cubicBezTo>
                  <a:pt x="3144" y="8940"/>
                  <a:pt x="2772" y="8940"/>
                  <a:pt x="2402" y="8940"/>
                </a:cubicBezTo>
                <a:cubicBezTo>
                  <a:pt x="2030" y="8940"/>
                  <a:pt x="1658" y="8949"/>
                  <a:pt x="1288" y="8940"/>
                </a:cubicBezTo>
                <a:cubicBezTo>
                  <a:pt x="936" y="8931"/>
                  <a:pt x="583" y="8958"/>
                  <a:pt x="243" y="9045"/>
                </a:cubicBezTo>
                <a:lnTo>
                  <a:pt x="0" y="9254"/>
                </a:lnTo>
              </a:path>
            </a:pathLst>
          </a:custGeom>
          <a:noFill/>
          <a:ln w="72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101380" name="Freeform 3"/>
          <p:cNvSpPr>
            <a:spLocks noChangeArrowheads="1"/>
          </p:cNvSpPr>
          <p:nvPr/>
        </p:nvSpPr>
        <p:spPr bwMode="auto">
          <a:xfrm>
            <a:off x="3990975" y="5033963"/>
            <a:ext cx="3627438" cy="1312862"/>
          </a:xfrm>
          <a:custGeom>
            <a:avLst/>
            <a:gdLst>
              <a:gd name="T0" fmla="*/ 1579801 w 11111"/>
              <a:gd name="T1" fmla="*/ 119292 h 4017"/>
              <a:gd name="T2" fmla="*/ 1920639 w 11111"/>
              <a:gd name="T3" fmla="*/ 73863 h 4017"/>
              <a:gd name="T4" fmla="*/ 2261803 w 11111"/>
              <a:gd name="T5" fmla="*/ 28434 h 4017"/>
              <a:gd name="T6" fmla="*/ 2625493 w 11111"/>
              <a:gd name="T7" fmla="*/ 5556 h 4017"/>
              <a:gd name="T8" fmla="*/ 2977758 w 11111"/>
              <a:gd name="T9" fmla="*/ 5556 h 4017"/>
              <a:gd name="T10" fmla="*/ 3341448 w 11111"/>
              <a:gd name="T11" fmla="*/ 16995 h 4017"/>
              <a:gd name="T12" fmla="*/ 3546146 w 11111"/>
              <a:gd name="T13" fmla="*/ 301334 h 4017"/>
              <a:gd name="T14" fmla="*/ 3591526 w 11111"/>
              <a:gd name="T15" fmla="*/ 665746 h 4017"/>
              <a:gd name="T16" fmla="*/ 3341448 w 11111"/>
              <a:gd name="T17" fmla="*/ 995514 h 4017"/>
              <a:gd name="T18" fmla="*/ 2977758 w 11111"/>
              <a:gd name="T19" fmla="*/ 1166118 h 4017"/>
              <a:gd name="T20" fmla="*/ 2579787 w 11111"/>
              <a:gd name="T21" fmla="*/ 1222986 h 4017"/>
              <a:gd name="T22" fmla="*/ 2159290 w 11111"/>
              <a:gd name="T23" fmla="*/ 1257302 h 4017"/>
              <a:gd name="T24" fmla="*/ 1716267 w 11111"/>
              <a:gd name="T25" fmla="*/ 1279854 h 4017"/>
              <a:gd name="T26" fmla="*/ 1318297 w 11111"/>
              <a:gd name="T27" fmla="*/ 1302731 h 4017"/>
              <a:gd name="T28" fmla="*/ 931753 w 11111"/>
              <a:gd name="T29" fmla="*/ 1291292 h 4017"/>
              <a:gd name="T30" fmla="*/ 556962 w 11111"/>
              <a:gd name="T31" fmla="*/ 1257302 h 4017"/>
              <a:gd name="T32" fmla="*/ 204372 w 11111"/>
              <a:gd name="T33" fmla="*/ 1188996 h 4017"/>
              <a:gd name="T34" fmla="*/ 90759 w 11111"/>
              <a:gd name="T35" fmla="*/ 1166118 h 4017"/>
              <a:gd name="T36" fmla="*/ 0 w 11111"/>
              <a:gd name="T37" fmla="*/ 1154679 h 401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1111"/>
              <a:gd name="T58" fmla="*/ 0 h 4017"/>
              <a:gd name="T59" fmla="*/ 11111 w 11111"/>
              <a:gd name="T60" fmla="*/ 4017 h 401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1111" h="4017">
                <a:moveTo>
                  <a:pt x="4839" y="365"/>
                </a:moveTo>
                <a:cubicBezTo>
                  <a:pt x="5194" y="371"/>
                  <a:pt x="5528" y="247"/>
                  <a:pt x="5883" y="226"/>
                </a:cubicBezTo>
                <a:cubicBezTo>
                  <a:pt x="6233" y="206"/>
                  <a:pt x="6579" y="148"/>
                  <a:pt x="6928" y="87"/>
                </a:cubicBezTo>
                <a:cubicBezTo>
                  <a:pt x="7294" y="23"/>
                  <a:pt x="7666" y="0"/>
                  <a:pt x="8042" y="17"/>
                </a:cubicBezTo>
                <a:cubicBezTo>
                  <a:pt x="8400" y="33"/>
                  <a:pt x="8762" y="12"/>
                  <a:pt x="9121" y="17"/>
                </a:cubicBezTo>
                <a:cubicBezTo>
                  <a:pt x="9492" y="22"/>
                  <a:pt x="9861" y="39"/>
                  <a:pt x="10235" y="52"/>
                </a:cubicBezTo>
                <a:cubicBezTo>
                  <a:pt x="10767" y="71"/>
                  <a:pt x="10689" y="616"/>
                  <a:pt x="10862" y="922"/>
                </a:cubicBezTo>
                <a:cubicBezTo>
                  <a:pt x="11050" y="1255"/>
                  <a:pt x="11110" y="1680"/>
                  <a:pt x="11001" y="2037"/>
                </a:cubicBezTo>
                <a:cubicBezTo>
                  <a:pt x="10878" y="2439"/>
                  <a:pt x="10690" y="2857"/>
                  <a:pt x="10235" y="3046"/>
                </a:cubicBezTo>
                <a:cubicBezTo>
                  <a:pt x="9859" y="3203"/>
                  <a:pt x="9529" y="3479"/>
                  <a:pt x="9121" y="3568"/>
                </a:cubicBezTo>
                <a:cubicBezTo>
                  <a:pt x="8718" y="3656"/>
                  <a:pt x="8308" y="3675"/>
                  <a:pt x="7902" y="3742"/>
                </a:cubicBezTo>
                <a:cubicBezTo>
                  <a:pt x="7477" y="3812"/>
                  <a:pt x="7044" y="3840"/>
                  <a:pt x="6614" y="3847"/>
                </a:cubicBezTo>
                <a:cubicBezTo>
                  <a:pt x="6158" y="3855"/>
                  <a:pt x="5707" y="3871"/>
                  <a:pt x="5257" y="3916"/>
                </a:cubicBezTo>
                <a:cubicBezTo>
                  <a:pt x="4848" y="3957"/>
                  <a:pt x="4447" y="3955"/>
                  <a:pt x="4038" y="3986"/>
                </a:cubicBezTo>
                <a:cubicBezTo>
                  <a:pt x="3644" y="4016"/>
                  <a:pt x="3250" y="3979"/>
                  <a:pt x="2854" y="3951"/>
                </a:cubicBezTo>
                <a:cubicBezTo>
                  <a:pt x="2470" y="3924"/>
                  <a:pt x="2090" y="3870"/>
                  <a:pt x="1706" y="3847"/>
                </a:cubicBezTo>
                <a:cubicBezTo>
                  <a:pt x="1323" y="3824"/>
                  <a:pt x="997" y="3661"/>
                  <a:pt x="626" y="3638"/>
                </a:cubicBezTo>
                <a:lnTo>
                  <a:pt x="278" y="3568"/>
                </a:lnTo>
                <a:lnTo>
                  <a:pt x="0" y="3533"/>
                </a:lnTo>
              </a:path>
            </a:pathLst>
          </a:custGeom>
          <a:noFill/>
          <a:ln w="72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" y="815975"/>
            <a:ext cx="5848350" cy="295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339975" y="166688"/>
            <a:ext cx="4895850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022" rIns="81639" bIns="40820"/>
          <a:lstStyle/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LeJOS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 használata</a:t>
            </a:r>
          </a:p>
        </p:txBody>
      </p:sp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063" y="2193925"/>
            <a:ext cx="3836987" cy="2868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1900" y="2940050"/>
            <a:ext cx="5848350" cy="295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3738563"/>
            <a:ext cx="5848350" cy="295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Szabályok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243" name="Téglalap 4"/>
          <p:cNvSpPr>
            <a:spLocks noChangeArrowheads="1"/>
          </p:cNvSpPr>
          <p:nvPr/>
        </p:nvSpPr>
        <p:spPr bwMode="auto">
          <a:xfrm>
            <a:off x="395288" y="908050"/>
            <a:ext cx="85693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Calibri" pitchFamily="34" charset="0"/>
              <a:buAutoNum type="alphaLcParenR"/>
            </a:pPr>
            <a:r>
              <a:rPr lang="hu-HU" sz="2000" dirty="0">
                <a:latin typeface="+mn-lt"/>
              </a:rPr>
              <a:t>Van jegymegajánlás, de </a:t>
            </a:r>
            <a:r>
              <a:rPr lang="hu-HU" sz="2000" dirty="0" smtClean="0">
                <a:latin typeface="+mn-lt"/>
              </a:rPr>
              <a:t>csak a Vadászok Ligájában: </a:t>
            </a:r>
            <a:r>
              <a:rPr lang="hu-HU" sz="2000" dirty="0" smtClean="0">
                <a:latin typeface="+mn-lt"/>
                <a:hlinkClick r:id="rId2"/>
              </a:rPr>
              <a:t>http://progpater.blog.hu/2011/05/01/indul_a_vadaszok_ligaja</a:t>
            </a:r>
            <a:r>
              <a:rPr lang="hu-HU" sz="2000" dirty="0" smtClean="0">
                <a:latin typeface="+mn-lt"/>
              </a:rPr>
              <a:t> , de most itt 100 pont az, ami 50 volt a prog1-en és természetesen csak jeles. </a:t>
            </a:r>
            <a:endParaRPr lang="hu-HU" sz="2000" dirty="0">
              <a:latin typeface="+mn-lt"/>
            </a:endParaRPr>
          </a:p>
          <a:p>
            <a:pPr marL="457200" indent="-457200">
              <a:buFont typeface="Calibri" pitchFamily="34" charset="0"/>
              <a:buAutoNum type="alphaLcParenR"/>
            </a:pPr>
            <a:r>
              <a:rPr lang="hu-HU" sz="2000" dirty="0" smtClean="0">
                <a:latin typeface="+mn-lt"/>
              </a:rPr>
              <a:t>Az </a:t>
            </a:r>
            <a:r>
              <a:rPr lang="hu-HU" sz="2000" dirty="0">
                <a:latin typeface="+mn-lt"/>
              </a:rPr>
              <a:t>írásbeli </a:t>
            </a:r>
            <a:r>
              <a:rPr lang="hu-HU" sz="2000" dirty="0" smtClean="0">
                <a:latin typeface="+mn-lt"/>
              </a:rPr>
              <a:t>vizsga tesztvizsga</a:t>
            </a:r>
            <a:r>
              <a:rPr lang="hu-HU" sz="2000" dirty="0">
                <a:latin typeface="+mn-lt"/>
              </a:rPr>
              <a:t>, amin </a:t>
            </a:r>
            <a:r>
              <a:rPr lang="hu-HU" sz="2000" dirty="0" smtClean="0">
                <a:latin typeface="+mn-lt"/>
              </a:rPr>
              <a:t>bármilyen segédeszköz használható, kivéve a kommunikáció másokkal.</a:t>
            </a:r>
            <a:endParaRPr lang="hu-HU" sz="2000" dirty="0">
              <a:latin typeface="+mn-lt"/>
            </a:endParaRPr>
          </a:p>
          <a:p>
            <a:pPr marL="457200" indent="-457200">
              <a:buFont typeface="Calibri" pitchFamily="34" charset="0"/>
              <a:buAutoNum type="alphaLcParenR"/>
            </a:pPr>
            <a:r>
              <a:rPr lang="hu-HU" sz="2000" dirty="0">
                <a:latin typeface="+mn-lt"/>
              </a:rPr>
              <a:t>A szóbeli vizsga tételei az előadások címével egyeznek meg, </a:t>
            </a:r>
            <a:r>
              <a:rPr lang="hu-HU" sz="2000" dirty="0" smtClean="0">
                <a:solidFill>
                  <a:srgbClr val="C00000"/>
                </a:solidFill>
                <a:latin typeface="+mn-lt"/>
              </a:rPr>
              <a:t>tipikus </a:t>
            </a:r>
            <a:r>
              <a:rPr lang="hu-HU" sz="2000" dirty="0">
                <a:solidFill>
                  <a:srgbClr val="C00000"/>
                </a:solidFill>
                <a:latin typeface="+mn-lt"/>
              </a:rPr>
              <a:t>tétel a „minimális elméleti cél” című fólián </a:t>
            </a:r>
            <a:r>
              <a:rPr lang="hu-HU" sz="2000" dirty="0" smtClean="0">
                <a:solidFill>
                  <a:srgbClr val="C00000"/>
                </a:solidFill>
                <a:latin typeface="+mn-lt"/>
              </a:rPr>
              <a:t>megadott tartalom.</a:t>
            </a:r>
            <a:endParaRPr lang="hu-HU" sz="2000" dirty="0">
              <a:solidFill>
                <a:srgbClr val="C00000"/>
              </a:solidFill>
              <a:latin typeface="+mn-lt"/>
            </a:endParaRPr>
          </a:p>
          <a:p>
            <a:pPr marL="457200" indent="-457200">
              <a:buFont typeface="Calibri" pitchFamily="34" charset="0"/>
              <a:buAutoNum type="alphaLcParenR"/>
            </a:pPr>
            <a:r>
              <a:rPr lang="hu-HU" sz="2000" dirty="0">
                <a:latin typeface="+mn-lt"/>
              </a:rPr>
              <a:t>Előadáson is van katalógus, aki &lt;= 2 alkalommal hiányzott, annak +5% az írásbeli teszten</a:t>
            </a:r>
          </a:p>
          <a:p>
            <a:pPr marL="457200" indent="-457200">
              <a:buFont typeface="Calibri" pitchFamily="34" charset="0"/>
              <a:buAutoNum type="alphaLcParenR"/>
            </a:pPr>
            <a:r>
              <a:rPr lang="hu-HU" sz="2000" dirty="0">
                <a:latin typeface="+mn-lt"/>
              </a:rPr>
              <a:t>Az írásbeli és a szóbeli vizsgán bármi (jegyzet, könyv, forráskód, számítógép, mobiltelefon stb.) használható! (Az írásbeli vizsgán </a:t>
            </a:r>
            <a:r>
              <a:rPr lang="hu-HU" sz="2000" dirty="0" smtClean="0">
                <a:latin typeface="+mn-lt"/>
              </a:rPr>
              <a:t>beszélni, vagy elektronikusan mással kommunikálni </a:t>
            </a:r>
            <a:r>
              <a:rPr lang="hu-HU" sz="2000" dirty="0">
                <a:latin typeface="+mn-lt"/>
              </a:rPr>
              <a:t>viszont tilos.)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306513" y="166688"/>
            <a:ext cx="587692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Jávácska Kupa</a:t>
            </a:r>
          </a:p>
        </p:txBody>
      </p:sp>
      <p:sp>
        <p:nvSpPr>
          <p:cNvPr id="103427" name="Text Box 2"/>
          <p:cNvSpPr txBox="1">
            <a:spLocks noChangeArrowheads="1"/>
          </p:cNvSpPr>
          <p:nvPr/>
        </p:nvSpPr>
        <p:spPr bwMode="auto">
          <a:xfrm>
            <a:off x="1979613" y="4821238"/>
            <a:ext cx="7164387" cy="170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>
                <a:solidFill>
                  <a:srgbClr val="000000"/>
                </a:solidFill>
                <a:hlinkClick r:id="rId3"/>
              </a:rPr>
              <a:t>http://www.youtube.com/watch?v=59Uq1-xgQDc</a:t>
            </a:r>
            <a:r>
              <a:rPr lang="hu-HU">
                <a:solidFill>
                  <a:srgbClr val="000000"/>
                </a:solidFill>
              </a:rPr>
              <a:t> </a:t>
            </a:r>
          </a:p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>
                <a:solidFill>
                  <a:srgbClr val="000000"/>
                </a:solidFill>
                <a:hlinkClick r:id="rId4"/>
              </a:rPr>
              <a:t>http://www.youtube.com/watch?v=EryiAshN6AA</a:t>
            </a:r>
            <a:r>
              <a:rPr lang="hu-HU">
                <a:solidFill>
                  <a:srgbClr val="000000"/>
                </a:solidFill>
              </a:rPr>
              <a:t> </a:t>
            </a:r>
          </a:p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>
                <a:solidFill>
                  <a:srgbClr val="000000"/>
                </a:solidFill>
                <a:hlinkClick r:id="rId5"/>
              </a:rPr>
              <a:t>http://www.youtube.com/watch?v=K8Jw171Kwas</a:t>
            </a:r>
            <a:r>
              <a:rPr lang="hu-HU">
                <a:solidFill>
                  <a:srgbClr val="000000"/>
                </a:solidFill>
              </a:rPr>
              <a:t> </a:t>
            </a:r>
          </a:p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>
                <a:solidFill>
                  <a:srgbClr val="000000"/>
                </a:solidFill>
                <a:hlinkClick r:id="rId6"/>
              </a:rPr>
              <a:t>http://www.youtube.com/watch?v=cxOR1hOWr0o</a:t>
            </a:r>
            <a:r>
              <a:rPr lang="hu-HU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0342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881063"/>
            <a:ext cx="6045200" cy="3765550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306513" y="166688"/>
            <a:ext cx="587692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Jávácska Kupák</a:t>
            </a:r>
          </a:p>
        </p:txBody>
      </p:sp>
      <p:sp>
        <p:nvSpPr>
          <p:cNvPr id="104451" name="Text Box 2"/>
          <p:cNvSpPr txBox="1">
            <a:spLocks noChangeArrowheads="1"/>
          </p:cNvSpPr>
          <p:nvPr/>
        </p:nvSpPr>
        <p:spPr bwMode="auto">
          <a:xfrm>
            <a:off x="327025" y="979488"/>
            <a:ext cx="6856413" cy="4040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Jávácska Kupa</a:t>
            </a:r>
            <a:br>
              <a:rPr lang="hu-HU">
                <a:solidFill>
                  <a:srgbClr val="000000"/>
                </a:solidFill>
              </a:rPr>
            </a:br>
            <a:endParaRPr lang="hu-HU">
              <a:solidFill>
                <a:srgbClr val="000000"/>
              </a:solidFill>
            </a:endParaRPr>
          </a:p>
          <a:p>
            <a:pPr lvl="1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Csak egy darab alapcsomag használható fel az autóhoz, hálózati kommunikáció tiltva.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 b="1">
                <a:solidFill>
                  <a:srgbClr val="000000"/>
                </a:solidFill>
              </a:rPr>
              <a:t>Kiterjesztett Jávácska Kupa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Egy vagy több a robotra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rögzített mobil kamerája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veszi a pálya részeit és 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Bluetooth kommunikál a 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proci téglával. (Az ultrahang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szenzor lecserélése.)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Központosított Jávácska Kupa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Extrém Jávácska Kupa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</p:txBody>
      </p:sp>
      <p:pic>
        <p:nvPicPr>
          <p:cNvPr id="1044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3933825"/>
            <a:ext cx="4597400" cy="256381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104453" name="Téglalap 4"/>
          <p:cNvSpPr>
            <a:spLocks noChangeArrowheads="1"/>
          </p:cNvSpPr>
          <p:nvPr/>
        </p:nvSpPr>
        <p:spPr bwMode="auto">
          <a:xfrm>
            <a:off x="3941763" y="3573463"/>
            <a:ext cx="5959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hlinkClick r:id="rId4"/>
              </a:rPr>
              <a:t>http://www.youtube.com/watch?v=cxOR1hOWr0o</a:t>
            </a:r>
            <a:r>
              <a:rPr lang="hu-HU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306513" y="166688"/>
            <a:ext cx="587692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Jávácska Kupák</a:t>
            </a:r>
          </a:p>
        </p:txBody>
      </p:sp>
      <p:sp>
        <p:nvSpPr>
          <p:cNvPr id="105475" name="Text Box 2"/>
          <p:cNvSpPr txBox="1">
            <a:spLocks noChangeArrowheads="1"/>
          </p:cNvSpPr>
          <p:nvPr/>
        </p:nvSpPr>
        <p:spPr bwMode="auto">
          <a:xfrm>
            <a:off x="327025" y="979488"/>
            <a:ext cx="6856413" cy="4040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Jávácska Kupa</a:t>
            </a:r>
            <a:br>
              <a:rPr lang="hu-HU">
                <a:solidFill>
                  <a:srgbClr val="000000"/>
                </a:solidFill>
              </a:rPr>
            </a:br>
            <a:endParaRPr lang="hu-HU">
              <a:solidFill>
                <a:srgbClr val="000000"/>
              </a:solidFill>
            </a:endParaRPr>
          </a:p>
          <a:p>
            <a:pPr lvl="1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Csak egy darab alapcsomag használható fel az autóhoz, hálózati kommunikáció tiltva.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 b="1">
                <a:solidFill>
                  <a:srgbClr val="000000"/>
                </a:solidFill>
              </a:rPr>
              <a:t>Kiterjesztett Jávácska Kupa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Egy vagy több a robotra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rögzített mobil kamerája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veszi a pálya részeit és 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Bluetooth kommunikál a 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proci téglával. (Az ultrahang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szenzor lecserélése.)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Központosított Jávácska Kupa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Extrém Jávácska Kupa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636838"/>
            <a:ext cx="4448175" cy="3790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5477" name="Téglalap 6"/>
          <p:cNvSpPr>
            <a:spLocks noChangeArrowheads="1"/>
          </p:cNvSpPr>
          <p:nvPr/>
        </p:nvSpPr>
        <p:spPr bwMode="auto">
          <a:xfrm>
            <a:off x="304800" y="6488113"/>
            <a:ext cx="8839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hlinkClick r:id="rId4"/>
              </a:rPr>
              <a:t>http://www.telefonguru.hu/hir/Atadtak_az_uj_Nokia_Laboratoriumot_2010-10-29</a:t>
            </a:r>
            <a:r>
              <a:rPr lang="hu-HU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306513" y="166688"/>
            <a:ext cx="587692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Jávácska Kupák</a:t>
            </a:r>
          </a:p>
        </p:txBody>
      </p:sp>
      <p:sp>
        <p:nvSpPr>
          <p:cNvPr id="106499" name="Text Box 2"/>
          <p:cNvSpPr txBox="1">
            <a:spLocks noChangeArrowheads="1"/>
          </p:cNvSpPr>
          <p:nvPr/>
        </p:nvSpPr>
        <p:spPr bwMode="auto">
          <a:xfrm>
            <a:off x="327025" y="979488"/>
            <a:ext cx="6856413" cy="311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Jávácska Kupa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Kiterjesztett Jávácska Kupa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 b="1">
                <a:solidFill>
                  <a:srgbClr val="000000"/>
                </a:solidFill>
              </a:rPr>
              <a:t>Központosított Jávácska Kupa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 b="1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PC-vel összekötött kamera, webkamera veszi a pályát (akár több is) és ez alapján Bluetooth-on keresztül vezérli az autót egy PC-s program.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Extrém Jávácska Kupa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>
                <a:solidFill>
                  <a:srgbClr val="000000"/>
                </a:solidFill>
              </a:rPr>
              <a:t>	Mindhárom hibridjei.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043608" y="-161925"/>
            <a:ext cx="5616575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64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hu-HU" sz="4400" b="1" dirty="0">
                <a:solidFill>
                  <a:srgbClr val="000000"/>
                </a:solidFill>
                <a:latin typeface="+mj-lt"/>
              </a:rPr>
              <a:t>A programozásról </a:t>
            </a:r>
            <a:r>
              <a:rPr lang="hu-HU" sz="4400" b="1" dirty="0" smtClean="0">
                <a:solidFill>
                  <a:srgbClr val="000000"/>
                </a:solidFill>
                <a:latin typeface="+mj-lt"/>
              </a:rPr>
              <a:t>általában (</a:t>
            </a:r>
            <a:r>
              <a:rPr lang="hu-HU" sz="4400" b="1" dirty="0" err="1" smtClean="0">
                <a:solidFill>
                  <a:srgbClr val="000000"/>
                </a:solidFill>
                <a:latin typeface="+mj-lt"/>
              </a:rPr>
              <a:t>ism</a:t>
            </a:r>
            <a:r>
              <a:rPr lang="hu-HU" sz="4400" b="1" dirty="0" smtClean="0">
                <a:solidFill>
                  <a:srgbClr val="000000"/>
                </a:solidFill>
                <a:latin typeface="+mj-lt"/>
              </a:rPr>
              <a:t>)</a:t>
            </a:r>
            <a:endParaRPr lang="hu-HU" sz="4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950" y="468313"/>
            <a:ext cx="5819775" cy="63452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316" name="Téglalap 9"/>
          <p:cNvSpPr>
            <a:spLocks noChangeArrowheads="1"/>
          </p:cNvSpPr>
          <p:nvPr/>
        </p:nvSpPr>
        <p:spPr bwMode="auto">
          <a:xfrm>
            <a:off x="1331913" y="6443663"/>
            <a:ext cx="7272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hlinkClick r:id="rId4"/>
              </a:rPr>
              <a:t>http://www.tankonyvtar.hu/informatika/javat-tanitok-1-1-3-080904-2</a:t>
            </a:r>
            <a:r>
              <a:rPr lang="hu-HU"/>
              <a:t> </a:t>
            </a:r>
          </a:p>
        </p:txBody>
      </p:sp>
      <p:sp>
        <p:nvSpPr>
          <p:cNvPr id="13317" name="Téglalap 4"/>
          <p:cNvSpPr>
            <a:spLocks noChangeArrowheads="1"/>
          </p:cNvSpPr>
          <p:nvPr/>
        </p:nvSpPr>
        <p:spPr bwMode="auto">
          <a:xfrm>
            <a:off x="3957" y="2133600"/>
            <a:ext cx="17161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dirty="0">
                <a:solidFill>
                  <a:srgbClr val="000000"/>
                </a:solidFill>
                <a:latin typeface="+mn-lt"/>
              </a:rPr>
              <a:t>Imperatív</a:t>
            </a:r>
          </a:p>
          <a:p>
            <a:pPr algn="ctr"/>
            <a:r>
              <a:rPr lang="hu-HU" sz="2000" dirty="0">
                <a:solidFill>
                  <a:srgbClr val="000000"/>
                </a:solidFill>
                <a:latin typeface="+mn-lt"/>
              </a:rPr>
              <a:t>MIT, HOGYAN?</a:t>
            </a:r>
            <a:endParaRPr lang="hu-HU" sz="2000" dirty="0">
              <a:latin typeface="+mn-lt"/>
            </a:endParaRPr>
          </a:p>
        </p:txBody>
      </p:sp>
      <p:sp>
        <p:nvSpPr>
          <p:cNvPr id="13318" name="Téglalap 5"/>
          <p:cNvSpPr>
            <a:spLocks noChangeArrowheads="1"/>
          </p:cNvSpPr>
          <p:nvPr/>
        </p:nvSpPr>
        <p:spPr bwMode="auto">
          <a:xfrm>
            <a:off x="7423932" y="2133600"/>
            <a:ext cx="17161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>
                <a:solidFill>
                  <a:srgbClr val="000000"/>
                </a:solidFill>
                <a:latin typeface="+mn-lt"/>
              </a:rPr>
              <a:t>Deklaratív</a:t>
            </a:r>
          </a:p>
          <a:p>
            <a:pPr algn="ctr"/>
            <a:r>
              <a:rPr lang="hu-HU" sz="2000">
                <a:solidFill>
                  <a:srgbClr val="000000"/>
                </a:solidFill>
                <a:latin typeface="+mn-lt"/>
              </a:rPr>
              <a:t>MIT, HOGYAN?</a:t>
            </a:r>
            <a:endParaRPr lang="hu-HU" sz="2000">
              <a:latin typeface="+mn-lt"/>
            </a:endParaRPr>
          </a:p>
          <a:p>
            <a:pPr algn="ctr"/>
            <a:endParaRPr lang="hu-HU" sz="200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539750" y="1268413"/>
            <a:ext cx="8604250" cy="2160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marL="342900" indent="-342900">
              <a:buFont typeface="+mj-lt"/>
              <a:buAutoNum type="arabicParenR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endParaRPr lang="hu-HU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arenR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dirty="0" err="1">
                <a:solidFill>
                  <a:srgbClr val="000000"/>
                </a:solidFill>
              </a:rPr>
              <a:t>Green</a:t>
            </a:r>
            <a:r>
              <a:rPr lang="hu-HU" dirty="0">
                <a:solidFill>
                  <a:srgbClr val="000000"/>
                </a:solidFill>
              </a:rPr>
              <a:t> Team</a:t>
            </a:r>
          </a:p>
          <a:p>
            <a:pPr marL="342900" indent="-342900">
              <a:buFont typeface="+mj-lt"/>
              <a:buAutoNum type="arabicParenR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dirty="0" err="1">
                <a:solidFill>
                  <a:srgbClr val="000000"/>
                </a:solidFill>
              </a:rPr>
              <a:t>Oak</a:t>
            </a:r>
            <a:endParaRPr lang="hu-HU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arenR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Netscape stb.: </a:t>
            </a:r>
            <a:r>
              <a:rPr lang="hu-HU" dirty="0">
                <a:solidFill>
                  <a:srgbClr val="000000"/>
                </a:solidFill>
                <a:hlinkClick r:id="rId3"/>
              </a:rPr>
              <a:t>http://www.tankonyvtar.hu/informatika/javat-tanitok-1-2-1-java-080904</a:t>
            </a:r>
            <a:r>
              <a:rPr lang="hu-HU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+mj-lt"/>
              <a:buAutoNum type="arabicParenR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endParaRPr lang="hu-HU" dirty="0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85813" y="187325"/>
            <a:ext cx="738663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  <a:defRPr/>
            </a:pPr>
            <a:r>
              <a:rPr lang="hu-HU" sz="4400" b="1" dirty="0">
                <a:solidFill>
                  <a:srgbClr val="000000"/>
                </a:solidFill>
                <a:latin typeface="+mj-lt"/>
              </a:rPr>
              <a:t>A Java nyelv, történeti háttér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3"/>
          <p:cNvSpPr txBox="1">
            <a:spLocks/>
          </p:cNvSpPr>
          <p:nvPr/>
        </p:nvSpPr>
        <p:spPr bwMode="auto">
          <a:xfrm>
            <a:off x="250825" y="-242888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A Java nyelv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39750" y="5949950"/>
            <a:ext cx="8208963" cy="792163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>
                <a:solidFill>
                  <a:srgbClr val="000000"/>
                </a:solidFill>
              </a:rPr>
              <a:t>Unix Timeline: </a:t>
            </a:r>
            <a:r>
              <a:rPr lang="hu-HU">
                <a:solidFill>
                  <a:srgbClr val="000000"/>
                </a:solidFill>
                <a:hlinkClick r:id="rId3"/>
              </a:rPr>
              <a:t>http://www.levenez.com/unix/</a:t>
            </a:r>
            <a:r>
              <a:rPr lang="hu-HU">
                <a:solidFill>
                  <a:srgbClr val="000000"/>
                </a:solidFill>
              </a:rPr>
              <a:t>   </a:t>
            </a:r>
            <a:r>
              <a:rPr lang="hu-HU">
                <a:solidFill>
                  <a:srgbClr val="FF0000"/>
                </a:solidFill>
              </a:rPr>
              <a:t>Tökéletes poszterek a szobádba!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>
                <a:solidFill>
                  <a:srgbClr val="000000"/>
                </a:solidFill>
              </a:rPr>
              <a:t>Computer Languages Timeline: </a:t>
            </a:r>
            <a:r>
              <a:rPr lang="hu-HU">
                <a:solidFill>
                  <a:srgbClr val="000000"/>
                </a:solidFill>
                <a:hlinkClick r:id="rId4"/>
              </a:rPr>
              <a:t>http://www.levenez.com/lang/</a:t>
            </a:r>
            <a:r>
              <a:rPr lang="hu-HU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981075"/>
            <a:ext cx="9064625" cy="227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3546475"/>
            <a:ext cx="9037637" cy="226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3"/>
          <p:cNvSpPr txBox="1">
            <a:spLocks/>
          </p:cNvSpPr>
          <p:nvPr/>
        </p:nvSpPr>
        <p:spPr bwMode="auto">
          <a:xfrm>
            <a:off x="250825" y="-242888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A Java nyelv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39750" y="5949950"/>
            <a:ext cx="8208963" cy="792163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 dirty="0">
                <a:solidFill>
                  <a:srgbClr val="000000"/>
                </a:solidFill>
              </a:rPr>
              <a:t>Unix </a:t>
            </a:r>
            <a:r>
              <a:rPr lang="hu-HU" dirty="0" err="1">
                <a:solidFill>
                  <a:srgbClr val="000000"/>
                </a:solidFill>
              </a:rPr>
              <a:t>Timeline</a:t>
            </a:r>
            <a:r>
              <a:rPr lang="hu-HU" dirty="0">
                <a:solidFill>
                  <a:srgbClr val="000000"/>
                </a:solidFill>
              </a:rPr>
              <a:t>: </a:t>
            </a:r>
            <a:r>
              <a:rPr lang="hu-HU" dirty="0">
                <a:solidFill>
                  <a:srgbClr val="000000"/>
                </a:solidFill>
                <a:hlinkClick r:id="rId3"/>
              </a:rPr>
              <a:t>http://www.levenez.com/unix/</a:t>
            </a:r>
            <a:r>
              <a:rPr lang="hu-HU" dirty="0">
                <a:solidFill>
                  <a:srgbClr val="000000"/>
                </a:solidFill>
              </a:rPr>
              <a:t>   </a:t>
            </a:r>
            <a:r>
              <a:rPr lang="hu-HU" dirty="0">
                <a:solidFill>
                  <a:srgbClr val="FF0000"/>
                </a:solidFill>
              </a:rPr>
              <a:t>Tökéletes poszterek a szobádba!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 dirty="0">
                <a:solidFill>
                  <a:srgbClr val="000000"/>
                </a:solidFill>
              </a:rPr>
              <a:t>Computer </a:t>
            </a:r>
            <a:r>
              <a:rPr lang="hu-HU" dirty="0" err="1">
                <a:solidFill>
                  <a:srgbClr val="000000"/>
                </a:solidFill>
              </a:rPr>
              <a:t>Languages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Timeline</a:t>
            </a:r>
            <a:r>
              <a:rPr lang="hu-HU" dirty="0">
                <a:solidFill>
                  <a:srgbClr val="000000"/>
                </a:solidFill>
              </a:rPr>
              <a:t>: </a:t>
            </a:r>
            <a:r>
              <a:rPr lang="hu-HU" dirty="0">
                <a:solidFill>
                  <a:srgbClr val="000000"/>
                </a:solidFill>
                <a:hlinkClick r:id="rId4"/>
              </a:rPr>
              <a:t>http://www.levenez.com/lang/</a:t>
            </a:r>
            <a:r>
              <a:rPr lang="hu-HU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836712"/>
            <a:ext cx="9001571" cy="2232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3199475"/>
            <a:ext cx="9001000" cy="267779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217738" y="163513"/>
            <a:ext cx="5018087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Személyes tapasztalat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052513"/>
            <a:ext cx="9037637" cy="226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Téglalap 9"/>
          <p:cNvSpPr/>
          <p:nvPr/>
        </p:nvSpPr>
        <p:spPr>
          <a:xfrm>
            <a:off x="971550" y="3284538"/>
            <a:ext cx="6624638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/>
            </a:pPr>
            <a:r>
              <a:rPr lang="hu-HU" dirty="0">
                <a:solidFill>
                  <a:srgbClr val="000000"/>
                </a:solidFill>
                <a:latin typeface="+mj-lt"/>
              </a:rPr>
              <a:t>Computer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Languages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Timeline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: </a:t>
            </a:r>
            <a:r>
              <a:rPr lang="hu-HU" dirty="0">
                <a:solidFill>
                  <a:srgbClr val="000000"/>
                </a:solidFill>
                <a:latin typeface="+mj-lt"/>
                <a:hlinkClick r:id="rId4"/>
              </a:rPr>
              <a:t>http://www.levenez.com/lang/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  <p:sp>
        <p:nvSpPr>
          <p:cNvPr id="13" name="Téglalap 12"/>
          <p:cNvSpPr/>
          <p:nvPr/>
        </p:nvSpPr>
        <p:spPr>
          <a:xfrm>
            <a:off x="395288" y="5445125"/>
            <a:ext cx="8569325" cy="64611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latin typeface="+mj-lt"/>
              </a:rPr>
              <a:t>I. helyezés a Java Szövetség </a:t>
            </a:r>
            <a:r>
              <a:rPr lang="hu-HU" i="1" dirty="0">
                <a:latin typeface="+mj-lt"/>
              </a:rPr>
              <a:t>(1999, Sun, IBM, Oracle, Novell, </a:t>
            </a:r>
            <a:r>
              <a:rPr lang="hu-HU" dirty="0" err="1">
                <a:latin typeface="+mj-lt"/>
              </a:rPr>
              <a:t>IQSoft</a:t>
            </a:r>
            <a:r>
              <a:rPr lang="hu-HU" dirty="0">
                <a:latin typeface="+mj-lt"/>
              </a:rPr>
              <a:t>) Java Programozási Versenyén a </a:t>
            </a:r>
            <a:r>
              <a:rPr lang="hu-HU" b="1" i="1" dirty="0">
                <a:latin typeface="+mj-lt"/>
              </a:rPr>
              <a:t>Prizma</a:t>
            </a:r>
            <a:r>
              <a:rPr lang="hu-HU" dirty="0">
                <a:latin typeface="+mj-lt"/>
              </a:rPr>
              <a:t> nevű </a:t>
            </a:r>
            <a:r>
              <a:rPr lang="hu-HU" dirty="0" err="1">
                <a:latin typeface="+mj-lt"/>
              </a:rPr>
              <a:t>szervlet</a:t>
            </a:r>
            <a:r>
              <a:rPr lang="hu-HU" dirty="0">
                <a:latin typeface="+mj-lt"/>
              </a:rPr>
              <a:t> programmal.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2708275"/>
            <a:ext cx="3810000" cy="266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Ellipszis 6"/>
          <p:cNvSpPr/>
          <p:nvPr/>
        </p:nvSpPr>
        <p:spPr>
          <a:xfrm>
            <a:off x="827584" y="2060848"/>
            <a:ext cx="144016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Kép 5" descr="prizm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484313"/>
            <a:ext cx="3295650" cy="3117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8" name="Kép 6" descr="prizm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484313"/>
            <a:ext cx="3657600" cy="3117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Ellipszis 7"/>
          <p:cNvSpPr/>
          <p:nvPr/>
        </p:nvSpPr>
        <p:spPr>
          <a:xfrm>
            <a:off x="4716463" y="1700213"/>
            <a:ext cx="360362" cy="360362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4716463" y="4365625"/>
            <a:ext cx="360362" cy="358775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5795963" y="4221163"/>
            <a:ext cx="360362" cy="360362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4643438" y="3068638"/>
            <a:ext cx="360362" cy="360362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395288" y="5445125"/>
            <a:ext cx="8569325" cy="64611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latin typeface="+mj-lt"/>
              </a:rPr>
              <a:t>I. helyezés a Java Szövetség </a:t>
            </a:r>
            <a:r>
              <a:rPr lang="hu-HU" i="1" dirty="0">
                <a:latin typeface="+mj-lt"/>
              </a:rPr>
              <a:t>(1999, Sun, IBM, Oracle, Novell, </a:t>
            </a:r>
            <a:r>
              <a:rPr lang="hu-HU" dirty="0" err="1">
                <a:latin typeface="+mj-lt"/>
              </a:rPr>
              <a:t>IQSoft</a:t>
            </a:r>
            <a:r>
              <a:rPr lang="hu-HU" dirty="0">
                <a:latin typeface="+mj-lt"/>
              </a:rPr>
              <a:t>) Java Programozási Versenyén a </a:t>
            </a:r>
            <a:r>
              <a:rPr lang="hu-HU" b="1" i="1" dirty="0">
                <a:latin typeface="+mj-lt"/>
              </a:rPr>
              <a:t>Prizma</a:t>
            </a:r>
            <a:r>
              <a:rPr lang="hu-HU" dirty="0">
                <a:latin typeface="+mj-lt"/>
              </a:rPr>
              <a:t> nevű </a:t>
            </a:r>
            <a:r>
              <a:rPr lang="hu-HU" dirty="0" err="1">
                <a:latin typeface="+mj-lt"/>
              </a:rPr>
              <a:t>szervlet</a:t>
            </a:r>
            <a:r>
              <a:rPr lang="hu-HU" dirty="0">
                <a:latin typeface="+mj-lt"/>
              </a:rPr>
              <a:t> programmal.</a:t>
            </a: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2217738" y="163513"/>
            <a:ext cx="5018087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Személyes tapasztalat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n-lt"/>
                <a:ea typeface="+mj-ea"/>
                <a:cs typeface="+mj-cs"/>
              </a:rPr>
              <a:t>Működnek a szabályok</a:t>
            </a:r>
            <a:endParaRPr lang="hu-HU" sz="4400" b="1" dirty="0">
              <a:latin typeface="+mn-lt"/>
              <a:ea typeface="+mj-ea"/>
              <a:cs typeface="+mj-cs"/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691516"/>
            <a:ext cx="5715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755576" y="500388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latin typeface="+mn-lt"/>
                <a:hlinkClick r:id="rId3"/>
              </a:rPr>
              <a:t>http://progpater.blog.hu/2011/06/06/egy_informatikai_targy_vizsgajan</a:t>
            </a:r>
            <a:r>
              <a:rPr lang="hu-HU" sz="2000" dirty="0" smtClean="0">
                <a:latin typeface="+mn-lt"/>
              </a:rPr>
              <a:t> </a:t>
            </a:r>
            <a:endParaRPr lang="hu-H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79388" y="1125538"/>
            <a:ext cx="8785225" cy="1476375"/>
          </a:xfrm>
          <a:prstGeom prst="rect">
            <a:avLst/>
          </a:prstGeom>
          <a:solidFill>
            <a:srgbClr val="FFFEE5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latin typeface="+mj-lt"/>
              </a:rPr>
              <a:t>N. Bátfai, S. </a:t>
            </a:r>
            <a:r>
              <a:rPr lang="en-US" dirty="0" err="1">
                <a:latin typeface="+mj-lt"/>
              </a:rPr>
              <a:t>Erdei</a:t>
            </a:r>
            <a:r>
              <a:rPr lang="en-US" dirty="0">
                <a:latin typeface="+mj-lt"/>
              </a:rPr>
              <a:t>, and M. </a:t>
            </a:r>
            <a:r>
              <a:rPr lang="en-US" dirty="0" err="1">
                <a:latin typeface="+mj-lt"/>
              </a:rPr>
              <a:t>Ispány</a:t>
            </a:r>
            <a:r>
              <a:rPr lang="en-US" dirty="0">
                <a:latin typeface="+mj-lt"/>
              </a:rPr>
              <a:t>: </a:t>
            </a:r>
            <a:r>
              <a:rPr lang="en-US" b="1" i="1" dirty="0">
                <a:latin typeface="+mj-lt"/>
              </a:rPr>
              <a:t>Developing a numerical library </a:t>
            </a:r>
            <a:r>
              <a:rPr lang="en-US" b="1" i="1" dirty="0" err="1">
                <a:latin typeface="+mj-lt"/>
              </a:rPr>
              <a:t>Maja</a:t>
            </a:r>
            <a:r>
              <a:rPr lang="en-US" b="1" i="1" dirty="0">
                <a:latin typeface="+mj-lt"/>
              </a:rPr>
              <a:t> in Java.</a:t>
            </a:r>
            <a:r>
              <a:rPr lang="hu-HU" b="1" i="1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Kovács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Emőd</a:t>
            </a:r>
            <a:r>
              <a:rPr lang="en-US" dirty="0">
                <a:latin typeface="+mj-lt"/>
              </a:rPr>
              <a:t> (ed.) et al., Proceedings of the 4th </a:t>
            </a:r>
            <a:r>
              <a:rPr lang="hu-HU" dirty="0">
                <a:latin typeface="+mj-lt"/>
              </a:rPr>
              <a:t>I</a:t>
            </a:r>
            <a:r>
              <a:rPr lang="en-US" dirty="0" err="1">
                <a:latin typeface="+mj-lt"/>
              </a:rPr>
              <a:t>nternational</a:t>
            </a:r>
            <a:r>
              <a:rPr lang="hu-HU" dirty="0">
                <a:latin typeface="+mj-lt"/>
              </a:rPr>
              <a:t> C</a:t>
            </a:r>
            <a:r>
              <a:rPr lang="en-US" dirty="0" err="1">
                <a:latin typeface="+mj-lt"/>
              </a:rPr>
              <a:t>onference</a:t>
            </a:r>
            <a:r>
              <a:rPr lang="en-US" dirty="0">
                <a:latin typeface="+mj-lt"/>
              </a:rPr>
              <a:t> on </a:t>
            </a:r>
            <a:r>
              <a:rPr lang="hu-HU" dirty="0">
                <a:latin typeface="+mj-lt"/>
              </a:rPr>
              <a:t>A</a:t>
            </a:r>
            <a:r>
              <a:rPr lang="en-US" dirty="0" err="1">
                <a:latin typeface="+mj-lt"/>
              </a:rPr>
              <a:t>pplied</a:t>
            </a:r>
            <a:r>
              <a:rPr lang="en-US" dirty="0">
                <a:latin typeface="+mj-lt"/>
              </a:rPr>
              <a:t> </a:t>
            </a:r>
            <a:r>
              <a:rPr lang="hu-HU" dirty="0">
                <a:latin typeface="+mj-lt"/>
              </a:rPr>
              <a:t>I</a:t>
            </a:r>
            <a:r>
              <a:rPr lang="en-US" dirty="0" err="1">
                <a:latin typeface="+mj-lt"/>
              </a:rPr>
              <a:t>nformatics</a:t>
            </a:r>
            <a:r>
              <a:rPr lang="en-US" dirty="0">
                <a:latin typeface="+mj-lt"/>
              </a:rPr>
              <a:t>.</a:t>
            </a:r>
            <a:r>
              <a:rPr lang="hu-HU" dirty="0">
                <a:latin typeface="+mj-lt"/>
              </a:rPr>
              <a:t> Eger-Noszvaj, Hungary, August 30-September 3, 1999. Eger: Molnár és Társa, 345 (2001)., </a:t>
            </a:r>
            <a:r>
              <a:rPr lang="hu-HU" dirty="0" err="1">
                <a:latin typeface="+mj-lt"/>
              </a:rPr>
              <a:t>2001</a:t>
            </a:r>
            <a:r>
              <a:rPr lang="hu-HU" dirty="0">
                <a:latin typeface="+mj-lt"/>
              </a:rPr>
              <a:t>. </a:t>
            </a:r>
            <a:r>
              <a:rPr lang="hu-HU" b="1" dirty="0" err="1">
                <a:latin typeface="+mj-lt"/>
              </a:rPr>
              <a:t>Zbl</a:t>
            </a:r>
            <a:r>
              <a:rPr lang="hu-HU" b="1" dirty="0">
                <a:latin typeface="+mj-lt"/>
              </a:rPr>
              <a:t> 0997.68170</a:t>
            </a:r>
            <a:endParaRPr lang="hu-HU" dirty="0">
              <a:latin typeface="+mj-lt"/>
            </a:endParaRPr>
          </a:p>
          <a:p>
            <a:pPr algn="just">
              <a:defRPr/>
            </a:pPr>
            <a:r>
              <a:rPr lang="hu-HU" dirty="0">
                <a:latin typeface="+mj-lt"/>
                <a:hlinkClick r:id="rId3"/>
              </a:rPr>
              <a:t>http://www.zentralblatt-math.org/zmath/en/search/?q=an:0997.68170&amp;format=complete</a:t>
            </a:r>
            <a:r>
              <a:rPr lang="hu-HU" dirty="0">
                <a:latin typeface="+mj-lt"/>
              </a:rPr>
              <a:t> 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429000"/>
            <a:ext cx="4772025" cy="2266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250825" y="5805488"/>
            <a:ext cx="646271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latin typeface="+mn-lt"/>
                <a:hlinkClick r:id="rId5"/>
              </a:rPr>
              <a:t>http://nehogy.fw.hu/wp-content/uploads/Prog1_5.pdf</a:t>
            </a:r>
            <a:r>
              <a:rPr lang="hu-HU" dirty="0">
                <a:latin typeface="+mn-lt"/>
              </a:rPr>
              <a:t>, 18. fólia </a:t>
            </a:r>
          </a:p>
        </p:txBody>
      </p:sp>
      <p:sp>
        <p:nvSpPr>
          <p:cNvPr id="7174" name="Téglalap 5"/>
          <p:cNvSpPr>
            <a:spLocks noChangeArrowheads="1"/>
          </p:cNvSpPr>
          <p:nvPr/>
        </p:nvSpPr>
        <p:spPr bwMode="auto">
          <a:xfrm>
            <a:off x="5580063" y="3933825"/>
            <a:ext cx="2895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>
                <a:latin typeface="+mn-lt"/>
              </a:rPr>
              <a:t>Vetülete az oktatásban:</a:t>
            </a:r>
          </a:p>
          <a:p>
            <a:pPr>
              <a:defRPr/>
            </a:pPr>
            <a:r>
              <a:rPr lang="hu-HU" dirty="0">
                <a:latin typeface="+mn-lt"/>
              </a:rPr>
              <a:t>„</a:t>
            </a:r>
            <a:r>
              <a:rPr lang="hu-HU" i="1" dirty="0">
                <a:latin typeface="+mn-lt"/>
              </a:rPr>
              <a:t>látjátok, így írták meg a Sun</a:t>
            </a:r>
            <a:br>
              <a:rPr lang="hu-HU" i="1" dirty="0">
                <a:latin typeface="+mn-lt"/>
              </a:rPr>
            </a:br>
            <a:r>
              <a:rPr lang="hu-HU" i="1" dirty="0">
                <a:latin typeface="+mn-lt"/>
              </a:rPr>
              <a:t>programozói is”!</a:t>
            </a: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2217738" y="163513"/>
            <a:ext cx="5018087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Személyes tapasztalat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2987675" y="0"/>
            <a:ext cx="3152775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Java (eredet)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" y="785813"/>
            <a:ext cx="5476875" cy="5746750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323850" y="6530975"/>
            <a:ext cx="8640763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</a:pPr>
            <a:r>
              <a:rPr lang="hu-HU">
                <a:solidFill>
                  <a:srgbClr val="000000"/>
                </a:solidFill>
                <a:hlinkClick r:id="rId4"/>
              </a:rPr>
              <a:t>http://www.tankonyvtar.hu/informatika/javat-tanitok-1-1-3-080904-2</a:t>
            </a:r>
            <a:r>
              <a:rPr lang="hu-HU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6012160" y="654050"/>
            <a:ext cx="2955925" cy="408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sz="2200" dirty="0">
                <a:solidFill>
                  <a:srgbClr val="000000"/>
                </a:solidFill>
              </a:rPr>
              <a:t>Imperatív</a:t>
            </a:r>
          </a:p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sz="2200" dirty="0">
                <a:solidFill>
                  <a:srgbClr val="000000"/>
                </a:solidFill>
              </a:rPr>
              <a:t>Objektum orientált és eljárás orientált paradigma mentén</a:t>
            </a:r>
          </a:p>
          <a:p>
            <a:pPr marL="390525" lvl="1" indent="-195263">
              <a:buSzPct val="45000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endParaRPr lang="hu-HU" sz="2200" dirty="0">
              <a:solidFill>
                <a:srgbClr val="000000"/>
              </a:solidFill>
            </a:endParaRPr>
          </a:p>
          <a:p>
            <a:pPr marL="390525" lvl="1" indent="-195263">
              <a:buSzPct val="45000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sz="2200" dirty="0">
                <a:solidFill>
                  <a:srgbClr val="000000"/>
                </a:solidFill>
              </a:rPr>
              <a:t>Aki Javában programoz OO programoz, de az egyszerű típusok, változó fogalom, kifejezések mint C-ben.</a:t>
            </a:r>
          </a:p>
          <a:p>
            <a:pPr marL="390525" lvl="1" indent="-195263">
              <a:buSzPct val="45000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endParaRPr lang="hu-HU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2938463" y="166688"/>
            <a:ext cx="3887787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Java (biztonság)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411163" y="935038"/>
            <a:ext cx="4324350" cy="439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 sz="2200">
                <a:solidFill>
                  <a:srgbClr val="000000"/>
                </a:solidFill>
              </a:rPr>
              <a:t>Interpreteres (fordítási időben történő ellenőrzésen túl futás közben is)</a:t>
            </a:r>
          </a:p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 sz="2200">
                <a:solidFill>
                  <a:srgbClr val="000000"/>
                </a:solidFill>
              </a:rPr>
              <a:t>Mutató → referencia (változó ezt veheti fel, ha nem egyszerű típusú, de mindig magát az objektumot jelenti és nem a címét)</a:t>
            </a:r>
          </a:p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 sz="2200">
                <a:solidFill>
                  <a:srgbClr val="000000"/>
                </a:solidFill>
              </a:rPr>
              <a:t>Szemétgyűjtés</a:t>
            </a:r>
          </a:p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 sz="2200">
                <a:solidFill>
                  <a:srgbClr val="000000"/>
                </a:solidFill>
              </a:rPr>
              <a:t>Kivételkezelés</a:t>
            </a:r>
          </a:p>
          <a:p>
            <a:pPr marL="390525" lvl="1" indent="-195263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endParaRPr lang="hu-HU" sz="2200">
              <a:solidFill>
                <a:srgbClr val="000000"/>
              </a:solidFill>
            </a:endParaRPr>
          </a:p>
          <a:p>
            <a:pPr marL="390525" lvl="1" indent="-195263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 sz="2200">
                <a:solidFill>
                  <a:srgbClr val="000000"/>
                </a:solidFill>
              </a:rPr>
              <a:t>Egy Javás és egy C/C++ fejlesztő csapat kiképzési ideje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-215900" y="-100013"/>
            <a:ext cx="93599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3600" b="1" dirty="0" err="1" smtClean="0">
                <a:latin typeface="+mj-lt"/>
                <a:ea typeface="+mj-ea"/>
                <a:cs typeface="+mj-cs"/>
              </a:rPr>
              <a:t>Liskov</a:t>
            </a:r>
            <a:r>
              <a:rPr lang="hu-HU" sz="36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600" b="1" dirty="0">
                <a:latin typeface="+mj-lt"/>
                <a:ea typeface="+mj-ea"/>
                <a:cs typeface="+mj-cs"/>
              </a:rPr>
              <a:t>féle helyettesítési </a:t>
            </a:r>
            <a:r>
              <a:rPr lang="hu-HU" sz="3600" b="1" dirty="0" smtClean="0">
                <a:latin typeface="+mj-lt"/>
                <a:ea typeface="+mj-ea"/>
                <a:cs typeface="+mj-cs"/>
              </a:rPr>
              <a:t>elv (</a:t>
            </a:r>
            <a:r>
              <a:rPr lang="hu-HU" sz="3600" b="1" dirty="0" err="1" smtClean="0">
                <a:latin typeface="+mj-lt"/>
                <a:ea typeface="+mj-ea"/>
                <a:cs typeface="+mj-cs"/>
              </a:rPr>
              <a:t>ism</a:t>
            </a:r>
            <a:r>
              <a:rPr lang="hu-HU" sz="3600" b="1" dirty="0" smtClean="0">
                <a:latin typeface="+mj-lt"/>
                <a:ea typeface="+mj-ea"/>
                <a:cs typeface="+mj-cs"/>
              </a:rPr>
              <a:t>)</a:t>
            </a:r>
            <a:endParaRPr lang="hu-HU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243" name="Téglalap 6"/>
          <p:cNvSpPr>
            <a:spLocks noChangeArrowheads="1"/>
          </p:cNvSpPr>
          <p:nvPr/>
        </p:nvSpPr>
        <p:spPr bwMode="auto">
          <a:xfrm>
            <a:off x="250825" y="981075"/>
            <a:ext cx="79184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Barbara Liskov: Aata Abstraction and Hierarchy, OOPSLA '87 Addendum to </a:t>
            </a:r>
          </a:p>
          <a:p>
            <a:r>
              <a:rPr lang="hu-HU"/>
              <a:t>the proceedings on Object-oriented programming systems, languages and </a:t>
            </a:r>
          </a:p>
          <a:p>
            <a:r>
              <a:rPr lang="hu-HU"/>
              <a:t>applications (Addendum) ACM New York, NY, USA, 1987.</a:t>
            </a:r>
          </a:p>
          <a:p>
            <a:r>
              <a:rPr lang="hu-HU">
                <a:hlinkClick r:id="rId2"/>
              </a:rPr>
              <a:t>http://portal.acm.org/citation.cfm?doid=62138.62141</a:t>
            </a:r>
            <a:r>
              <a:rPr lang="hu-HU"/>
              <a:t> </a:t>
            </a:r>
          </a:p>
          <a:p>
            <a:endParaRPr lang="hu-HU"/>
          </a:p>
          <a:p>
            <a:r>
              <a:rPr lang="hu-HU"/>
              <a:t>Liskov Substitution Principle (LSP)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3068638"/>
            <a:ext cx="7485062" cy="1971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4211638" y="1268413"/>
            <a:ext cx="1944687" cy="2016125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ím 3"/>
          <p:cNvSpPr txBox="1">
            <a:spLocks/>
          </p:cNvSpPr>
          <p:nvPr/>
        </p:nvSpPr>
        <p:spPr bwMode="auto">
          <a:xfrm>
            <a:off x="-215900" y="-100013"/>
            <a:ext cx="93599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3600" b="1" dirty="0" err="1" smtClean="0">
                <a:latin typeface="+mj-lt"/>
                <a:ea typeface="+mj-ea"/>
                <a:cs typeface="+mj-cs"/>
              </a:rPr>
              <a:t>Liskov</a:t>
            </a:r>
            <a:r>
              <a:rPr lang="hu-HU" sz="36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600" b="1" dirty="0">
                <a:latin typeface="+mj-lt"/>
                <a:ea typeface="+mj-ea"/>
                <a:cs typeface="+mj-cs"/>
              </a:rPr>
              <a:t>féle helyettesítési </a:t>
            </a:r>
            <a:r>
              <a:rPr lang="hu-HU" sz="3600" b="1" dirty="0" smtClean="0">
                <a:latin typeface="+mj-lt"/>
                <a:ea typeface="+mj-ea"/>
                <a:cs typeface="+mj-cs"/>
              </a:rPr>
              <a:t>elv </a:t>
            </a:r>
            <a:r>
              <a:rPr lang="hu-HU" sz="3600" b="1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hu-HU" sz="3600" b="1" dirty="0" err="1" smtClean="0">
                <a:solidFill>
                  <a:prstClr val="black"/>
                </a:solidFill>
                <a:latin typeface="Calibri"/>
              </a:rPr>
              <a:t>ism</a:t>
            </a:r>
            <a:r>
              <a:rPr lang="hu-HU" sz="3600" b="1" dirty="0" smtClean="0">
                <a:solidFill>
                  <a:prstClr val="black"/>
                </a:solidFill>
                <a:latin typeface="Calibri"/>
              </a:rPr>
              <a:t>)</a:t>
            </a:r>
            <a:endParaRPr lang="hu-HU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39750" y="1268413"/>
            <a:ext cx="576263" cy="57626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11269" name="Téglalap 5"/>
          <p:cNvSpPr>
            <a:spLocks noChangeArrowheads="1"/>
          </p:cNvSpPr>
          <p:nvPr/>
        </p:nvSpPr>
        <p:spPr bwMode="auto">
          <a:xfrm>
            <a:off x="4427538" y="1412875"/>
            <a:ext cx="338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P</a:t>
            </a:r>
          </a:p>
        </p:txBody>
      </p:sp>
      <p:sp>
        <p:nvSpPr>
          <p:cNvPr id="11270" name="Téglalap 6"/>
          <p:cNvSpPr>
            <a:spLocks noChangeArrowheads="1"/>
          </p:cNvSpPr>
          <p:nvPr/>
        </p:nvSpPr>
        <p:spPr bwMode="auto">
          <a:xfrm>
            <a:off x="4859338" y="2276475"/>
            <a:ext cx="91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fgv(T t)</a:t>
            </a:r>
          </a:p>
        </p:txBody>
      </p:sp>
      <p:sp>
        <p:nvSpPr>
          <p:cNvPr id="8" name="Téglalap 7"/>
          <p:cNvSpPr/>
          <p:nvPr/>
        </p:nvSpPr>
        <p:spPr>
          <a:xfrm>
            <a:off x="539750" y="2492375"/>
            <a:ext cx="576263" cy="576263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cxnSp>
        <p:nvCxnSpPr>
          <p:cNvPr id="10" name="Egyenes összekötő nyíllal 9"/>
          <p:cNvCxnSpPr>
            <a:stCxn id="8" idx="0"/>
            <a:endCxn id="5" idx="2"/>
          </p:cNvCxnSpPr>
          <p:nvPr/>
        </p:nvCxnSpPr>
        <p:spPr>
          <a:xfrm rot="5400000" flipH="1" flipV="1">
            <a:off x="504032" y="2169319"/>
            <a:ext cx="6477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273" name="Téglalap 11"/>
          <p:cNvSpPr>
            <a:spLocks noChangeArrowheads="1"/>
          </p:cNvSpPr>
          <p:nvPr/>
        </p:nvSpPr>
        <p:spPr bwMode="auto">
          <a:xfrm>
            <a:off x="3275013" y="4005263"/>
            <a:ext cx="711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T t</a:t>
            </a:r>
            <a:br>
              <a:rPr lang="hu-HU"/>
            </a:br>
            <a:r>
              <a:rPr lang="hu-HU"/>
              <a:t>fgv(t)</a:t>
            </a:r>
          </a:p>
        </p:txBody>
      </p:sp>
      <p:sp>
        <p:nvSpPr>
          <p:cNvPr id="11274" name="Téglalap 12"/>
          <p:cNvSpPr>
            <a:spLocks noChangeArrowheads="1"/>
          </p:cNvSpPr>
          <p:nvPr/>
        </p:nvSpPr>
        <p:spPr bwMode="auto">
          <a:xfrm>
            <a:off x="6515100" y="4005263"/>
            <a:ext cx="76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S s</a:t>
            </a:r>
            <a:br>
              <a:rPr lang="hu-HU"/>
            </a:br>
            <a:r>
              <a:rPr lang="hu-HU"/>
              <a:t>fgv(s)</a:t>
            </a:r>
          </a:p>
        </p:txBody>
      </p:sp>
      <p:cxnSp>
        <p:nvCxnSpPr>
          <p:cNvPr id="15" name="Egyenes összekötő 14"/>
          <p:cNvCxnSpPr>
            <a:endCxn id="11" idx="2"/>
          </p:cNvCxnSpPr>
          <p:nvPr/>
        </p:nvCxnSpPr>
        <p:spPr>
          <a:xfrm flipV="1">
            <a:off x="3635375" y="3284538"/>
            <a:ext cx="1547813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rot="16200000" flipV="1">
            <a:off x="5644356" y="2788445"/>
            <a:ext cx="568325" cy="1560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Téglalap 12"/>
          <p:cNvSpPr>
            <a:spLocks noChangeArrowheads="1"/>
          </p:cNvSpPr>
          <p:nvPr/>
        </p:nvSpPr>
        <p:spPr bwMode="auto">
          <a:xfrm>
            <a:off x="1547813" y="5013325"/>
            <a:ext cx="7507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(Az ősökkel működő függvény működjön a gyermekekkel is, ugyanúgy!)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3"/>
          <p:cNvSpPr txBox="1">
            <a:spLocks/>
          </p:cNvSpPr>
          <p:nvPr/>
        </p:nvSpPr>
        <p:spPr bwMode="auto">
          <a:xfrm>
            <a:off x="2124075" y="-171450"/>
            <a:ext cx="5184229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Polimorfizmus </a:t>
            </a:r>
            <a:r>
              <a:rPr lang="hu-HU" sz="4400" b="1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hu-HU" sz="4400" b="1" dirty="0" err="1" smtClean="0">
                <a:solidFill>
                  <a:prstClr val="black"/>
                </a:solidFill>
                <a:latin typeface="Calibri"/>
              </a:rPr>
              <a:t>ism</a:t>
            </a:r>
            <a:r>
              <a:rPr lang="hu-HU" sz="4400" b="1" dirty="0" smtClean="0">
                <a:solidFill>
                  <a:prstClr val="black"/>
                </a:solidFill>
                <a:latin typeface="Calibri"/>
              </a:rPr>
              <a:t>)</a:t>
            </a:r>
            <a:endParaRPr lang="hu-HU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39750" y="1268413"/>
            <a:ext cx="1511300" cy="865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Szülő</a:t>
            </a:r>
          </a:p>
        </p:txBody>
      </p:sp>
      <p:sp>
        <p:nvSpPr>
          <p:cNvPr id="6" name="Téglalap 5"/>
          <p:cNvSpPr/>
          <p:nvPr/>
        </p:nvSpPr>
        <p:spPr>
          <a:xfrm>
            <a:off x="539750" y="2492375"/>
            <a:ext cx="1511300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Gyermek</a:t>
            </a:r>
          </a:p>
        </p:txBody>
      </p:sp>
      <p:cxnSp>
        <p:nvCxnSpPr>
          <p:cNvPr id="7" name="Egyenes összekötő nyíllal 6"/>
          <p:cNvCxnSpPr>
            <a:stCxn id="6" idx="0"/>
            <a:endCxn id="5" idx="2"/>
          </p:cNvCxnSpPr>
          <p:nvPr/>
        </p:nvCxnSpPr>
        <p:spPr>
          <a:xfrm rot="5400000" flipH="1" flipV="1">
            <a:off x="1116012" y="2312988"/>
            <a:ext cx="36036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églalap 11"/>
          <p:cNvSpPr/>
          <p:nvPr/>
        </p:nvSpPr>
        <p:spPr>
          <a:xfrm>
            <a:off x="2987675" y="1268413"/>
            <a:ext cx="4752975" cy="1081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Tulajdonságok (tagok, attribútumok)</a:t>
            </a:r>
          </a:p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Viselkedések (üzenetek, metódusok, </a:t>
            </a:r>
            <a:r>
              <a:rPr lang="hu-HU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fgv.-ek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987675" y="2349500"/>
            <a:ext cx="4752975" cy="1079500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Esetleges új tulajdonságok, viselkedések</a:t>
            </a:r>
          </a:p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Esetleg a régi viselkedések máshogy</a:t>
            </a:r>
          </a:p>
        </p:txBody>
      </p:sp>
      <p:cxnSp>
        <p:nvCxnSpPr>
          <p:cNvPr id="15" name="Egyenes összekötő 14"/>
          <p:cNvCxnSpPr/>
          <p:nvPr/>
        </p:nvCxnSpPr>
        <p:spPr>
          <a:xfrm>
            <a:off x="179388" y="2349500"/>
            <a:ext cx="8856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Téglalap 15"/>
          <p:cNvSpPr>
            <a:spLocks noChangeArrowheads="1"/>
          </p:cNvSpPr>
          <p:nvPr/>
        </p:nvSpPr>
        <p:spPr bwMode="auto">
          <a:xfrm>
            <a:off x="3851275" y="4581525"/>
            <a:ext cx="30114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Szulo szulo = new Gyerek()</a:t>
            </a:r>
            <a:br>
              <a:rPr lang="hu-HU"/>
            </a:br>
            <a:r>
              <a:rPr lang="hu-HU"/>
              <a:t>szulo.viselkedes()</a:t>
            </a:r>
          </a:p>
        </p:txBody>
      </p:sp>
      <p:cxnSp>
        <p:nvCxnSpPr>
          <p:cNvPr id="18" name="Görbe összekötő 17"/>
          <p:cNvCxnSpPr>
            <a:stCxn id="12297" idx="3"/>
            <a:endCxn id="12" idx="3"/>
          </p:cNvCxnSpPr>
          <p:nvPr/>
        </p:nvCxnSpPr>
        <p:spPr>
          <a:xfrm flipV="1">
            <a:off x="6862763" y="1809750"/>
            <a:ext cx="877887" cy="3094038"/>
          </a:xfrm>
          <a:prstGeom prst="curvedConnector3">
            <a:avLst>
              <a:gd name="adj1" fmla="val 212922"/>
            </a:avLst>
          </a:prstGeom>
          <a:ln w="28575"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Görbe összekötő 18"/>
          <p:cNvCxnSpPr>
            <a:stCxn id="12297" idx="3"/>
            <a:endCxn id="13" idx="3"/>
          </p:cNvCxnSpPr>
          <p:nvPr/>
        </p:nvCxnSpPr>
        <p:spPr>
          <a:xfrm flipV="1">
            <a:off x="6862763" y="2889250"/>
            <a:ext cx="877887" cy="2014538"/>
          </a:xfrm>
          <a:prstGeom prst="curvedConnector3">
            <a:avLst>
              <a:gd name="adj1" fmla="val 149223"/>
            </a:avLst>
          </a:prstGeom>
          <a:ln w="28575"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300" name="Téglalap 22"/>
          <p:cNvSpPr>
            <a:spLocks noChangeArrowheads="1"/>
          </p:cNvSpPr>
          <p:nvPr/>
        </p:nvSpPr>
        <p:spPr bwMode="auto">
          <a:xfrm>
            <a:off x="8172450" y="2997200"/>
            <a:ext cx="5286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400" b="1"/>
              <a:t>?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3"/>
          <p:cNvSpPr txBox="1">
            <a:spLocks/>
          </p:cNvSpPr>
          <p:nvPr/>
        </p:nvSpPr>
        <p:spPr bwMode="auto">
          <a:xfrm>
            <a:off x="2124075" y="-28575"/>
            <a:ext cx="439261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Dinamikus vagy késői kötés</a:t>
            </a:r>
          </a:p>
        </p:txBody>
      </p:sp>
      <p:sp>
        <p:nvSpPr>
          <p:cNvPr id="5" name="Téglalap 4"/>
          <p:cNvSpPr/>
          <p:nvPr/>
        </p:nvSpPr>
        <p:spPr>
          <a:xfrm>
            <a:off x="539750" y="1558925"/>
            <a:ext cx="1511300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Szülő</a:t>
            </a:r>
          </a:p>
        </p:txBody>
      </p:sp>
      <p:sp>
        <p:nvSpPr>
          <p:cNvPr id="6" name="Téglalap 5"/>
          <p:cNvSpPr/>
          <p:nvPr/>
        </p:nvSpPr>
        <p:spPr>
          <a:xfrm>
            <a:off x="539750" y="2782888"/>
            <a:ext cx="1511300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Gyermek</a:t>
            </a:r>
          </a:p>
        </p:txBody>
      </p:sp>
      <p:cxnSp>
        <p:nvCxnSpPr>
          <p:cNvPr id="7" name="Egyenes összekötő nyíllal 6"/>
          <p:cNvCxnSpPr>
            <a:stCxn id="6" idx="0"/>
            <a:endCxn id="5" idx="2"/>
          </p:cNvCxnSpPr>
          <p:nvPr/>
        </p:nvCxnSpPr>
        <p:spPr>
          <a:xfrm rot="5400000" flipH="1" flipV="1">
            <a:off x="1116806" y="2602707"/>
            <a:ext cx="3587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églalap 11"/>
          <p:cNvSpPr/>
          <p:nvPr/>
        </p:nvSpPr>
        <p:spPr>
          <a:xfrm>
            <a:off x="2987675" y="1558925"/>
            <a:ext cx="4752975" cy="1079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Tulajdonságok (tagok, attribútumok)</a:t>
            </a:r>
          </a:p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Viselkedések (üzenetek, metódusok, </a:t>
            </a:r>
            <a:r>
              <a:rPr lang="hu-HU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fgv.-ek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987675" y="2638425"/>
            <a:ext cx="4752975" cy="1081088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Esetleges új tulajdonságok, viselkedések</a:t>
            </a:r>
          </a:p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Esetleg a régi viselkedések máshogy</a:t>
            </a:r>
          </a:p>
        </p:txBody>
      </p:sp>
      <p:cxnSp>
        <p:nvCxnSpPr>
          <p:cNvPr id="15" name="Egyenes összekötő 14"/>
          <p:cNvCxnSpPr/>
          <p:nvPr/>
        </p:nvCxnSpPr>
        <p:spPr>
          <a:xfrm>
            <a:off x="179388" y="2638425"/>
            <a:ext cx="8856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Téglalap 15"/>
          <p:cNvSpPr>
            <a:spLocks noChangeArrowheads="1"/>
          </p:cNvSpPr>
          <p:nvPr/>
        </p:nvSpPr>
        <p:spPr bwMode="auto">
          <a:xfrm>
            <a:off x="3924300" y="4365625"/>
            <a:ext cx="316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Szulo* szulo = new Gyerek();</a:t>
            </a:r>
            <a:br>
              <a:rPr lang="hu-HU"/>
            </a:br>
            <a:r>
              <a:rPr lang="hu-HU"/>
              <a:t>szulo-&gt;viselkedes();</a:t>
            </a:r>
          </a:p>
        </p:txBody>
      </p:sp>
      <p:cxnSp>
        <p:nvCxnSpPr>
          <p:cNvPr id="18" name="Görbe összekötő 17"/>
          <p:cNvCxnSpPr>
            <a:stCxn id="13321" idx="3"/>
            <a:endCxn id="12" idx="3"/>
          </p:cNvCxnSpPr>
          <p:nvPr/>
        </p:nvCxnSpPr>
        <p:spPr>
          <a:xfrm flipV="1">
            <a:off x="7089775" y="2098675"/>
            <a:ext cx="650875" cy="2589213"/>
          </a:xfrm>
          <a:prstGeom prst="curvedConnector3">
            <a:avLst>
              <a:gd name="adj1" fmla="val 240408"/>
            </a:avLst>
          </a:prstGeom>
          <a:ln w="28575"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Görbe összekötő 18"/>
          <p:cNvCxnSpPr>
            <a:stCxn id="13321" idx="3"/>
            <a:endCxn id="13" idx="3"/>
          </p:cNvCxnSpPr>
          <p:nvPr/>
        </p:nvCxnSpPr>
        <p:spPr>
          <a:xfrm flipV="1">
            <a:off x="7089775" y="3179763"/>
            <a:ext cx="650875" cy="1508125"/>
          </a:xfrm>
          <a:prstGeom prst="curvedConnector3">
            <a:avLst>
              <a:gd name="adj1" fmla="val 146803"/>
            </a:avLst>
          </a:prstGeom>
          <a:ln w="28575"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324" name="Téglalap 22"/>
          <p:cNvSpPr>
            <a:spLocks noChangeArrowheads="1"/>
          </p:cNvSpPr>
          <p:nvPr/>
        </p:nvSpPr>
        <p:spPr bwMode="auto">
          <a:xfrm>
            <a:off x="8027988" y="3068638"/>
            <a:ext cx="52863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400" b="1"/>
              <a:t>?</a:t>
            </a:r>
          </a:p>
        </p:txBody>
      </p:sp>
      <p:sp>
        <p:nvSpPr>
          <p:cNvPr id="13325" name="Téglalap 13"/>
          <p:cNvSpPr>
            <a:spLocks noChangeArrowheads="1"/>
          </p:cNvSpPr>
          <p:nvPr/>
        </p:nvSpPr>
        <p:spPr bwMode="auto">
          <a:xfrm>
            <a:off x="611188" y="5445125"/>
            <a:ext cx="530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Ha a válasz futási (és nem fordítási) időben dől el.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3"/>
          <p:cNvSpPr txBox="1">
            <a:spLocks/>
          </p:cNvSpPr>
          <p:nvPr/>
        </p:nvSpPr>
        <p:spPr bwMode="auto">
          <a:xfrm>
            <a:off x="2124075" y="-28575"/>
            <a:ext cx="439261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>
                <a:latin typeface="+mj-lt"/>
                <a:ea typeface="+mj-ea"/>
                <a:cs typeface="+mj-cs"/>
              </a:rPr>
              <a:t>Dinamikus vagy késői kötés</a:t>
            </a:r>
          </a:p>
        </p:txBody>
      </p:sp>
      <p:sp>
        <p:nvSpPr>
          <p:cNvPr id="14339" name="Téglalap 15"/>
          <p:cNvSpPr>
            <a:spLocks noChangeArrowheads="1"/>
          </p:cNvSpPr>
          <p:nvPr/>
        </p:nvSpPr>
        <p:spPr bwMode="auto">
          <a:xfrm>
            <a:off x="2789238" y="1989138"/>
            <a:ext cx="35512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Szulo* szulo    =    new Gyerek();</a:t>
            </a:r>
            <a:br>
              <a:rPr lang="hu-HU"/>
            </a:br>
            <a:endParaRPr lang="hu-HU"/>
          </a:p>
        </p:txBody>
      </p:sp>
      <p:sp>
        <p:nvSpPr>
          <p:cNvPr id="14340" name="Téglalap 13"/>
          <p:cNvSpPr>
            <a:spLocks noChangeArrowheads="1"/>
          </p:cNvSpPr>
          <p:nvPr/>
        </p:nvSpPr>
        <p:spPr bwMode="auto">
          <a:xfrm>
            <a:off x="1763713" y="2852738"/>
            <a:ext cx="2390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/>
              <a:t>Statikus (deklarációs)</a:t>
            </a:r>
            <a:br>
              <a:rPr lang="hu-HU"/>
            </a:br>
            <a:r>
              <a:rPr lang="hu-HU"/>
              <a:t>típus</a:t>
            </a:r>
          </a:p>
        </p:txBody>
      </p:sp>
      <p:sp>
        <p:nvSpPr>
          <p:cNvPr id="14341" name="Téglalap 13"/>
          <p:cNvSpPr>
            <a:spLocks noChangeArrowheads="1"/>
          </p:cNvSpPr>
          <p:nvPr/>
        </p:nvSpPr>
        <p:spPr bwMode="auto">
          <a:xfrm>
            <a:off x="4524375" y="2852738"/>
            <a:ext cx="29162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/>
              <a:t>Dinamikus (példányosított)</a:t>
            </a:r>
            <a:br>
              <a:rPr lang="hu-HU"/>
            </a:br>
            <a:r>
              <a:rPr lang="hu-HU"/>
              <a:t>típus</a:t>
            </a:r>
          </a:p>
        </p:txBody>
      </p:sp>
      <p:cxnSp>
        <p:nvCxnSpPr>
          <p:cNvPr id="16" name="Egyenes összekötő 15"/>
          <p:cNvCxnSpPr>
            <a:stCxn id="14340" idx="0"/>
          </p:cNvCxnSpPr>
          <p:nvPr/>
        </p:nvCxnSpPr>
        <p:spPr>
          <a:xfrm rot="5400000" flipH="1" flipV="1">
            <a:off x="2829719" y="2478881"/>
            <a:ext cx="503238" cy="244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>
            <a:stCxn id="14341" idx="0"/>
          </p:cNvCxnSpPr>
          <p:nvPr/>
        </p:nvCxnSpPr>
        <p:spPr>
          <a:xfrm rot="16200000" flipV="1">
            <a:off x="5638007" y="2507456"/>
            <a:ext cx="431800" cy="258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44" name="Téglalap 23"/>
          <p:cNvSpPr>
            <a:spLocks noChangeArrowheads="1"/>
          </p:cNvSpPr>
          <p:nvPr/>
        </p:nvSpPr>
        <p:spPr bwMode="auto">
          <a:xfrm>
            <a:off x="1619250" y="4076700"/>
            <a:ext cx="6037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Virtuális fgv.-ek hívása a dinamikus típus alapján történik.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ím 3"/>
          <p:cNvSpPr txBox="1">
            <a:spLocks/>
          </p:cNvSpPr>
          <p:nvPr/>
        </p:nvSpPr>
        <p:spPr bwMode="auto">
          <a:xfrm>
            <a:off x="1331913" y="0"/>
            <a:ext cx="15128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3600" b="1" dirty="0">
                <a:latin typeface="+mj-lt"/>
                <a:ea typeface="+mj-ea"/>
                <a:cs typeface="+mj-cs"/>
              </a:rPr>
              <a:t>Java</a:t>
            </a:r>
          </a:p>
        </p:txBody>
      </p:sp>
      <p:sp>
        <p:nvSpPr>
          <p:cNvPr id="6" name="Cím 3"/>
          <p:cNvSpPr txBox="1">
            <a:spLocks/>
          </p:cNvSpPr>
          <p:nvPr/>
        </p:nvSpPr>
        <p:spPr bwMode="auto">
          <a:xfrm>
            <a:off x="6084888" y="0"/>
            <a:ext cx="15128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3600" b="1" dirty="0">
                <a:latin typeface="+mj-lt"/>
                <a:ea typeface="+mj-ea"/>
                <a:cs typeface="+mj-cs"/>
              </a:rPr>
              <a:t>C++</a:t>
            </a:r>
          </a:p>
        </p:txBody>
      </p:sp>
      <p:sp>
        <p:nvSpPr>
          <p:cNvPr id="15364" name="Téglalap 15"/>
          <p:cNvSpPr>
            <a:spLocks noChangeArrowheads="1"/>
          </p:cNvSpPr>
          <p:nvPr/>
        </p:nvSpPr>
        <p:spPr bwMode="auto">
          <a:xfrm>
            <a:off x="468313" y="1341438"/>
            <a:ext cx="3011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Szulo szulo = new Gyerek()</a:t>
            </a:r>
            <a:br>
              <a:rPr lang="hu-HU"/>
            </a:br>
            <a:endParaRPr lang="hu-HU"/>
          </a:p>
        </p:txBody>
      </p:sp>
      <p:sp>
        <p:nvSpPr>
          <p:cNvPr id="15365" name="Téglalap 15"/>
          <p:cNvSpPr>
            <a:spLocks noChangeArrowheads="1"/>
          </p:cNvSpPr>
          <p:nvPr/>
        </p:nvSpPr>
        <p:spPr bwMode="auto">
          <a:xfrm>
            <a:off x="539750" y="2384425"/>
            <a:ext cx="35448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Minden objektum referencia.</a:t>
            </a:r>
          </a:p>
          <a:p>
            <a:r>
              <a:rPr lang="hu-HU"/>
              <a:t>Mindig dinamikus a kötés.</a:t>
            </a:r>
          </a:p>
          <a:p>
            <a:endParaRPr lang="hu-HU"/>
          </a:p>
          <a:p>
            <a:r>
              <a:rPr lang="hu-HU"/>
              <a:t>De ezzel nem küldhetjük a </a:t>
            </a:r>
            <a:br>
              <a:rPr lang="hu-HU"/>
            </a:br>
            <a:r>
              <a:rPr lang="hu-HU"/>
              <a:t>Gyerek által hozott új üzeneteket</a:t>
            </a:r>
          </a:p>
        </p:txBody>
      </p:sp>
      <p:sp>
        <p:nvSpPr>
          <p:cNvPr id="7" name="Ellipszis 6"/>
          <p:cNvSpPr/>
          <p:nvPr/>
        </p:nvSpPr>
        <p:spPr>
          <a:xfrm>
            <a:off x="1116013" y="1268413"/>
            <a:ext cx="647700" cy="50482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9" name="Egyenes összekötő 8"/>
          <p:cNvCxnSpPr>
            <a:stCxn id="7" idx="4"/>
            <a:endCxn id="15365" idx="0"/>
          </p:cNvCxnSpPr>
          <p:nvPr/>
        </p:nvCxnSpPr>
        <p:spPr>
          <a:xfrm rot="16200000" flipH="1">
            <a:off x="1570038" y="1643063"/>
            <a:ext cx="611187" cy="8715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68" name="Téglalap 15"/>
          <p:cNvSpPr>
            <a:spLocks noChangeArrowheads="1"/>
          </p:cNvSpPr>
          <p:nvPr/>
        </p:nvSpPr>
        <p:spPr bwMode="auto">
          <a:xfrm>
            <a:off x="539750" y="4652963"/>
            <a:ext cx="3011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Szulo szulo = new Gyerek()</a:t>
            </a:r>
            <a:br>
              <a:rPr lang="hu-HU"/>
            </a:br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1187450" y="4581525"/>
            <a:ext cx="647700" cy="503238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12" name="Egyenes összekötő 11"/>
          <p:cNvCxnSpPr>
            <a:stCxn id="11" idx="0"/>
            <a:endCxn id="15365" idx="2"/>
          </p:cNvCxnSpPr>
          <p:nvPr/>
        </p:nvCxnSpPr>
        <p:spPr>
          <a:xfrm rot="5400000" flipH="1" flipV="1">
            <a:off x="1550987" y="3821113"/>
            <a:ext cx="720725" cy="800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71" name="Téglalap 16"/>
          <p:cNvSpPr>
            <a:spLocks noChangeArrowheads="1"/>
          </p:cNvSpPr>
          <p:nvPr/>
        </p:nvSpPr>
        <p:spPr bwMode="auto">
          <a:xfrm>
            <a:off x="5219700" y="1341438"/>
            <a:ext cx="40322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Lehet:</a:t>
            </a:r>
          </a:p>
          <a:p>
            <a:r>
              <a:rPr lang="hu-HU"/>
              <a:t>Szulo&amp;  szulo … referencia</a:t>
            </a:r>
            <a:br>
              <a:rPr lang="hu-HU"/>
            </a:br>
            <a:r>
              <a:rPr lang="hu-HU"/>
              <a:t>Szulo*   szulo … mutató</a:t>
            </a:r>
            <a:br>
              <a:rPr lang="hu-HU"/>
            </a:br>
            <a:r>
              <a:rPr lang="hu-HU"/>
              <a:t>Szulo     szulo … objektum</a:t>
            </a:r>
          </a:p>
          <a:p>
            <a:endParaRPr lang="hu-HU"/>
          </a:p>
          <a:p>
            <a:endParaRPr lang="hu-HU"/>
          </a:p>
          <a:p>
            <a:r>
              <a:rPr lang="hu-HU"/>
              <a:t>Csak akkor van dinamikus </a:t>
            </a:r>
            <a:br>
              <a:rPr lang="hu-HU"/>
            </a:br>
            <a:r>
              <a:rPr lang="hu-HU"/>
              <a:t>kötés, ha a viselkedés virtuálisra</a:t>
            </a:r>
            <a:br>
              <a:rPr lang="hu-HU"/>
            </a:br>
            <a:r>
              <a:rPr lang="hu-HU"/>
              <a:t>(virtual kulcsszó az ősben) van </a:t>
            </a:r>
            <a:br>
              <a:rPr lang="hu-HU"/>
            </a:br>
            <a:r>
              <a:rPr lang="hu-HU"/>
              <a:t>deklarálva.</a:t>
            </a:r>
          </a:p>
          <a:p>
            <a:endParaRPr lang="hu-HU"/>
          </a:p>
          <a:p>
            <a:r>
              <a:rPr lang="hu-HU"/>
              <a:t>Ugyanúgy igaz, hogy ösosztály </a:t>
            </a:r>
            <a:br>
              <a:rPr lang="hu-HU"/>
            </a:br>
            <a:r>
              <a:rPr lang="hu-HU"/>
              <a:t>referencián vagy pointeren keresztül, </a:t>
            </a:r>
            <a:br>
              <a:rPr lang="hu-HU"/>
            </a:br>
            <a:r>
              <a:rPr lang="hu-HU"/>
              <a:t>csak az ős üzenetei küldhetőek.</a:t>
            </a:r>
          </a:p>
          <a:p>
            <a:endParaRPr lang="hu-HU"/>
          </a:p>
          <a:p>
            <a:endParaRPr lang="hu-HU"/>
          </a:p>
        </p:txBody>
      </p:sp>
      <p:cxnSp>
        <p:nvCxnSpPr>
          <p:cNvPr id="19" name="Egyenes összekötő 18"/>
          <p:cNvCxnSpPr/>
          <p:nvPr/>
        </p:nvCxnSpPr>
        <p:spPr>
          <a:xfrm rot="16200000" flipH="1">
            <a:off x="1476375" y="3357563"/>
            <a:ext cx="6119813" cy="71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2627313" y="187325"/>
            <a:ext cx="3916362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Java (öröklődés)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358775" y="1270000"/>
            <a:ext cx="6824663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 sz="2200">
                <a:solidFill>
                  <a:srgbClr val="000000"/>
                </a:solidFill>
              </a:rPr>
              <a:t>Egyszeres (többszörös interfészek között)</a:t>
            </a:r>
          </a:p>
          <a:p>
            <a:pPr marL="390525" lvl="1" indent="-195263">
              <a:buSzPct val="45000"/>
              <a:buFont typeface="Wingdings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</a:pPr>
            <a:r>
              <a:rPr lang="hu-HU" sz="2200">
                <a:solidFill>
                  <a:srgbClr val="000000"/>
                </a:solidFill>
              </a:rPr>
              <a:t>Polimorfizmus, dinamikus kötés</a:t>
            </a: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403475" y="3211513"/>
            <a:ext cx="4471988" cy="71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83808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Java (láthatóság)</a:t>
            </a:r>
          </a:p>
        </p:txBody>
      </p:sp>
      <p:sp>
        <p:nvSpPr>
          <p:cNvPr id="17413" name="Text Box 2"/>
          <p:cNvSpPr txBox="1">
            <a:spLocks noChangeArrowheads="1"/>
          </p:cNvSpPr>
          <p:nvPr/>
        </p:nvSpPr>
        <p:spPr bwMode="auto">
          <a:xfrm>
            <a:off x="468313" y="4221163"/>
            <a:ext cx="5260975" cy="1449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168" rIns="90000" bIns="45000"/>
          <a:lstStyle/>
          <a:p>
            <a:pPr marL="431800" lvl="1" indent="-21590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hu-HU" sz="2000">
                <a:solidFill>
                  <a:srgbClr val="000000"/>
                </a:solidFill>
              </a:rPr>
              <a:t>Csomag</a:t>
            </a:r>
          </a:p>
          <a:p>
            <a:pPr marL="431800" lvl="1" indent="-21590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hu-HU" sz="2000">
                <a:solidFill>
                  <a:srgbClr val="000000"/>
                </a:solidFill>
              </a:rPr>
              <a:t>Publikus</a:t>
            </a:r>
          </a:p>
          <a:p>
            <a:pPr marL="431800" lvl="1" indent="-21590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hu-HU" sz="2000">
                <a:solidFill>
                  <a:srgbClr val="000000"/>
                </a:solidFill>
              </a:rPr>
              <a:t>Privát </a:t>
            </a:r>
          </a:p>
          <a:p>
            <a:pPr marL="431800" lvl="1" indent="-21590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hu-HU" sz="2000">
                <a:solidFill>
                  <a:srgbClr val="000000"/>
                </a:solidFill>
              </a:rPr>
              <a:t>Védett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Egyéni 2. sém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E36C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5390</TotalTime>
  <Words>3983</Words>
  <Application>Microsoft Office PowerPoint</Application>
  <PresentationFormat>Diavetítés a képernyőre (4:3 oldalarány)</PresentationFormat>
  <Paragraphs>836</Paragraphs>
  <Slides>124</Slides>
  <Notes>89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124</vt:i4>
      </vt:variant>
    </vt:vector>
  </HeadingPairs>
  <TitlesOfParts>
    <vt:vector size="127" baseType="lpstr">
      <vt:lpstr>Office-téma</vt:lpstr>
      <vt:lpstr>Equation</vt:lpstr>
      <vt:lpstr>Egyenlet</vt:lpstr>
      <vt:lpstr>Prog2, Java bevezetés 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  <vt:lpstr>76. dia</vt:lpstr>
      <vt:lpstr>77. dia</vt:lpstr>
      <vt:lpstr>78. dia</vt:lpstr>
      <vt:lpstr>79. dia</vt:lpstr>
      <vt:lpstr>80. dia</vt:lpstr>
      <vt:lpstr>81. dia</vt:lpstr>
      <vt:lpstr>82. dia</vt:lpstr>
      <vt:lpstr>83. dia</vt:lpstr>
      <vt:lpstr>84. dia</vt:lpstr>
      <vt:lpstr>85. dia</vt:lpstr>
      <vt:lpstr>86. dia</vt:lpstr>
      <vt:lpstr>87. dia</vt:lpstr>
      <vt:lpstr>88. dia</vt:lpstr>
      <vt:lpstr>89. dia</vt:lpstr>
      <vt:lpstr>90. dia</vt:lpstr>
      <vt:lpstr>91. dia</vt:lpstr>
      <vt:lpstr>92. dia</vt:lpstr>
      <vt:lpstr>93. dia</vt:lpstr>
      <vt:lpstr>94. dia</vt:lpstr>
      <vt:lpstr>95. dia</vt:lpstr>
      <vt:lpstr>96. dia</vt:lpstr>
      <vt:lpstr>97. dia</vt:lpstr>
      <vt:lpstr>98. dia</vt:lpstr>
      <vt:lpstr>99. dia</vt:lpstr>
      <vt:lpstr>100. dia</vt:lpstr>
      <vt:lpstr>101. dia</vt:lpstr>
      <vt:lpstr>102. dia</vt:lpstr>
      <vt:lpstr>103. dia</vt:lpstr>
      <vt:lpstr>104. dia</vt:lpstr>
      <vt:lpstr>105. dia</vt:lpstr>
      <vt:lpstr>106. dia</vt:lpstr>
      <vt:lpstr>107. dia</vt:lpstr>
      <vt:lpstr>108. dia</vt:lpstr>
      <vt:lpstr>109. dia</vt:lpstr>
      <vt:lpstr>110. dia</vt:lpstr>
      <vt:lpstr>111. dia</vt:lpstr>
      <vt:lpstr>112. dia</vt:lpstr>
      <vt:lpstr>113. dia</vt:lpstr>
      <vt:lpstr>114. dia</vt:lpstr>
      <vt:lpstr>115. dia</vt:lpstr>
      <vt:lpstr>116. dia</vt:lpstr>
      <vt:lpstr>117. dia</vt:lpstr>
      <vt:lpstr>118. dia</vt:lpstr>
      <vt:lpstr>119. dia</vt:lpstr>
      <vt:lpstr>120. dia</vt:lpstr>
      <vt:lpstr>121. dia</vt:lpstr>
      <vt:lpstr>122. dia</vt:lpstr>
      <vt:lpstr>123. dia</vt:lpstr>
      <vt:lpstr>124.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FerSML projekt</dc:title>
  <dc:creator>Norbi</dc:creator>
  <cp:lastModifiedBy>Norbi</cp:lastModifiedBy>
  <cp:revision>572</cp:revision>
  <dcterms:created xsi:type="dcterms:W3CDTF">2010-09-22T08:15:33Z</dcterms:created>
  <dcterms:modified xsi:type="dcterms:W3CDTF">2011-11-27T17:24:55Z</dcterms:modified>
</cp:coreProperties>
</file>